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63"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7" r:id="rId18"/>
    <p:sldId id="288" r:id="rId19"/>
    <p:sldId id="289" r:id="rId20"/>
    <p:sldId id="290" r:id="rId21"/>
    <p:sldId id="291" r:id="rId22"/>
    <p:sldId id="292" r:id="rId23"/>
    <p:sldId id="293" r:id="rId24"/>
    <p:sldId id="294" r:id="rId25"/>
    <p:sldId id="295" r:id="rId26"/>
    <p:sldId id="284" r:id="rId27"/>
    <p:sldId id="285" r:id="rId28"/>
    <p:sldId id="286" r:id="rId29"/>
    <p:sldId id="296" r:id="rId30"/>
    <p:sldId id="297" r:id="rId31"/>
    <p:sldId id="298" r:id="rId32"/>
    <p:sldId id="299" r:id="rId33"/>
    <p:sldId id="304" r:id="rId34"/>
    <p:sldId id="305" r:id="rId35"/>
    <p:sldId id="300" r:id="rId36"/>
    <p:sldId id="301" r:id="rId37"/>
    <p:sldId id="302" r:id="rId38"/>
    <p:sldId id="303" r:id="rId39"/>
    <p:sldId id="308" r:id="rId40"/>
    <p:sldId id="307" r:id="rId41"/>
    <p:sldId id="310" r:id="rId42"/>
    <p:sldId id="309" r:id="rId43"/>
    <p:sldId id="258" r:id="rId44"/>
    <p:sldId id="311" r:id="rId45"/>
    <p:sldId id="313" r:id="rId46"/>
    <p:sldId id="315" r:id="rId47"/>
    <p:sldId id="314" r:id="rId48"/>
    <p:sldId id="31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CC34"/>
    <a:srgbClr val="00F4EE"/>
    <a:srgbClr val="8FD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77209" autoAdjust="0"/>
  </p:normalViewPr>
  <p:slideViewPr>
    <p:cSldViewPr snapToGrid="0">
      <p:cViewPr varScale="1">
        <p:scale>
          <a:sx n="66" d="100"/>
          <a:sy n="66" d="100"/>
        </p:scale>
        <p:origin x="128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15C4A-1290-4D75-9F83-1CC3B46ADC54}"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9BD3B-7790-4BA0-A968-F7061631F445}" type="slidenum">
              <a:rPr lang="en-US" smtClean="0"/>
              <a:t>‹#›</a:t>
            </a:fld>
            <a:endParaRPr lang="en-US"/>
          </a:p>
        </p:txBody>
      </p:sp>
    </p:spTree>
    <p:extLst>
      <p:ext uri="{BB962C8B-B14F-4D97-AF65-F5344CB8AC3E}">
        <p14:creationId xmlns:p14="http://schemas.microsoft.com/office/powerpoint/2010/main" val="266742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a:t>
            </a:fld>
            <a:endParaRPr lang="en-US"/>
          </a:p>
        </p:txBody>
      </p:sp>
    </p:spTree>
    <p:extLst>
      <p:ext uri="{BB962C8B-B14F-4D97-AF65-F5344CB8AC3E}">
        <p14:creationId xmlns:p14="http://schemas.microsoft.com/office/powerpoint/2010/main" val="168607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10</a:t>
            </a:fld>
            <a:endParaRPr lang="en-US"/>
          </a:p>
        </p:txBody>
      </p:sp>
    </p:spTree>
    <p:extLst>
      <p:ext uri="{BB962C8B-B14F-4D97-AF65-F5344CB8AC3E}">
        <p14:creationId xmlns:p14="http://schemas.microsoft.com/office/powerpoint/2010/main" val="410629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11</a:t>
            </a:fld>
            <a:endParaRPr lang="en-US"/>
          </a:p>
        </p:txBody>
      </p:sp>
    </p:spTree>
    <p:extLst>
      <p:ext uri="{BB962C8B-B14F-4D97-AF65-F5344CB8AC3E}">
        <p14:creationId xmlns:p14="http://schemas.microsoft.com/office/powerpoint/2010/main" val="176307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12</a:t>
            </a:fld>
            <a:endParaRPr lang="en-US"/>
          </a:p>
        </p:txBody>
      </p:sp>
    </p:spTree>
    <p:extLst>
      <p:ext uri="{BB962C8B-B14F-4D97-AF65-F5344CB8AC3E}">
        <p14:creationId xmlns:p14="http://schemas.microsoft.com/office/powerpoint/2010/main" val="100919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13</a:t>
            </a:fld>
            <a:endParaRPr lang="en-US"/>
          </a:p>
        </p:txBody>
      </p:sp>
    </p:spTree>
    <p:extLst>
      <p:ext uri="{BB962C8B-B14F-4D97-AF65-F5344CB8AC3E}">
        <p14:creationId xmlns:p14="http://schemas.microsoft.com/office/powerpoint/2010/main" val="154016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When</a:t>
            </a:r>
            <a:r>
              <a:rPr lang="en-US" baseline="0" dirty="0"/>
              <a:t> processing an adoption for a client in PHOCIS, you should check to see if the client is currently or has ever been on WIC.   To do this, check to see if they are part of an </a:t>
            </a:r>
            <a:r>
              <a:rPr lang="en-US" baseline="0" dirty="0" err="1"/>
              <a:t>eWIC</a:t>
            </a:r>
            <a:r>
              <a:rPr lang="en-US" baseline="0" dirty="0"/>
              <a:t> Household.  If they have never been on WIC or are not a member a an </a:t>
            </a:r>
            <a:r>
              <a:rPr lang="en-US" baseline="0" dirty="0" err="1"/>
              <a:t>eWIC</a:t>
            </a:r>
            <a:r>
              <a:rPr lang="en-US" baseline="0" dirty="0"/>
              <a:t> household, you can bypass all the steps about WIC. </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14</a:t>
            </a:fld>
            <a:endParaRPr lang="en-US"/>
          </a:p>
        </p:txBody>
      </p:sp>
    </p:spTree>
    <p:extLst>
      <p:ext uri="{BB962C8B-B14F-4D97-AF65-F5344CB8AC3E}">
        <p14:creationId xmlns:p14="http://schemas.microsoft.com/office/powerpoint/2010/main" val="210988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When checking the </a:t>
            </a:r>
            <a:r>
              <a:rPr lang="en-US" dirty="0" err="1"/>
              <a:t>eWIC</a:t>
            </a:r>
            <a:r>
              <a:rPr lang="en-US" dirty="0"/>
              <a:t> Household</a:t>
            </a:r>
            <a:r>
              <a:rPr lang="en-US" baseline="0" dirty="0"/>
              <a:t> Account screen, check to see if there are other members.   In this example, as you can see, there is only one member of this household.  </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15</a:t>
            </a:fld>
            <a:endParaRPr lang="en-US"/>
          </a:p>
        </p:txBody>
      </p:sp>
    </p:spTree>
    <p:extLst>
      <p:ext uri="{BB962C8B-B14F-4D97-AF65-F5344CB8AC3E}">
        <p14:creationId xmlns:p14="http://schemas.microsoft.com/office/powerpoint/2010/main" val="238430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If the client is the only </a:t>
            </a:r>
            <a:r>
              <a:rPr lang="en-US" dirty="0" err="1"/>
              <a:t>eWIC</a:t>
            </a:r>
            <a:r>
              <a:rPr lang="en-US" dirty="0"/>
              <a:t> household member and is active on WIC: </a:t>
            </a:r>
          </a:p>
          <a:p>
            <a:pPr lvl="1"/>
            <a:r>
              <a:rPr lang="en-US" sz="2800" dirty="0"/>
              <a:t>Terminate for reason of “Transfer to Another Area.”</a:t>
            </a:r>
          </a:p>
          <a:p>
            <a:pPr lvl="1"/>
            <a:r>
              <a:rPr lang="en-US" sz="2800" dirty="0"/>
              <a:t>Print the VOC. Keep for later.</a:t>
            </a:r>
          </a:p>
          <a:p>
            <a:pPr lvl="1"/>
            <a:r>
              <a:rPr lang="en-US" sz="2800" dirty="0"/>
              <a:t>Deactivate the </a:t>
            </a:r>
            <a:r>
              <a:rPr lang="en-US" sz="2800" dirty="0" err="1"/>
              <a:t>eWIC</a:t>
            </a:r>
            <a:r>
              <a:rPr lang="en-US" sz="2800" dirty="0"/>
              <a:t> household. PHOCIS won’t let you remove the only person in a household unless you deactivate</a:t>
            </a:r>
            <a:r>
              <a:rPr lang="en-US" sz="2800" baseline="0" dirty="0"/>
              <a:t> the account first. PHOCIS will give you a </a:t>
            </a:r>
            <a:r>
              <a:rPr lang="en-US" sz="2800" baseline="0" dirty="0" err="1"/>
              <a:t>wardning</a:t>
            </a:r>
            <a:r>
              <a:rPr lang="en-US" sz="2800" baseline="0" dirty="0"/>
              <a:t> that you are creating an orphaned account.  This okay and what you need to do.</a:t>
            </a:r>
            <a:endParaRPr lang="en-US" sz="2800" dirty="0"/>
          </a:p>
          <a:p>
            <a:pPr lvl="1"/>
            <a:r>
              <a:rPr lang="en-US" sz="2800" dirty="0"/>
              <a:t>Destroy the </a:t>
            </a:r>
            <a:r>
              <a:rPr lang="en-US" sz="2800" dirty="0" err="1"/>
              <a:t>eWIC</a:t>
            </a:r>
            <a:r>
              <a:rPr lang="en-US" sz="2800" dirty="0"/>
              <a:t> card, if available. </a:t>
            </a:r>
          </a:p>
          <a:p>
            <a:pPr lvl="1"/>
            <a:r>
              <a:rPr lang="en-US" sz="2800" dirty="0"/>
              <a:t>Document card destruction on the unusable </a:t>
            </a:r>
            <a:r>
              <a:rPr lang="en-US" sz="2800" dirty="0" err="1"/>
              <a:t>eWIC</a:t>
            </a:r>
            <a:r>
              <a:rPr lang="en-US" sz="2800" dirty="0"/>
              <a:t> Card Log according to policy.</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16</a:t>
            </a:fld>
            <a:endParaRPr lang="en-US"/>
          </a:p>
        </p:txBody>
      </p:sp>
    </p:spTree>
    <p:extLst>
      <p:ext uri="{BB962C8B-B14F-4D97-AF65-F5344CB8AC3E}">
        <p14:creationId xmlns:p14="http://schemas.microsoft.com/office/powerpoint/2010/main" val="5531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17</a:t>
            </a:fld>
            <a:endParaRPr lang="en-US"/>
          </a:p>
        </p:txBody>
      </p:sp>
    </p:spTree>
    <p:extLst>
      <p:ext uri="{BB962C8B-B14F-4D97-AF65-F5344CB8AC3E}">
        <p14:creationId xmlns:p14="http://schemas.microsoft.com/office/powerpoint/2010/main" val="380416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r>
              <a:rPr lang="en-US" dirty="0"/>
              <a:t>In this example of the </a:t>
            </a:r>
            <a:r>
              <a:rPr lang="en-US" dirty="0" err="1"/>
              <a:t>eWIC</a:t>
            </a:r>
            <a:r>
              <a:rPr lang="en-US" dirty="0"/>
              <a:t> Household Account, you will see there are</a:t>
            </a:r>
            <a:r>
              <a:rPr lang="en-US" baseline="0" dirty="0"/>
              <a:t> other active members. </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18</a:t>
            </a:fld>
            <a:endParaRPr lang="en-US"/>
          </a:p>
        </p:txBody>
      </p:sp>
    </p:spTree>
    <p:extLst>
      <p:ext uri="{BB962C8B-B14F-4D97-AF65-F5344CB8AC3E}">
        <p14:creationId xmlns:p14="http://schemas.microsoft.com/office/powerpoint/2010/main" val="255025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19</a:t>
            </a:fld>
            <a:endParaRPr lang="en-US"/>
          </a:p>
        </p:txBody>
      </p:sp>
    </p:spTree>
    <p:extLst>
      <p:ext uri="{BB962C8B-B14F-4D97-AF65-F5344CB8AC3E}">
        <p14:creationId xmlns:p14="http://schemas.microsoft.com/office/powerpoint/2010/main" val="27416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2</a:t>
            </a:fld>
            <a:endParaRPr lang="en-US"/>
          </a:p>
        </p:txBody>
      </p:sp>
    </p:spTree>
    <p:extLst>
      <p:ext uri="{BB962C8B-B14F-4D97-AF65-F5344CB8AC3E}">
        <p14:creationId xmlns:p14="http://schemas.microsoft.com/office/powerpoint/2010/main" val="231778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20</a:t>
            </a:fld>
            <a:endParaRPr lang="en-US"/>
          </a:p>
        </p:txBody>
      </p:sp>
    </p:spTree>
    <p:extLst>
      <p:ext uri="{BB962C8B-B14F-4D97-AF65-F5344CB8AC3E}">
        <p14:creationId xmlns:p14="http://schemas.microsoft.com/office/powerpoint/2010/main" val="397634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21</a:t>
            </a:fld>
            <a:endParaRPr lang="en-US"/>
          </a:p>
        </p:txBody>
      </p:sp>
    </p:spTree>
    <p:extLst>
      <p:ext uri="{BB962C8B-B14F-4D97-AF65-F5344CB8AC3E}">
        <p14:creationId xmlns:p14="http://schemas.microsoft.com/office/powerpoint/2010/main" val="1778844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22</a:t>
            </a:fld>
            <a:endParaRPr lang="en-US"/>
          </a:p>
        </p:txBody>
      </p:sp>
    </p:spTree>
    <p:extLst>
      <p:ext uri="{BB962C8B-B14F-4D97-AF65-F5344CB8AC3E}">
        <p14:creationId xmlns:p14="http://schemas.microsoft.com/office/powerpoint/2010/main" val="1131071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Client being adopted must be ungrouped from their family group in PHOCIS.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the importance of ungrouping</a:t>
            </a:r>
            <a:r>
              <a:rPr lang="en-US" baseline="0" dirty="0"/>
              <a:t> – to begin separating from the old record/identity.</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23</a:t>
            </a:fld>
            <a:endParaRPr lang="en-US"/>
          </a:p>
        </p:txBody>
      </p:sp>
    </p:spTree>
    <p:extLst>
      <p:ext uri="{BB962C8B-B14F-4D97-AF65-F5344CB8AC3E}">
        <p14:creationId xmlns:p14="http://schemas.microsoft.com/office/powerpoint/2010/main" val="4041791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endParaRPr lang="en-US" dirty="0"/>
          </a:p>
          <a:p>
            <a:r>
              <a:rPr lang="en-US" dirty="0"/>
              <a:t>Next,</a:t>
            </a:r>
            <a:r>
              <a:rPr lang="en-US" baseline="0" dirty="0"/>
              <a:t> check PHOCIS/Demographics screen for client SSN.  If the SSN is present, it must be removed.</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24</a:t>
            </a:fld>
            <a:endParaRPr lang="en-US"/>
          </a:p>
        </p:txBody>
      </p:sp>
    </p:spTree>
    <p:extLst>
      <p:ext uri="{BB962C8B-B14F-4D97-AF65-F5344CB8AC3E}">
        <p14:creationId xmlns:p14="http://schemas.microsoft.com/office/powerpoint/2010/main" val="896264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r>
              <a:rPr lang="en-US" dirty="0"/>
              <a:t>Closing the PHOCIS record.</a:t>
            </a:r>
          </a:p>
          <a:p>
            <a:r>
              <a:rPr lang="en-US" dirty="0"/>
              <a:t>Reiterate</a:t>
            </a:r>
            <a:r>
              <a:rPr lang="en-US" baseline="0" dirty="0"/>
              <a:t> the importance of reviewing and identifying the applicable adoption scenario, since all scenarios do not require the closing of the PHOCIS record.</a:t>
            </a:r>
          </a:p>
          <a:p>
            <a:endParaRPr lang="en-US" baseline="0" dirty="0"/>
          </a:p>
          <a:p>
            <a:r>
              <a:rPr lang="en-US" baseline="0" dirty="0"/>
              <a:t>Appointment module, select client tools, close client file.</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25</a:t>
            </a:fld>
            <a:endParaRPr lang="en-US"/>
          </a:p>
        </p:txBody>
      </p:sp>
    </p:spTree>
    <p:extLst>
      <p:ext uri="{BB962C8B-B14F-4D97-AF65-F5344CB8AC3E}">
        <p14:creationId xmlns:p14="http://schemas.microsoft.com/office/powerpoint/2010/main" val="3123227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r>
              <a:rPr lang="en-US" dirty="0"/>
              <a:t>When prompted,</a:t>
            </a:r>
            <a:r>
              <a:rPr lang="en-US" baseline="0" dirty="0"/>
              <a:t> select “Yes, “ to “Are you sure you want to close this client’s file.”</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26</a:t>
            </a:fld>
            <a:endParaRPr lang="en-US"/>
          </a:p>
        </p:txBody>
      </p:sp>
    </p:spTree>
    <p:extLst>
      <p:ext uri="{BB962C8B-B14F-4D97-AF65-F5344CB8AC3E}">
        <p14:creationId xmlns:p14="http://schemas.microsoft.com/office/powerpoint/2010/main" val="2618168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r>
              <a:rPr lang="en-US" dirty="0"/>
              <a:t>Add</a:t>
            </a:r>
            <a:r>
              <a:rPr lang="en-US" baseline="0" dirty="0"/>
              <a:t> comment, “adopted”.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9E9BD3B-7790-4BA0-A968-F7061631F445}" type="slidenum">
              <a:rPr lang="en-US" smtClean="0"/>
              <a:t>27</a:t>
            </a:fld>
            <a:endParaRPr lang="en-US"/>
          </a:p>
        </p:txBody>
      </p:sp>
    </p:spTree>
    <p:extLst>
      <p:ext uri="{BB962C8B-B14F-4D97-AF65-F5344CB8AC3E}">
        <p14:creationId xmlns:p14="http://schemas.microsoft.com/office/powerpoint/2010/main" val="330601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r>
              <a:rPr lang="en-US" dirty="0"/>
              <a:t>Select “No” to “Do you want to print a closed file separator</a:t>
            </a:r>
            <a:r>
              <a:rPr lang="en-US" baseline="0" dirty="0"/>
              <a:t> now”?</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28</a:t>
            </a:fld>
            <a:endParaRPr lang="en-US"/>
          </a:p>
        </p:txBody>
      </p:sp>
    </p:spTree>
    <p:extLst>
      <p:ext uri="{BB962C8B-B14F-4D97-AF65-F5344CB8AC3E}">
        <p14:creationId xmlns:p14="http://schemas.microsoft.com/office/powerpoint/2010/main" val="1020242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r>
              <a:rPr lang="en-US" dirty="0"/>
              <a:t>The</a:t>
            </a:r>
            <a:r>
              <a:rPr lang="en-US" baseline="0" dirty="0"/>
              <a:t> record is now “closed” in your clinic only.  </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29</a:t>
            </a:fld>
            <a:endParaRPr lang="en-US"/>
          </a:p>
        </p:txBody>
      </p:sp>
    </p:spTree>
    <p:extLst>
      <p:ext uri="{BB962C8B-B14F-4D97-AF65-F5344CB8AC3E}">
        <p14:creationId xmlns:p14="http://schemas.microsoft.com/office/powerpoint/2010/main" val="407247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3</a:t>
            </a:fld>
            <a:endParaRPr lang="en-US"/>
          </a:p>
        </p:txBody>
      </p:sp>
    </p:spTree>
    <p:extLst>
      <p:ext uri="{BB962C8B-B14F-4D97-AF65-F5344CB8AC3E}">
        <p14:creationId xmlns:p14="http://schemas.microsoft.com/office/powerpoint/2010/main" val="311155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10"/>
          </p:nvPr>
        </p:nvSpPr>
        <p:spPr/>
        <p:txBody>
          <a:bodyPr/>
          <a:lstStyle/>
          <a:p>
            <a:fld id="{99E9BD3B-7790-4BA0-A968-F7061631F445}" type="slidenum">
              <a:rPr lang="en-US" smtClean="0"/>
              <a:t>30</a:t>
            </a:fld>
            <a:endParaRPr lang="en-US"/>
          </a:p>
        </p:txBody>
      </p:sp>
    </p:spTree>
    <p:extLst>
      <p:ext uri="{BB962C8B-B14F-4D97-AF65-F5344CB8AC3E}">
        <p14:creationId xmlns:p14="http://schemas.microsoft.com/office/powerpoint/2010/main" val="1124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endParaRPr lang="en-US" dirty="0"/>
          </a:p>
          <a:p>
            <a:r>
              <a:rPr lang="en-US" dirty="0"/>
              <a:t>This record</a:t>
            </a:r>
            <a:r>
              <a:rPr lang="en-US" baseline="0" dirty="0"/>
              <a:t> </a:t>
            </a:r>
            <a:r>
              <a:rPr lang="en-US" dirty="0"/>
              <a:t>has received services at multiple clinics.  All clinics would need to close the record in their clinic.</a:t>
            </a:r>
          </a:p>
        </p:txBody>
      </p:sp>
      <p:sp>
        <p:nvSpPr>
          <p:cNvPr id="4" name="Slide Number Placeholder 3"/>
          <p:cNvSpPr>
            <a:spLocks noGrp="1"/>
          </p:cNvSpPr>
          <p:nvPr>
            <p:ph type="sldNum" sz="quarter" idx="10"/>
          </p:nvPr>
        </p:nvSpPr>
        <p:spPr/>
        <p:txBody>
          <a:bodyPr/>
          <a:lstStyle/>
          <a:p>
            <a:fld id="{99E9BD3B-7790-4BA0-A968-F7061631F445}" type="slidenum">
              <a:rPr lang="en-US" smtClean="0"/>
              <a:t>31</a:t>
            </a:fld>
            <a:endParaRPr lang="en-US"/>
          </a:p>
        </p:txBody>
      </p:sp>
    </p:spTree>
    <p:extLst>
      <p:ext uri="{BB962C8B-B14F-4D97-AF65-F5344CB8AC3E}">
        <p14:creationId xmlns:p14="http://schemas.microsoft.com/office/powerpoint/2010/main" val="166344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10"/>
          </p:nvPr>
        </p:nvSpPr>
        <p:spPr/>
        <p:txBody>
          <a:bodyPr/>
          <a:lstStyle/>
          <a:p>
            <a:fld id="{99E9BD3B-7790-4BA0-A968-F7061631F445}" type="slidenum">
              <a:rPr lang="en-US" smtClean="0"/>
              <a:t>32</a:t>
            </a:fld>
            <a:endParaRPr lang="en-US"/>
          </a:p>
        </p:txBody>
      </p:sp>
    </p:spTree>
    <p:extLst>
      <p:ext uri="{BB962C8B-B14F-4D97-AF65-F5344CB8AC3E}">
        <p14:creationId xmlns:p14="http://schemas.microsoft.com/office/powerpoint/2010/main" val="99613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10"/>
          </p:nvPr>
        </p:nvSpPr>
        <p:spPr/>
        <p:txBody>
          <a:bodyPr/>
          <a:lstStyle/>
          <a:p>
            <a:fld id="{99E9BD3B-7790-4BA0-A968-F7061631F445}" type="slidenum">
              <a:rPr lang="en-US" smtClean="0"/>
              <a:t>33</a:t>
            </a:fld>
            <a:endParaRPr lang="en-US"/>
          </a:p>
        </p:txBody>
      </p:sp>
    </p:spTree>
    <p:extLst>
      <p:ext uri="{BB962C8B-B14F-4D97-AF65-F5344CB8AC3E}">
        <p14:creationId xmlns:p14="http://schemas.microsoft.com/office/powerpoint/2010/main" val="1481222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10"/>
          </p:nvPr>
        </p:nvSpPr>
        <p:spPr/>
        <p:txBody>
          <a:bodyPr/>
          <a:lstStyle/>
          <a:p>
            <a:fld id="{99E9BD3B-7790-4BA0-A968-F7061631F445}" type="slidenum">
              <a:rPr lang="en-US" smtClean="0"/>
              <a:t>34</a:t>
            </a:fld>
            <a:endParaRPr lang="en-US"/>
          </a:p>
        </p:txBody>
      </p:sp>
    </p:spTree>
    <p:extLst>
      <p:ext uri="{BB962C8B-B14F-4D97-AF65-F5344CB8AC3E}">
        <p14:creationId xmlns:p14="http://schemas.microsoft.com/office/powerpoint/2010/main" val="855855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10"/>
          </p:nvPr>
        </p:nvSpPr>
        <p:spPr/>
        <p:txBody>
          <a:bodyPr/>
          <a:lstStyle/>
          <a:p>
            <a:fld id="{99E9BD3B-7790-4BA0-A968-F7061631F445}" type="slidenum">
              <a:rPr lang="en-US" smtClean="0"/>
              <a:t>35</a:t>
            </a:fld>
            <a:endParaRPr lang="en-US"/>
          </a:p>
        </p:txBody>
      </p:sp>
    </p:spTree>
    <p:extLst>
      <p:ext uri="{BB962C8B-B14F-4D97-AF65-F5344CB8AC3E}">
        <p14:creationId xmlns:p14="http://schemas.microsoft.com/office/powerpoint/2010/main" val="966231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36</a:t>
            </a:fld>
            <a:endParaRPr lang="en-US"/>
          </a:p>
        </p:txBody>
      </p:sp>
    </p:spTree>
    <p:extLst>
      <p:ext uri="{BB962C8B-B14F-4D97-AF65-F5344CB8AC3E}">
        <p14:creationId xmlns:p14="http://schemas.microsoft.com/office/powerpoint/2010/main" val="3881075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37</a:t>
            </a:fld>
            <a:endParaRPr lang="en-US"/>
          </a:p>
        </p:txBody>
      </p:sp>
    </p:spTree>
    <p:extLst>
      <p:ext uri="{BB962C8B-B14F-4D97-AF65-F5344CB8AC3E}">
        <p14:creationId xmlns:p14="http://schemas.microsoft.com/office/powerpoint/2010/main" val="973673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38</a:t>
            </a:fld>
            <a:endParaRPr lang="en-US"/>
          </a:p>
        </p:txBody>
      </p:sp>
    </p:spTree>
    <p:extLst>
      <p:ext uri="{BB962C8B-B14F-4D97-AF65-F5344CB8AC3E}">
        <p14:creationId xmlns:p14="http://schemas.microsoft.com/office/powerpoint/2010/main" val="786036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endParaRPr lang="en-US" dirty="0"/>
          </a:p>
          <a:p>
            <a:r>
              <a:rPr lang="en-US" dirty="0"/>
              <a:t>Mention</a:t>
            </a:r>
            <a:r>
              <a:rPr lang="en-US" baseline="0" dirty="0"/>
              <a:t> linking to new adult caregivers in the PHOCIS group’s importance in establishing family connections and assisting with locating participants when the adult caregiver reaches out </a:t>
            </a:r>
            <a:r>
              <a:rPr lang="en-US" baseline="0"/>
              <a:t>for assistance.  </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39</a:t>
            </a:fld>
            <a:endParaRPr lang="en-US"/>
          </a:p>
        </p:txBody>
      </p:sp>
    </p:spTree>
    <p:extLst>
      <p:ext uri="{BB962C8B-B14F-4D97-AF65-F5344CB8AC3E}">
        <p14:creationId xmlns:p14="http://schemas.microsoft.com/office/powerpoint/2010/main" val="196182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4</a:t>
            </a:fld>
            <a:endParaRPr lang="en-US"/>
          </a:p>
        </p:txBody>
      </p:sp>
    </p:spTree>
    <p:extLst>
      <p:ext uri="{BB962C8B-B14F-4D97-AF65-F5344CB8AC3E}">
        <p14:creationId xmlns:p14="http://schemas.microsoft.com/office/powerpoint/2010/main" val="3467409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40</a:t>
            </a:fld>
            <a:endParaRPr lang="en-US"/>
          </a:p>
        </p:txBody>
      </p:sp>
    </p:spTree>
    <p:extLst>
      <p:ext uri="{BB962C8B-B14F-4D97-AF65-F5344CB8AC3E}">
        <p14:creationId xmlns:p14="http://schemas.microsoft.com/office/powerpoint/2010/main" val="1634332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here that all our independents don’t have access to OSIIS, but should still email and let them know this is</a:t>
            </a:r>
            <a:r>
              <a:rPr lang="en-US" baseline="0" dirty="0"/>
              <a:t> an adoption from an independent clinic without access to OSIIS.  They will need to create a new record and the original record will need to be marked as adopted. </a:t>
            </a:r>
            <a:endParaRPr lang="en-US" dirty="0"/>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41</a:t>
            </a:fld>
            <a:endParaRPr lang="en-US"/>
          </a:p>
        </p:txBody>
      </p:sp>
    </p:spTree>
    <p:extLst>
      <p:ext uri="{BB962C8B-B14F-4D97-AF65-F5344CB8AC3E}">
        <p14:creationId xmlns:p14="http://schemas.microsoft.com/office/powerpoint/2010/main" val="3697133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a:p>
            <a:endParaRPr lang="en-US" dirty="0"/>
          </a:p>
          <a:p>
            <a:r>
              <a:rPr lang="en-US" dirty="0"/>
              <a:t>While</a:t>
            </a:r>
            <a:r>
              <a:rPr lang="en-US" baseline="0" dirty="0"/>
              <a:t> on the subject of records… let’s talk a little about what custody related information can be documented in PHOCIS…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Cannot put anything in the comments regarding, custody, foster care, guardianship, adoption or anything related to any of those subjects They can put comments like ‘see file’ or they can actually write on the demographic report in the actual file to see papers in admin section but nothing goes in the demographics in PHOCIS except the check mark in foster care and the legal guardian name in the guardian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42</a:t>
            </a:fld>
            <a:endParaRPr lang="en-US"/>
          </a:p>
        </p:txBody>
      </p:sp>
    </p:spTree>
    <p:extLst>
      <p:ext uri="{BB962C8B-B14F-4D97-AF65-F5344CB8AC3E}">
        <p14:creationId xmlns:p14="http://schemas.microsoft.com/office/powerpoint/2010/main" val="410475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43</a:t>
            </a:fld>
            <a:endParaRPr lang="en-US"/>
          </a:p>
        </p:txBody>
      </p:sp>
    </p:spTree>
    <p:extLst>
      <p:ext uri="{BB962C8B-B14F-4D97-AF65-F5344CB8AC3E}">
        <p14:creationId xmlns:p14="http://schemas.microsoft.com/office/powerpoint/2010/main" val="2614242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99E9BD3B-7790-4BA0-A968-F7061631F445}" type="slidenum">
              <a:rPr lang="en-US" smtClean="0"/>
              <a:t>44</a:t>
            </a:fld>
            <a:endParaRPr lang="en-US"/>
          </a:p>
        </p:txBody>
      </p:sp>
    </p:spTree>
    <p:extLst>
      <p:ext uri="{BB962C8B-B14F-4D97-AF65-F5344CB8AC3E}">
        <p14:creationId xmlns:p14="http://schemas.microsoft.com/office/powerpoint/2010/main" val="2219056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45</a:t>
            </a:fld>
            <a:endParaRPr lang="en-US"/>
          </a:p>
        </p:txBody>
      </p:sp>
    </p:spTree>
    <p:extLst>
      <p:ext uri="{BB962C8B-B14F-4D97-AF65-F5344CB8AC3E}">
        <p14:creationId xmlns:p14="http://schemas.microsoft.com/office/powerpoint/2010/main" val="154230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Emily</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5</a:t>
            </a:fld>
            <a:endParaRPr lang="en-US"/>
          </a:p>
        </p:txBody>
      </p:sp>
    </p:spTree>
    <p:extLst>
      <p:ext uri="{BB962C8B-B14F-4D97-AF65-F5344CB8AC3E}">
        <p14:creationId xmlns:p14="http://schemas.microsoft.com/office/powerpoint/2010/main" val="208973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r>
              <a:rPr lang="en-US" baseline="0" dirty="0"/>
              <a:t> – Start here.  </a:t>
            </a:r>
          </a:p>
          <a:p>
            <a:r>
              <a:rPr lang="en-US" baseline="0" dirty="0"/>
              <a:t>Mention the importance of reviewing adoption scenarios to determine how to proceed since not all scenarios require all the complete opening and closing of PHOCIS records and hardcopy charts.   Go over each of the adoption scenarios and the caveats that make them different from the closed adoption process – i.e. an adoption that requires all steps of opening/closing a new PHOCIS record and a new hardcopy chart.</a:t>
            </a:r>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6</a:t>
            </a:fld>
            <a:endParaRPr lang="en-US"/>
          </a:p>
        </p:txBody>
      </p:sp>
    </p:spTree>
    <p:extLst>
      <p:ext uri="{BB962C8B-B14F-4D97-AF65-F5344CB8AC3E}">
        <p14:creationId xmlns:p14="http://schemas.microsoft.com/office/powerpoint/2010/main" val="69146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10"/>
          </p:nvPr>
        </p:nvSpPr>
        <p:spPr/>
        <p:txBody>
          <a:bodyPr/>
          <a:lstStyle/>
          <a:p>
            <a:fld id="{99E9BD3B-7790-4BA0-A968-F7061631F445}" type="slidenum">
              <a:rPr lang="en-US" smtClean="0"/>
              <a:t>7</a:t>
            </a:fld>
            <a:endParaRPr lang="en-US"/>
          </a:p>
        </p:txBody>
      </p:sp>
    </p:spTree>
    <p:extLst>
      <p:ext uri="{BB962C8B-B14F-4D97-AF65-F5344CB8AC3E}">
        <p14:creationId xmlns:p14="http://schemas.microsoft.com/office/powerpoint/2010/main" val="420927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8</a:t>
            </a:fld>
            <a:endParaRPr lang="en-US"/>
          </a:p>
        </p:txBody>
      </p:sp>
    </p:spTree>
    <p:extLst>
      <p:ext uri="{BB962C8B-B14F-4D97-AF65-F5344CB8AC3E}">
        <p14:creationId xmlns:p14="http://schemas.microsoft.com/office/powerpoint/2010/main" val="382187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Vickie</a:t>
            </a:r>
          </a:p>
          <a:p>
            <a:endParaRPr lang="en-US" dirty="0"/>
          </a:p>
        </p:txBody>
      </p:sp>
      <p:sp>
        <p:nvSpPr>
          <p:cNvPr id="4" name="Slide Number Placeholder 3"/>
          <p:cNvSpPr>
            <a:spLocks noGrp="1"/>
          </p:cNvSpPr>
          <p:nvPr>
            <p:ph type="sldNum" sz="quarter" idx="10"/>
          </p:nvPr>
        </p:nvSpPr>
        <p:spPr/>
        <p:txBody>
          <a:bodyPr/>
          <a:lstStyle/>
          <a:p>
            <a:fld id="{99E9BD3B-7790-4BA0-A968-F7061631F445}" type="slidenum">
              <a:rPr lang="en-US" smtClean="0"/>
              <a:t>9</a:t>
            </a:fld>
            <a:endParaRPr lang="en-US"/>
          </a:p>
        </p:txBody>
      </p:sp>
    </p:spTree>
    <p:extLst>
      <p:ext uri="{BB962C8B-B14F-4D97-AF65-F5344CB8AC3E}">
        <p14:creationId xmlns:p14="http://schemas.microsoft.com/office/powerpoint/2010/main" val="1673518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5097"/>
            <a:ext cx="12331336" cy="698714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273325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71F69A-7C1A-49ED-9BBE-592D9D17C2B9}"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321764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71F69A-7C1A-49ED-9BBE-592D9D17C2B9}"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100124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1F69A-7C1A-49ED-9BBE-592D9D17C2B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130790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1F69A-7C1A-49ED-9BBE-592D9D17C2B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326073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FD35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9051507">
            <a:off x="8886762" y="3803670"/>
            <a:ext cx="4305778" cy="3890156"/>
          </a:xfrm>
          <a:prstGeom prst="rect">
            <a:avLst/>
          </a:prstGeom>
        </p:spPr>
      </p:pic>
    </p:spTree>
    <p:extLst>
      <p:ext uri="{BB962C8B-B14F-4D97-AF65-F5344CB8AC3E}">
        <p14:creationId xmlns:p14="http://schemas.microsoft.com/office/powerpoint/2010/main" val="122146580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F4E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028956">
            <a:off x="9091218" y="4061866"/>
            <a:ext cx="4954382" cy="169281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3337" y="-1495697"/>
            <a:ext cx="4140926" cy="4140926"/>
          </a:xfrm>
          <a:prstGeom prst="rect">
            <a:avLst/>
          </a:prstGeom>
        </p:spPr>
      </p:pic>
    </p:spTree>
    <p:extLst>
      <p:ext uri="{BB962C8B-B14F-4D97-AF65-F5344CB8AC3E}">
        <p14:creationId xmlns:p14="http://schemas.microsoft.com/office/powerpoint/2010/main" val="38577265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196489" y="2941102"/>
            <a:ext cx="7546863" cy="101498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821" y="5029199"/>
            <a:ext cx="2083526" cy="208352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22" y="5547478"/>
            <a:ext cx="3255272" cy="1742018"/>
          </a:xfrm>
          <a:prstGeom prst="rect">
            <a:avLst/>
          </a:prstGeom>
        </p:spPr>
      </p:pic>
    </p:spTree>
    <p:extLst>
      <p:ext uri="{BB962C8B-B14F-4D97-AF65-F5344CB8AC3E}">
        <p14:creationId xmlns:p14="http://schemas.microsoft.com/office/powerpoint/2010/main" val="34689427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1F69A-7C1A-49ED-9BBE-592D9D17C2B9}"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368000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1F69A-7C1A-49ED-9BBE-592D9D17C2B9}"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216514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1F69A-7C1A-49ED-9BBE-592D9D17C2B9}"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65656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527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1F69A-7C1A-49ED-9BBE-592D9D17C2B9}"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698F8-BD71-4111-A915-43C4508E9D29}" type="slidenum">
              <a:rPr lang="en-US" smtClean="0"/>
              <a:t>‹#›</a:t>
            </a:fld>
            <a:endParaRPr lang="en-US"/>
          </a:p>
        </p:txBody>
      </p:sp>
    </p:spTree>
    <p:extLst>
      <p:ext uri="{BB962C8B-B14F-4D97-AF65-F5344CB8AC3E}">
        <p14:creationId xmlns:p14="http://schemas.microsoft.com/office/powerpoint/2010/main" val="365410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1F69A-7C1A-49ED-9BBE-592D9D17C2B9}"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698F8-BD71-4111-A915-43C4508E9D29}" type="slidenum">
              <a:rPr lang="en-US" smtClean="0"/>
              <a:t>‹#›</a:t>
            </a:fld>
            <a:endParaRPr lang="en-US"/>
          </a:p>
        </p:txBody>
      </p:sp>
    </p:spTree>
    <p:extLst>
      <p:ext uri="{BB962C8B-B14F-4D97-AF65-F5344CB8AC3E}">
        <p14:creationId xmlns:p14="http://schemas.microsoft.com/office/powerpoint/2010/main" val="232256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OSIIShelp@health.ok.gov"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MaryK@health.ok.gov"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mailto:VickieF@health.ok.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&amp; Processing Adopted Client Records</a:t>
            </a:r>
          </a:p>
        </p:txBody>
      </p:sp>
      <p:sp>
        <p:nvSpPr>
          <p:cNvPr id="3" name="Subtitle 2"/>
          <p:cNvSpPr>
            <a:spLocks noGrp="1"/>
          </p:cNvSpPr>
          <p:nvPr>
            <p:ph type="subTitle" idx="1"/>
          </p:nvPr>
        </p:nvSpPr>
        <p:spPr/>
        <p:txBody>
          <a:bodyPr/>
          <a:lstStyle/>
          <a:p>
            <a:r>
              <a:rPr lang="en-US" dirty="0"/>
              <a:t>Presented by: Vickie Foster &amp; Emily Mueggenborg</a:t>
            </a:r>
          </a:p>
          <a:p>
            <a:endParaRPr lang="en-US" dirty="0"/>
          </a:p>
        </p:txBody>
      </p:sp>
    </p:spTree>
    <p:extLst>
      <p:ext uri="{BB962C8B-B14F-4D97-AF65-F5344CB8AC3E}">
        <p14:creationId xmlns:p14="http://schemas.microsoft.com/office/powerpoint/2010/main" val="193741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172584" y="1825625"/>
            <a:ext cx="10181216" cy="4351338"/>
          </a:xfrm>
        </p:spPr>
        <p:txBody>
          <a:bodyPr/>
          <a:lstStyle/>
          <a:p>
            <a:pPr marL="0" indent="0">
              <a:buNone/>
            </a:pPr>
            <a:r>
              <a:rPr lang="en-US" dirty="0"/>
              <a:t>Changing to birth father’s name</a:t>
            </a:r>
          </a:p>
          <a:p>
            <a:r>
              <a:rPr lang="en-US" dirty="0"/>
              <a:t>Neither the PHOCIS record nor the hardcopy need to be closed.</a:t>
            </a:r>
          </a:p>
        </p:txBody>
      </p:sp>
    </p:spTree>
    <p:extLst>
      <p:ext uri="{BB962C8B-B14F-4D97-AF65-F5344CB8AC3E}">
        <p14:creationId xmlns:p14="http://schemas.microsoft.com/office/powerpoint/2010/main" val="320847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140310" y="1825625"/>
            <a:ext cx="10213489" cy="4351338"/>
          </a:xfrm>
        </p:spPr>
        <p:txBody>
          <a:bodyPr/>
          <a:lstStyle/>
          <a:p>
            <a:pPr marL="0" indent="0">
              <a:buNone/>
            </a:pPr>
            <a:r>
              <a:rPr lang="en-US" dirty="0"/>
              <a:t>Adoption by step-parent if birth parent is deceased</a:t>
            </a:r>
          </a:p>
          <a:p>
            <a:r>
              <a:rPr lang="en-US" dirty="0"/>
              <a:t>No need to change the PHOCIS or hardcopy records.</a:t>
            </a:r>
          </a:p>
          <a:p>
            <a:pPr marL="0" indent="0">
              <a:buNone/>
            </a:pPr>
            <a:endParaRPr lang="en-US" dirty="0"/>
          </a:p>
        </p:txBody>
      </p:sp>
    </p:spTree>
    <p:extLst>
      <p:ext uri="{BB962C8B-B14F-4D97-AF65-F5344CB8AC3E}">
        <p14:creationId xmlns:p14="http://schemas.microsoft.com/office/powerpoint/2010/main" val="172622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183888" y="1690688"/>
            <a:ext cx="10515600" cy="4351338"/>
          </a:xfrm>
        </p:spPr>
        <p:txBody>
          <a:bodyPr/>
          <a:lstStyle/>
          <a:p>
            <a:pPr marL="0" indent="0">
              <a:buNone/>
            </a:pPr>
            <a:r>
              <a:rPr lang="en-US" dirty="0"/>
              <a:t>Adoption by foster parent</a:t>
            </a:r>
          </a:p>
          <a:p>
            <a:r>
              <a:rPr lang="en-US" dirty="0"/>
              <a:t>Client is being adopted by foster parents and the client’s PHOCIS and hardcopy record are already in the foster parent’s name, with no mention of birth parents.</a:t>
            </a:r>
          </a:p>
          <a:p>
            <a:r>
              <a:rPr lang="en-US" dirty="0"/>
              <a:t>Uncheck “foster” in demographics and save.</a:t>
            </a:r>
          </a:p>
          <a:p>
            <a:r>
              <a:rPr lang="en-US" dirty="0"/>
              <a:t>If there is mention of birth parents or “foster” information, close the hardcopy chart and open a new chart.</a:t>
            </a:r>
          </a:p>
        </p:txBody>
      </p:sp>
    </p:spTree>
    <p:extLst>
      <p:ext uri="{BB962C8B-B14F-4D97-AF65-F5344CB8AC3E}">
        <p14:creationId xmlns:p14="http://schemas.microsoft.com/office/powerpoint/2010/main" val="59009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126272" y="1825625"/>
            <a:ext cx="10227527" cy="4351338"/>
          </a:xfrm>
        </p:spPr>
        <p:txBody>
          <a:bodyPr/>
          <a:lstStyle/>
          <a:p>
            <a:pPr marL="0" indent="0">
              <a:buNone/>
            </a:pPr>
            <a:r>
              <a:rPr lang="en-US" dirty="0"/>
              <a:t>Closed Adoption</a:t>
            </a:r>
          </a:p>
          <a:p>
            <a:r>
              <a:rPr lang="en-US" dirty="0"/>
              <a:t>Follow complete steps of processing client’s original records and creating a new record under adopted name. </a:t>
            </a:r>
          </a:p>
        </p:txBody>
      </p:sp>
    </p:spTree>
    <p:extLst>
      <p:ext uri="{BB962C8B-B14F-4D97-AF65-F5344CB8AC3E}">
        <p14:creationId xmlns:p14="http://schemas.microsoft.com/office/powerpoint/2010/main" val="97816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422400" y="1825625"/>
            <a:ext cx="9931400" cy="4351338"/>
          </a:xfrm>
        </p:spPr>
        <p:txBody>
          <a:bodyPr/>
          <a:lstStyle/>
          <a:p>
            <a:r>
              <a:rPr lang="en-US" dirty="0"/>
              <a:t>Determine if client is currently or has ever been on WIC.</a:t>
            </a:r>
          </a:p>
          <a:p>
            <a:r>
              <a:rPr lang="en-US" dirty="0"/>
              <a:t>Check to see if the client is part of an </a:t>
            </a:r>
            <a:r>
              <a:rPr lang="en-US" dirty="0" err="1"/>
              <a:t>eWIC</a:t>
            </a:r>
            <a:r>
              <a:rPr lang="en-US" dirty="0"/>
              <a:t> Household.</a:t>
            </a:r>
          </a:p>
          <a:p>
            <a:pPr lvl="1"/>
            <a:r>
              <a:rPr lang="en-US" sz="2800" dirty="0"/>
              <a:t>If the client has never been on WIC or is not a member of an </a:t>
            </a:r>
            <a:r>
              <a:rPr lang="en-US" sz="2800" dirty="0" err="1"/>
              <a:t>eWIC</a:t>
            </a:r>
            <a:r>
              <a:rPr lang="en-US" sz="2800" dirty="0"/>
              <a:t> Household, you can bypass all the steps about WIC.</a:t>
            </a:r>
          </a:p>
        </p:txBody>
      </p:sp>
    </p:spTree>
    <p:extLst>
      <p:ext uri="{BB962C8B-B14F-4D97-AF65-F5344CB8AC3E}">
        <p14:creationId xmlns:p14="http://schemas.microsoft.com/office/powerpoint/2010/main" val="372343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6375" y="1892640"/>
            <a:ext cx="92392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69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378857" y="1690688"/>
            <a:ext cx="10134600" cy="4351338"/>
          </a:xfrm>
        </p:spPr>
        <p:txBody>
          <a:bodyPr/>
          <a:lstStyle/>
          <a:p>
            <a:r>
              <a:rPr lang="en-US" dirty="0"/>
              <a:t>If the client is the only </a:t>
            </a:r>
            <a:r>
              <a:rPr lang="en-US" dirty="0" err="1"/>
              <a:t>eWIC</a:t>
            </a:r>
            <a:r>
              <a:rPr lang="en-US" dirty="0"/>
              <a:t> household member and is active on WIC: </a:t>
            </a:r>
          </a:p>
          <a:p>
            <a:pPr lvl="1"/>
            <a:r>
              <a:rPr lang="en-US" sz="2800" dirty="0"/>
              <a:t>Terminate for reason of “Transfer to Another Area.”</a:t>
            </a:r>
          </a:p>
          <a:p>
            <a:pPr lvl="1"/>
            <a:r>
              <a:rPr lang="en-US" sz="2800" dirty="0"/>
              <a:t>Print the VOC. Keep for later.</a:t>
            </a:r>
          </a:p>
          <a:p>
            <a:pPr lvl="1"/>
            <a:r>
              <a:rPr lang="en-US" sz="2800" dirty="0"/>
              <a:t>Deactivate the </a:t>
            </a:r>
            <a:r>
              <a:rPr lang="en-US" sz="2800" dirty="0" err="1"/>
              <a:t>eWIC</a:t>
            </a:r>
            <a:r>
              <a:rPr lang="en-US" sz="2800" dirty="0"/>
              <a:t> household.</a:t>
            </a:r>
          </a:p>
          <a:p>
            <a:pPr lvl="1"/>
            <a:r>
              <a:rPr lang="en-US" sz="2800" dirty="0"/>
              <a:t>Destroy the </a:t>
            </a:r>
            <a:r>
              <a:rPr lang="en-US" sz="2800" dirty="0" err="1"/>
              <a:t>eWIC</a:t>
            </a:r>
            <a:r>
              <a:rPr lang="en-US" sz="2800" dirty="0"/>
              <a:t> card, if available. </a:t>
            </a:r>
          </a:p>
          <a:p>
            <a:pPr lvl="1"/>
            <a:r>
              <a:rPr lang="en-US" sz="2800" dirty="0"/>
              <a:t>Document card destruction on the unusable </a:t>
            </a:r>
            <a:r>
              <a:rPr lang="en-US" sz="2800" dirty="0" err="1"/>
              <a:t>eWIC</a:t>
            </a:r>
            <a:r>
              <a:rPr lang="en-US" sz="2800" dirty="0"/>
              <a:t> Card Log according to policy.</a:t>
            </a:r>
          </a:p>
          <a:p>
            <a:endParaRPr lang="en-US" dirty="0"/>
          </a:p>
        </p:txBody>
      </p:sp>
    </p:spTree>
    <p:extLst>
      <p:ext uri="{BB962C8B-B14F-4D97-AF65-F5344CB8AC3E}">
        <p14:creationId xmlns:p14="http://schemas.microsoft.com/office/powerpoint/2010/main" val="3755427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378857" y="1690688"/>
            <a:ext cx="10134600" cy="4351338"/>
          </a:xfrm>
        </p:spPr>
        <p:txBody>
          <a:bodyPr/>
          <a:lstStyle/>
          <a:p>
            <a:r>
              <a:rPr lang="en-US" dirty="0"/>
              <a:t>If the client is the only </a:t>
            </a:r>
            <a:r>
              <a:rPr lang="en-US" dirty="0" err="1"/>
              <a:t>eWIC</a:t>
            </a:r>
            <a:r>
              <a:rPr lang="en-US" dirty="0"/>
              <a:t> household member and is not active on </a:t>
            </a:r>
            <a:r>
              <a:rPr lang="en-US" dirty="0" err="1"/>
              <a:t>eWIC</a:t>
            </a:r>
            <a:r>
              <a:rPr lang="en-US" dirty="0"/>
              <a:t>:</a:t>
            </a:r>
          </a:p>
          <a:p>
            <a:pPr lvl="1"/>
            <a:r>
              <a:rPr lang="en-US" sz="2800" dirty="0"/>
              <a:t>Deactivate </a:t>
            </a:r>
            <a:r>
              <a:rPr lang="en-US" sz="2800" dirty="0" err="1"/>
              <a:t>eWIC</a:t>
            </a:r>
            <a:r>
              <a:rPr lang="en-US" sz="2800" dirty="0"/>
              <a:t> household.</a:t>
            </a:r>
          </a:p>
          <a:p>
            <a:pPr lvl="1"/>
            <a:r>
              <a:rPr lang="en-US" sz="2800" dirty="0"/>
              <a:t>Destroy the </a:t>
            </a:r>
            <a:r>
              <a:rPr lang="en-US" sz="2800" dirty="0" err="1"/>
              <a:t>eWIC</a:t>
            </a:r>
            <a:r>
              <a:rPr lang="en-US" sz="2800" dirty="0"/>
              <a:t> card, if available.</a:t>
            </a:r>
          </a:p>
          <a:p>
            <a:pPr lvl="1"/>
            <a:r>
              <a:rPr lang="en-US" sz="2800" dirty="0"/>
              <a:t>Document card destruction on the unusable </a:t>
            </a:r>
            <a:r>
              <a:rPr lang="en-US" sz="2800" dirty="0" err="1"/>
              <a:t>eWIC</a:t>
            </a:r>
            <a:r>
              <a:rPr lang="en-US" sz="2800" dirty="0"/>
              <a:t> Card Log according to policy.</a:t>
            </a:r>
          </a:p>
          <a:p>
            <a:pPr lvl="1"/>
            <a:endParaRPr lang="en-US" sz="2800" dirty="0"/>
          </a:p>
          <a:p>
            <a:endParaRPr lang="en-US" dirty="0"/>
          </a:p>
        </p:txBody>
      </p:sp>
    </p:spTree>
    <p:extLst>
      <p:ext uri="{BB962C8B-B14F-4D97-AF65-F5344CB8AC3E}">
        <p14:creationId xmlns:p14="http://schemas.microsoft.com/office/powerpoint/2010/main" val="79739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9057" y="1690688"/>
            <a:ext cx="9395562" cy="43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65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494970" y="1825625"/>
            <a:ext cx="9858829" cy="4351338"/>
          </a:xfrm>
        </p:spPr>
        <p:txBody>
          <a:bodyPr/>
          <a:lstStyle/>
          <a:p>
            <a:r>
              <a:rPr lang="en-US" dirty="0"/>
              <a:t>If the client is in a household with other members, is active on WIC, and they don’t have current or future benefits:</a:t>
            </a:r>
          </a:p>
          <a:p>
            <a:pPr lvl="1"/>
            <a:r>
              <a:rPr lang="en-US" sz="2800" dirty="0"/>
              <a:t>Remove the client from the </a:t>
            </a:r>
            <a:r>
              <a:rPr lang="en-US" sz="2800" dirty="0" err="1"/>
              <a:t>eWIC</a:t>
            </a:r>
            <a:r>
              <a:rPr lang="en-US" sz="2800" dirty="0"/>
              <a:t> household. </a:t>
            </a:r>
          </a:p>
          <a:p>
            <a:pPr lvl="1"/>
            <a:r>
              <a:rPr lang="en-US" sz="2800" dirty="0"/>
              <a:t>Terminate the client for reason of “Transfer to Another Area.”</a:t>
            </a:r>
          </a:p>
          <a:p>
            <a:pPr lvl="1"/>
            <a:r>
              <a:rPr lang="en-US" sz="2800" dirty="0"/>
              <a:t>Print VOC. Keep for later.</a:t>
            </a:r>
          </a:p>
          <a:p>
            <a:endParaRPr lang="en-US" dirty="0"/>
          </a:p>
        </p:txBody>
      </p:sp>
    </p:spTree>
    <p:extLst>
      <p:ext uri="{BB962C8B-B14F-4D97-AF65-F5344CB8AC3E}">
        <p14:creationId xmlns:p14="http://schemas.microsoft.com/office/powerpoint/2010/main" val="114277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1681950" y="2576059"/>
            <a:ext cx="9531276" cy="1575026"/>
          </a:xfrm>
        </p:spPr>
        <p:txBody>
          <a:bodyPr/>
          <a:lstStyle/>
          <a:p>
            <a:pPr marL="0" indent="0">
              <a:buNone/>
            </a:pPr>
            <a:r>
              <a:rPr lang="en-US" dirty="0"/>
              <a:t>To provide an overview of procedures for creating and processing adopted records to maintain compliance with Oklahoma Adoption Laws.</a:t>
            </a:r>
          </a:p>
          <a:p>
            <a:endParaRPr lang="en-US" dirty="0"/>
          </a:p>
        </p:txBody>
      </p:sp>
    </p:spTree>
    <p:extLst>
      <p:ext uri="{BB962C8B-B14F-4D97-AF65-F5344CB8AC3E}">
        <p14:creationId xmlns:p14="http://schemas.microsoft.com/office/powerpoint/2010/main" val="392699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494970" y="1825625"/>
            <a:ext cx="9858829" cy="4351338"/>
          </a:xfrm>
        </p:spPr>
        <p:txBody>
          <a:bodyPr/>
          <a:lstStyle/>
          <a:p>
            <a:r>
              <a:rPr lang="en-US" dirty="0"/>
              <a:t>If the client is in a household with other members, active on WIC,  and they have current or future benefits:</a:t>
            </a:r>
          </a:p>
          <a:p>
            <a:pPr lvl="1"/>
            <a:r>
              <a:rPr lang="en-US" sz="2800" dirty="0"/>
              <a:t>Contact PHOCIS/WIC Helpdesk or your WPC to split the client out of the </a:t>
            </a:r>
            <a:r>
              <a:rPr lang="en-US" sz="2800" dirty="0" err="1"/>
              <a:t>eWIC</a:t>
            </a:r>
            <a:r>
              <a:rPr lang="en-US" sz="2800" dirty="0"/>
              <a:t> household.</a:t>
            </a:r>
          </a:p>
          <a:p>
            <a:pPr lvl="1"/>
            <a:r>
              <a:rPr lang="en-US" sz="2800" dirty="0"/>
              <a:t>After the split is complete:</a:t>
            </a:r>
          </a:p>
          <a:p>
            <a:pPr lvl="2"/>
            <a:r>
              <a:rPr lang="en-US" sz="2800" dirty="0"/>
              <a:t>Terminate the client for reason of “Transfer to Another Area.”</a:t>
            </a:r>
          </a:p>
          <a:p>
            <a:pPr lvl="2"/>
            <a:r>
              <a:rPr lang="en-US" sz="2800" dirty="0"/>
              <a:t>Print the VOC. Keep for later.</a:t>
            </a:r>
          </a:p>
          <a:p>
            <a:pPr lvl="2"/>
            <a:r>
              <a:rPr lang="en-US" sz="2800" dirty="0"/>
              <a:t>Deactivate the </a:t>
            </a:r>
            <a:r>
              <a:rPr lang="en-US" sz="2800" dirty="0" err="1"/>
              <a:t>eWIC</a:t>
            </a:r>
            <a:r>
              <a:rPr lang="en-US" sz="2800" dirty="0"/>
              <a:t> household.</a:t>
            </a:r>
          </a:p>
          <a:p>
            <a:endParaRPr lang="en-US" dirty="0"/>
          </a:p>
        </p:txBody>
      </p:sp>
    </p:spTree>
    <p:extLst>
      <p:ext uri="{BB962C8B-B14F-4D97-AF65-F5344CB8AC3E}">
        <p14:creationId xmlns:p14="http://schemas.microsoft.com/office/powerpoint/2010/main" val="180110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494970" y="1825625"/>
            <a:ext cx="9858829" cy="4351338"/>
          </a:xfrm>
        </p:spPr>
        <p:txBody>
          <a:bodyPr/>
          <a:lstStyle/>
          <a:p>
            <a:r>
              <a:rPr lang="en-US" dirty="0"/>
              <a:t>If the client is in a household with other members, but they are not active on WIC:</a:t>
            </a:r>
          </a:p>
          <a:p>
            <a:pPr lvl="1"/>
            <a:r>
              <a:rPr lang="en-US" sz="2800" dirty="0"/>
              <a:t>Remove the client from the </a:t>
            </a:r>
            <a:r>
              <a:rPr lang="en-US" sz="2800" dirty="0" err="1"/>
              <a:t>eWIC</a:t>
            </a:r>
            <a:r>
              <a:rPr lang="en-US" sz="2800" dirty="0"/>
              <a:t> household. </a:t>
            </a:r>
          </a:p>
          <a:p>
            <a:pPr lvl="1"/>
            <a:r>
              <a:rPr lang="en-US" sz="2800" dirty="0"/>
              <a:t>Printing a VOC is not needed since the client is not active on WIC.</a:t>
            </a:r>
          </a:p>
          <a:p>
            <a:endParaRPr lang="en-US" dirty="0"/>
          </a:p>
        </p:txBody>
      </p:sp>
    </p:spTree>
    <p:extLst>
      <p:ext uri="{BB962C8B-B14F-4D97-AF65-F5344CB8AC3E}">
        <p14:creationId xmlns:p14="http://schemas.microsoft.com/office/powerpoint/2010/main" val="181329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a:t>
            </a:r>
            <a:r>
              <a:rPr lang="en-US" dirty="0" err="1"/>
              <a:t>eWIC</a:t>
            </a:r>
            <a:r>
              <a:rPr lang="en-US" dirty="0"/>
              <a:t> Household Account</a:t>
            </a:r>
          </a:p>
        </p:txBody>
      </p:sp>
      <p:sp>
        <p:nvSpPr>
          <p:cNvPr id="3" name="Content Placeholder 2"/>
          <p:cNvSpPr>
            <a:spLocks noGrp="1"/>
          </p:cNvSpPr>
          <p:nvPr>
            <p:ph idx="1"/>
          </p:nvPr>
        </p:nvSpPr>
        <p:spPr>
          <a:xfrm>
            <a:off x="1494970" y="1825625"/>
            <a:ext cx="9858829" cy="4351338"/>
          </a:xfrm>
        </p:spPr>
        <p:txBody>
          <a:bodyPr/>
          <a:lstStyle/>
          <a:p>
            <a:r>
              <a:rPr lang="en-US" dirty="0"/>
              <a:t>If client is due to be recertified, treat as a new WIC client.</a:t>
            </a:r>
          </a:p>
          <a:p>
            <a:pPr lvl="1"/>
            <a:r>
              <a:rPr lang="en-US" sz="2800" dirty="0"/>
              <a:t>Set up a certification appointment using the client’s new name and information.</a:t>
            </a:r>
          </a:p>
        </p:txBody>
      </p:sp>
    </p:spTree>
    <p:extLst>
      <p:ext uri="{BB962C8B-B14F-4D97-AF65-F5344CB8AC3E}">
        <p14:creationId xmlns:p14="http://schemas.microsoft.com/office/powerpoint/2010/main" val="1041832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Ungroup In PHOCIS</a:t>
            </a: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285" y="1241623"/>
            <a:ext cx="9435831" cy="546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99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SSN From Demographics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4437" y="1690688"/>
            <a:ext cx="976312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984829" y="4220028"/>
            <a:ext cx="1219200" cy="3048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85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The PHOCIS Record</a:t>
            </a:r>
          </a:p>
        </p:txBody>
      </p:sp>
      <p:pic>
        <p:nvPicPr>
          <p:cNvPr id="4" name="Content Placeholder 3"/>
          <p:cNvPicPr>
            <a:picLocks noGrp="1"/>
          </p:cNvPicPr>
          <p:nvPr>
            <p:ph idx="1"/>
          </p:nvPr>
        </p:nvPicPr>
        <p:blipFill>
          <a:blip r:embed="rId3"/>
          <a:stretch>
            <a:fillRect/>
          </a:stretch>
        </p:blipFill>
        <p:spPr>
          <a:xfrm>
            <a:off x="0" y="-36286"/>
            <a:ext cx="12192000" cy="6825344"/>
          </a:xfrm>
          <a:prstGeom prst="rect">
            <a:avLst/>
          </a:prstGeom>
        </p:spPr>
      </p:pic>
      <p:sp>
        <p:nvSpPr>
          <p:cNvPr id="5" name="Oval 4"/>
          <p:cNvSpPr/>
          <p:nvPr/>
        </p:nvSpPr>
        <p:spPr>
          <a:xfrm>
            <a:off x="3528786" y="529546"/>
            <a:ext cx="1797957" cy="691471"/>
          </a:xfrm>
          <a:prstGeom prst="ellipse">
            <a:avLst/>
          </a:prstGeom>
          <a:noFill/>
          <a:ln w="57150">
            <a:solidFill>
              <a:srgbClr val="09FF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81900" y="188458"/>
            <a:ext cx="1143000" cy="341088"/>
          </a:xfrm>
          <a:prstGeom prst="ellipse">
            <a:avLst/>
          </a:prstGeom>
          <a:noFill/>
          <a:ln w="57150">
            <a:solidFill>
              <a:srgbClr val="09FF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41771" y="2503714"/>
            <a:ext cx="1856014" cy="277586"/>
          </a:xfrm>
          <a:prstGeom prst="ellipse">
            <a:avLst/>
          </a:prstGeom>
          <a:noFill/>
          <a:ln w="57150">
            <a:solidFill>
              <a:srgbClr val="09FF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267951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The PHOCIS Record</a:t>
            </a:r>
          </a:p>
        </p:txBody>
      </p:sp>
      <p:pic>
        <p:nvPicPr>
          <p:cNvPr id="4" name="Content Placeholder 3"/>
          <p:cNvPicPr>
            <a:picLocks noGrp="1"/>
          </p:cNvPicPr>
          <p:nvPr>
            <p:ph idx="1"/>
          </p:nvPr>
        </p:nvPicPr>
        <p:blipFill>
          <a:blip r:embed="rId3"/>
          <a:stretch>
            <a:fillRect/>
          </a:stretch>
        </p:blipFill>
        <p:spPr>
          <a:xfrm>
            <a:off x="0" y="0"/>
            <a:ext cx="12192000" cy="6858000"/>
          </a:xfrm>
          <a:prstGeom prst="rect">
            <a:avLst/>
          </a:prstGeom>
        </p:spPr>
      </p:pic>
      <p:cxnSp>
        <p:nvCxnSpPr>
          <p:cNvPr id="5" name="Straight Arrow Connector 4"/>
          <p:cNvCxnSpPr/>
          <p:nvPr/>
        </p:nvCxnSpPr>
        <p:spPr>
          <a:xfrm flipH="1">
            <a:off x="6232072" y="1277143"/>
            <a:ext cx="1905000" cy="2362200"/>
          </a:xfrm>
          <a:prstGeom prst="straightConnector1">
            <a:avLst/>
          </a:prstGeom>
          <a:ln w="57150">
            <a:solidFill>
              <a:srgbClr val="09FF7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39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the PHOCIS Record</a:t>
            </a:r>
          </a:p>
        </p:txBody>
      </p:sp>
      <p:pic>
        <p:nvPicPr>
          <p:cNvPr id="4" name="Content Placeholder 3"/>
          <p:cNvPicPr>
            <a:picLocks noGrp="1"/>
          </p:cNvPicPr>
          <p:nvPr>
            <p:ph idx="1"/>
          </p:nvPr>
        </p:nvPicPr>
        <p:blipFill>
          <a:blip r:embed="rId3"/>
          <a:stretch>
            <a:fillRect/>
          </a:stretch>
        </p:blipFill>
        <p:spPr>
          <a:xfrm>
            <a:off x="0" y="0"/>
            <a:ext cx="12192000" cy="6858000"/>
          </a:xfrm>
          <a:prstGeom prst="rect">
            <a:avLst/>
          </a:prstGeom>
        </p:spPr>
      </p:pic>
      <p:sp>
        <p:nvSpPr>
          <p:cNvPr id="5" name="TextBox 4"/>
          <p:cNvSpPr txBox="1"/>
          <p:nvPr/>
        </p:nvSpPr>
        <p:spPr>
          <a:xfrm>
            <a:off x="4270828" y="3488531"/>
            <a:ext cx="2460171" cy="369332"/>
          </a:xfrm>
          <a:prstGeom prst="rect">
            <a:avLst/>
          </a:prstGeom>
          <a:noFill/>
        </p:spPr>
        <p:txBody>
          <a:bodyPr wrap="square" rtlCol="0">
            <a:spAutoFit/>
          </a:bodyPr>
          <a:lstStyle/>
          <a:p>
            <a:r>
              <a:rPr lang="en-US" b="1" dirty="0">
                <a:solidFill>
                  <a:schemeClr val="bg1"/>
                </a:solidFill>
              </a:rPr>
              <a:t>ADOPTED</a:t>
            </a:r>
          </a:p>
        </p:txBody>
      </p:sp>
    </p:spTree>
    <p:extLst>
      <p:ext uri="{BB962C8B-B14F-4D97-AF65-F5344CB8AC3E}">
        <p14:creationId xmlns:p14="http://schemas.microsoft.com/office/powerpoint/2010/main" val="231318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a:stretch>
            <a:fillRect/>
          </a:stretch>
        </p:blipFill>
        <p:spPr>
          <a:xfrm>
            <a:off x="0" y="0"/>
            <a:ext cx="12192000" cy="6858000"/>
          </a:xfrm>
          <a:prstGeom prst="rect">
            <a:avLst/>
          </a:prstGeom>
        </p:spPr>
      </p:pic>
      <p:cxnSp>
        <p:nvCxnSpPr>
          <p:cNvPr id="5" name="Straight Arrow Connector 4"/>
          <p:cNvCxnSpPr/>
          <p:nvPr/>
        </p:nvCxnSpPr>
        <p:spPr>
          <a:xfrm flipH="1">
            <a:off x="7670800" y="2393836"/>
            <a:ext cx="1447800" cy="1447800"/>
          </a:xfrm>
          <a:prstGeom prst="straightConnector1">
            <a:avLst/>
          </a:prstGeom>
          <a:ln w="57150">
            <a:solidFill>
              <a:srgbClr val="09FF7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46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6531" y="42454"/>
            <a:ext cx="12185469" cy="6815546"/>
          </a:xfrm>
          <a:prstGeom prst="rect">
            <a:avLst/>
          </a:prstGeom>
        </p:spPr>
      </p:pic>
    </p:spTree>
    <p:extLst>
      <p:ext uri="{BB962C8B-B14F-4D97-AF65-F5344CB8AC3E}">
        <p14:creationId xmlns:p14="http://schemas.microsoft.com/office/powerpoint/2010/main" val="390124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Begin </a:t>
            </a:r>
          </a:p>
        </p:txBody>
      </p:sp>
      <p:sp>
        <p:nvSpPr>
          <p:cNvPr id="3" name="Content Placeholder 2"/>
          <p:cNvSpPr>
            <a:spLocks noGrp="1"/>
          </p:cNvSpPr>
          <p:nvPr>
            <p:ph idx="1"/>
          </p:nvPr>
        </p:nvSpPr>
        <p:spPr>
          <a:xfrm>
            <a:off x="1366220" y="1825625"/>
            <a:ext cx="9987579" cy="4351338"/>
          </a:xfrm>
        </p:spPr>
        <p:txBody>
          <a:bodyPr/>
          <a:lstStyle/>
          <a:p>
            <a:r>
              <a:rPr lang="en-US" dirty="0"/>
              <a:t>Make sure you have the required documentation.</a:t>
            </a:r>
          </a:p>
          <a:p>
            <a:pPr lvl="1"/>
            <a:r>
              <a:rPr lang="en-US" sz="2800" dirty="0"/>
              <a:t>Adoption Decree/Verifying Documentation</a:t>
            </a:r>
          </a:p>
          <a:p>
            <a:pPr lvl="1"/>
            <a:r>
              <a:rPr lang="en-US" sz="2800" dirty="0"/>
              <a:t>Birth Certificate</a:t>
            </a:r>
            <a:endParaRPr lang="en-US" dirty="0"/>
          </a:p>
          <a:p>
            <a:r>
              <a:rPr lang="en-US" dirty="0"/>
              <a:t>Adoptions cannot be processed without the required documentation.</a:t>
            </a:r>
          </a:p>
          <a:p>
            <a:endParaRPr lang="en-US" dirty="0"/>
          </a:p>
        </p:txBody>
      </p:sp>
    </p:spTree>
    <p:extLst>
      <p:ext uri="{BB962C8B-B14F-4D97-AF65-F5344CB8AC3E}">
        <p14:creationId xmlns:p14="http://schemas.microsoft.com/office/powerpoint/2010/main" val="324053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Appointment Screen</a:t>
            </a:r>
          </a:p>
        </p:txBody>
      </p:sp>
      <p:sp>
        <p:nvSpPr>
          <p:cNvPr id="3" name="Content Placeholder 2"/>
          <p:cNvSpPr>
            <a:spLocks noGrp="1"/>
          </p:cNvSpPr>
          <p:nvPr>
            <p:ph idx="1"/>
          </p:nvPr>
        </p:nvSpPr>
        <p:spPr>
          <a:xfrm>
            <a:off x="1175656" y="1825625"/>
            <a:ext cx="10178143" cy="4351338"/>
          </a:xfrm>
        </p:spPr>
        <p:txBody>
          <a:bodyPr/>
          <a:lstStyle/>
          <a:p>
            <a:r>
              <a:rPr lang="en-US" dirty="0"/>
              <a:t>Review the appointment screen for any attended appointments at another clinic.</a:t>
            </a:r>
          </a:p>
          <a:p>
            <a:r>
              <a:rPr lang="en-US" dirty="0"/>
              <a:t>If there are appointments at another clinic, you must contact the clinic and ask them to close the PHOCIS record in their clinic and follow instructions to seal the original chart. </a:t>
            </a:r>
          </a:p>
          <a:p>
            <a:r>
              <a:rPr lang="en-US" dirty="0"/>
              <a:t>Reach out to your WPC if you need help with who to contact.</a:t>
            </a:r>
          </a:p>
          <a:p>
            <a:pPr marL="0" indent="0">
              <a:buNone/>
            </a:pPr>
            <a:endParaRPr lang="en-US" dirty="0"/>
          </a:p>
        </p:txBody>
      </p:sp>
    </p:spTree>
    <p:extLst>
      <p:ext uri="{BB962C8B-B14F-4D97-AF65-F5344CB8AC3E}">
        <p14:creationId xmlns:p14="http://schemas.microsoft.com/office/powerpoint/2010/main" val="2178140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6531" y="42454"/>
            <a:ext cx="12185469" cy="6815546"/>
          </a:xfrm>
          <a:prstGeom prst="rect">
            <a:avLst/>
          </a:prstGeom>
        </p:spPr>
      </p:pic>
      <p:sp>
        <p:nvSpPr>
          <p:cNvPr id="7" name="Oval 6"/>
          <p:cNvSpPr/>
          <p:nvPr/>
        </p:nvSpPr>
        <p:spPr>
          <a:xfrm>
            <a:off x="0" y="3251200"/>
            <a:ext cx="838200" cy="3193143"/>
          </a:xfrm>
          <a:prstGeom prst="ellipse">
            <a:avLst/>
          </a:prstGeom>
          <a:noFill/>
          <a:ln w="57150">
            <a:solidFill>
              <a:srgbClr val="09FF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650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The Hardcopy Chart</a:t>
            </a:r>
          </a:p>
        </p:txBody>
      </p:sp>
      <p:sp>
        <p:nvSpPr>
          <p:cNvPr id="3" name="Content Placeholder 2"/>
          <p:cNvSpPr>
            <a:spLocks noGrp="1"/>
          </p:cNvSpPr>
          <p:nvPr>
            <p:ph idx="1"/>
          </p:nvPr>
        </p:nvSpPr>
        <p:spPr>
          <a:xfrm>
            <a:off x="1088570" y="1825625"/>
            <a:ext cx="10265229" cy="4351338"/>
          </a:xfrm>
        </p:spPr>
        <p:txBody>
          <a:bodyPr/>
          <a:lstStyle/>
          <a:p>
            <a:r>
              <a:rPr lang="en-US" dirty="0"/>
              <a:t>Review hardcopy chart for information pertinent to the child’s long term care.</a:t>
            </a:r>
          </a:p>
          <a:p>
            <a:pPr lvl="1"/>
            <a:r>
              <a:rPr lang="en-US" sz="2800" dirty="0"/>
              <a:t>Information such as health information, ERFF, etc. </a:t>
            </a:r>
          </a:p>
          <a:p>
            <a:r>
              <a:rPr lang="en-US" dirty="0"/>
              <a:t>Copy pertinent information and return original pages to the original chart</a:t>
            </a:r>
          </a:p>
          <a:p>
            <a:pPr lvl="1"/>
            <a:r>
              <a:rPr lang="en-US" sz="2800" dirty="0"/>
              <a:t>Does not include Consent, Notice of Proxy, and Certification Statement.  New forms will be completed with new name.</a:t>
            </a:r>
          </a:p>
          <a:p>
            <a:endParaRPr lang="en-US" dirty="0"/>
          </a:p>
        </p:txBody>
      </p:sp>
    </p:spTree>
    <p:extLst>
      <p:ext uri="{BB962C8B-B14F-4D97-AF65-F5344CB8AC3E}">
        <p14:creationId xmlns:p14="http://schemas.microsoft.com/office/powerpoint/2010/main" val="2910447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The Hardcopy Chart</a:t>
            </a:r>
          </a:p>
        </p:txBody>
      </p:sp>
      <p:sp>
        <p:nvSpPr>
          <p:cNvPr id="3" name="Content Placeholder 2"/>
          <p:cNvSpPr>
            <a:spLocks noGrp="1"/>
          </p:cNvSpPr>
          <p:nvPr>
            <p:ph idx="1"/>
          </p:nvPr>
        </p:nvSpPr>
        <p:spPr>
          <a:xfrm>
            <a:off x="1407886" y="1825625"/>
            <a:ext cx="9945914" cy="4351338"/>
          </a:xfrm>
        </p:spPr>
        <p:txBody>
          <a:bodyPr/>
          <a:lstStyle/>
          <a:p>
            <a:r>
              <a:rPr lang="en-US" dirty="0"/>
              <a:t>Black out any identifying information such as name, date of birth, address, phone number, SSN, insurance information, and biological parent information.</a:t>
            </a:r>
          </a:p>
          <a:p>
            <a:r>
              <a:rPr lang="en-US" dirty="0"/>
              <a:t>Copy Again.</a:t>
            </a:r>
          </a:p>
          <a:p>
            <a:r>
              <a:rPr lang="en-US" dirty="0"/>
              <a:t>Place the last copied documents in the Administrative section of the client’s new record.</a:t>
            </a:r>
          </a:p>
          <a:p>
            <a:r>
              <a:rPr lang="en-US" dirty="0"/>
              <a:t>Shred the first blacked out copy.</a:t>
            </a:r>
          </a:p>
        </p:txBody>
      </p:sp>
    </p:spTree>
    <p:extLst>
      <p:ext uri="{BB962C8B-B14F-4D97-AF65-F5344CB8AC3E}">
        <p14:creationId xmlns:p14="http://schemas.microsoft.com/office/powerpoint/2010/main" val="232148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The Adoption Decree</a:t>
            </a:r>
          </a:p>
        </p:txBody>
      </p:sp>
      <p:sp>
        <p:nvSpPr>
          <p:cNvPr id="3" name="Content Placeholder 2"/>
          <p:cNvSpPr>
            <a:spLocks noGrp="1"/>
          </p:cNvSpPr>
          <p:nvPr>
            <p:ph idx="1"/>
          </p:nvPr>
        </p:nvSpPr>
        <p:spPr>
          <a:xfrm>
            <a:off x="1132114" y="1825625"/>
            <a:ext cx="10221686" cy="4351338"/>
          </a:xfrm>
        </p:spPr>
        <p:txBody>
          <a:bodyPr/>
          <a:lstStyle/>
          <a:p>
            <a:r>
              <a:rPr lang="en-US" dirty="0"/>
              <a:t>Make a copy of the adoption decree and/or other documentation provided verifying the adoption.</a:t>
            </a:r>
          </a:p>
          <a:p>
            <a:r>
              <a:rPr lang="en-US" dirty="0"/>
              <a:t>Place copy in the Administrative section of the original chart.</a:t>
            </a:r>
          </a:p>
          <a:p>
            <a:pPr marL="0" indent="0">
              <a:buNone/>
            </a:pPr>
            <a:endParaRPr lang="en-US" dirty="0"/>
          </a:p>
          <a:p>
            <a:endParaRPr lang="en-US" dirty="0"/>
          </a:p>
        </p:txBody>
      </p:sp>
    </p:spTree>
    <p:extLst>
      <p:ext uri="{BB962C8B-B14F-4D97-AF65-F5344CB8AC3E}">
        <p14:creationId xmlns:p14="http://schemas.microsoft.com/office/powerpoint/2010/main" val="3565880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 The Original Chart</a:t>
            </a:r>
          </a:p>
        </p:txBody>
      </p:sp>
      <p:sp>
        <p:nvSpPr>
          <p:cNvPr id="3" name="Content Placeholder 2"/>
          <p:cNvSpPr>
            <a:spLocks noGrp="1"/>
          </p:cNvSpPr>
          <p:nvPr>
            <p:ph idx="1"/>
          </p:nvPr>
        </p:nvSpPr>
        <p:spPr>
          <a:xfrm>
            <a:off x="1291771" y="1567543"/>
            <a:ext cx="10062029" cy="4681992"/>
          </a:xfrm>
        </p:spPr>
        <p:txBody>
          <a:bodyPr>
            <a:normAutofit/>
          </a:bodyPr>
          <a:lstStyle/>
          <a:p>
            <a:r>
              <a:rPr lang="en-US" dirty="0"/>
              <a:t>Write across an envelope “UNDER SEAL – DO NOT RELEASE INFORMATION WITHOUT COURT ORDER OR IF REQUESTED FOR INTERNAL AUDIT.”</a:t>
            </a:r>
          </a:p>
          <a:p>
            <a:r>
              <a:rPr lang="en-US" dirty="0"/>
              <a:t>Write the birth name, date of birth, and date the record is eligible for destruction on the outside of the envelope.</a:t>
            </a:r>
          </a:p>
          <a:p>
            <a:pPr lvl="1"/>
            <a:r>
              <a:rPr lang="en-US" dirty="0"/>
              <a:t>5 years from the adoption date if WIC only.</a:t>
            </a:r>
          </a:p>
          <a:p>
            <a:pPr lvl="1"/>
            <a:r>
              <a:rPr lang="en-US" dirty="0"/>
              <a:t>Otherwise, until the child reaches the age of 21.</a:t>
            </a:r>
          </a:p>
          <a:p>
            <a:r>
              <a:rPr lang="en-US" dirty="0"/>
              <a:t>Seal with confidential tape and file.</a:t>
            </a:r>
          </a:p>
        </p:txBody>
      </p:sp>
    </p:spTree>
    <p:extLst>
      <p:ext uri="{BB962C8B-B14F-4D97-AF65-F5344CB8AC3E}">
        <p14:creationId xmlns:p14="http://schemas.microsoft.com/office/powerpoint/2010/main" val="18150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New Hardcopy Record</a:t>
            </a:r>
          </a:p>
        </p:txBody>
      </p:sp>
      <p:sp>
        <p:nvSpPr>
          <p:cNvPr id="3" name="Content Placeholder 2"/>
          <p:cNvSpPr>
            <a:spLocks noGrp="1"/>
          </p:cNvSpPr>
          <p:nvPr>
            <p:ph idx="1"/>
          </p:nvPr>
        </p:nvSpPr>
        <p:spPr>
          <a:xfrm>
            <a:off x="1161142" y="1825625"/>
            <a:ext cx="10192657" cy="4351338"/>
          </a:xfrm>
        </p:spPr>
        <p:txBody>
          <a:bodyPr>
            <a:normAutofit/>
          </a:bodyPr>
          <a:lstStyle/>
          <a:p>
            <a:r>
              <a:rPr lang="en-US" dirty="0"/>
              <a:t>Take the VOC and black out the name, client ID and date of birth. Make a Copy.</a:t>
            </a:r>
          </a:p>
          <a:p>
            <a:r>
              <a:rPr lang="en-US" dirty="0"/>
              <a:t>Place copy with the other copied items (pertinent information) and open a new chart.  </a:t>
            </a:r>
          </a:p>
          <a:p>
            <a:r>
              <a:rPr lang="en-US" dirty="0"/>
              <a:t>Collect new Consent for Service, Certification Statement, Proxy, if needed, etc. </a:t>
            </a:r>
          </a:p>
          <a:p>
            <a:r>
              <a:rPr lang="en-US" dirty="0"/>
              <a:t>Shred the original copy of the VOC.</a:t>
            </a:r>
          </a:p>
          <a:p>
            <a:endParaRPr lang="en-US" dirty="0"/>
          </a:p>
          <a:p>
            <a:endParaRPr lang="en-US" dirty="0"/>
          </a:p>
        </p:txBody>
      </p:sp>
    </p:spTree>
    <p:extLst>
      <p:ext uri="{BB962C8B-B14F-4D97-AF65-F5344CB8AC3E}">
        <p14:creationId xmlns:p14="http://schemas.microsoft.com/office/powerpoint/2010/main" val="244869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New PHOCIS Record</a:t>
            </a:r>
          </a:p>
        </p:txBody>
      </p:sp>
      <p:sp>
        <p:nvSpPr>
          <p:cNvPr id="3" name="Content Placeholder 2"/>
          <p:cNvSpPr>
            <a:spLocks noGrp="1"/>
          </p:cNvSpPr>
          <p:nvPr>
            <p:ph idx="1"/>
          </p:nvPr>
        </p:nvSpPr>
        <p:spPr>
          <a:xfrm>
            <a:off x="1161142" y="1825625"/>
            <a:ext cx="10192657" cy="4351338"/>
          </a:xfrm>
        </p:spPr>
        <p:txBody>
          <a:bodyPr/>
          <a:lstStyle/>
          <a:p>
            <a:r>
              <a:rPr lang="en-US" dirty="0"/>
              <a:t>Create a new PHOCIS record under the new name.</a:t>
            </a:r>
          </a:p>
          <a:p>
            <a:r>
              <a:rPr lang="en-US" dirty="0"/>
              <a:t>If the client was not active on WIC, certify under new name.</a:t>
            </a:r>
          </a:p>
          <a:p>
            <a:r>
              <a:rPr lang="en-US" dirty="0"/>
              <a:t>If the client was active on WIC, use the information from the VOC printed at the start of the process, and transfer the client in as an out of state transfer from Oklahoma.</a:t>
            </a:r>
          </a:p>
          <a:p>
            <a:r>
              <a:rPr lang="en-US" dirty="0"/>
              <a:t>Enter the next benefit date as today’s date.</a:t>
            </a:r>
          </a:p>
          <a:p>
            <a:endParaRPr lang="en-US" dirty="0"/>
          </a:p>
          <a:p>
            <a:endParaRPr lang="en-US" dirty="0"/>
          </a:p>
        </p:txBody>
      </p:sp>
    </p:spTree>
    <p:extLst>
      <p:ext uri="{BB962C8B-B14F-4D97-AF65-F5344CB8AC3E}">
        <p14:creationId xmlns:p14="http://schemas.microsoft.com/office/powerpoint/2010/main" val="912212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New PHOCIS Record</a:t>
            </a:r>
          </a:p>
        </p:txBody>
      </p:sp>
      <p:sp>
        <p:nvSpPr>
          <p:cNvPr id="3" name="Content Placeholder 2"/>
          <p:cNvSpPr>
            <a:spLocks noGrp="1"/>
          </p:cNvSpPr>
          <p:nvPr>
            <p:ph idx="1"/>
          </p:nvPr>
        </p:nvSpPr>
        <p:spPr>
          <a:xfrm>
            <a:off x="1451428" y="1825625"/>
            <a:ext cx="9902371" cy="4351338"/>
          </a:xfrm>
        </p:spPr>
        <p:txBody>
          <a:bodyPr/>
          <a:lstStyle/>
          <a:p>
            <a:r>
              <a:rPr lang="en-US" dirty="0"/>
              <a:t>Do not put Medicaid information with the original name in the Insurance Module of PHOCIS.</a:t>
            </a:r>
          </a:p>
          <a:p>
            <a:pPr lvl="1"/>
            <a:r>
              <a:rPr lang="en-US" sz="2800" dirty="0"/>
              <a:t>If needed, remind parents to contact OHCA to update Medicaid to their adopted name.</a:t>
            </a:r>
          </a:p>
          <a:p>
            <a:r>
              <a:rPr lang="en-US" dirty="0"/>
              <a:t>If the client is not covered by any other insurance, mark “no insurance” in the insurance module.</a:t>
            </a:r>
          </a:p>
        </p:txBody>
      </p:sp>
    </p:spTree>
    <p:extLst>
      <p:ext uri="{BB962C8B-B14F-4D97-AF65-F5344CB8AC3E}">
        <p14:creationId xmlns:p14="http://schemas.microsoft.com/office/powerpoint/2010/main" val="3368540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To PHOCIS Family Group</a:t>
            </a:r>
          </a:p>
        </p:txBody>
      </p:sp>
      <p:sp>
        <p:nvSpPr>
          <p:cNvPr id="3" name="Content Placeholder 2"/>
          <p:cNvSpPr>
            <a:spLocks noGrp="1"/>
          </p:cNvSpPr>
          <p:nvPr>
            <p:ph idx="1"/>
          </p:nvPr>
        </p:nvSpPr>
        <p:spPr>
          <a:xfrm>
            <a:off x="1219200" y="1825625"/>
            <a:ext cx="10134600" cy="4351338"/>
          </a:xfrm>
        </p:spPr>
        <p:txBody>
          <a:bodyPr/>
          <a:lstStyle/>
          <a:p>
            <a:r>
              <a:rPr lang="en-US" dirty="0"/>
              <a:t>Add the client to a new PHOCIS family group</a:t>
            </a:r>
          </a:p>
          <a:p>
            <a:pPr marL="0" indent="0">
              <a:buNone/>
            </a:pPr>
            <a:r>
              <a:rPr lang="en-US" dirty="0"/>
              <a:t>Or</a:t>
            </a:r>
          </a:p>
          <a:p>
            <a:r>
              <a:rPr lang="en-US" dirty="0"/>
              <a:t>Add to an existing PHOCIS family group if the new family is already in a PHOCIS group.</a:t>
            </a:r>
          </a:p>
          <a:p>
            <a:endParaRPr lang="en-US" dirty="0"/>
          </a:p>
        </p:txBody>
      </p:sp>
    </p:spTree>
    <p:extLst>
      <p:ext uri="{BB962C8B-B14F-4D97-AF65-F5344CB8AC3E}">
        <p14:creationId xmlns:p14="http://schemas.microsoft.com/office/powerpoint/2010/main" val="247284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Guidance Documents</a:t>
            </a:r>
          </a:p>
        </p:txBody>
      </p:sp>
      <p:sp>
        <p:nvSpPr>
          <p:cNvPr id="3" name="Content Placeholder 2"/>
          <p:cNvSpPr>
            <a:spLocks noGrp="1"/>
          </p:cNvSpPr>
          <p:nvPr>
            <p:ph idx="1"/>
          </p:nvPr>
        </p:nvSpPr>
        <p:spPr>
          <a:xfrm>
            <a:off x="1161826" y="1825625"/>
            <a:ext cx="9692640" cy="4351338"/>
          </a:xfrm>
        </p:spPr>
        <p:txBody>
          <a:bodyPr/>
          <a:lstStyle/>
          <a:p>
            <a:pPr marL="0" indent="0">
              <a:buNone/>
            </a:pPr>
            <a:r>
              <a:rPr lang="en-US" dirty="0"/>
              <a:t>CHDs:</a:t>
            </a:r>
          </a:p>
          <a:p>
            <a:pPr marL="0" indent="0">
              <a:buNone/>
            </a:pPr>
            <a:r>
              <a:rPr lang="en-US" dirty="0"/>
              <a:t>Adoption Scenarios and Creating and Processing Adopted Client Records </a:t>
            </a:r>
          </a:p>
          <a:p>
            <a:pPr lvl="1"/>
            <a:r>
              <a:rPr lang="en-US" sz="2800" dirty="0"/>
              <a:t>Accessible via OSDH Records and Community Health Systems (RCHS) SharePoint page – Adoptions</a:t>
            </a:r>
          </a:p>
        </p:txBody>
      </p:sp>
    </p:spTree>
    <p:extLst>
      <p:ext uri="{BB962C8B-B14F-4D97-AF65-F5344CB8AC3E}">
        <p14:creationId xmlns:p14="http://schemas.microsoft.com/office/powerpoint/2010/main" val="2049035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218" y="577315"/>
            <a:ext cx="10237150" cy="686008"/>
          </a:xfrm>
        </p:spPr>
        <p:txBody>
          <a:bodyPr>
            <a:normAutofit/>
          </a:bodyPr>
          <a:lstStyle/>
          <a:p>
            <a:r>
              <a:rPr lang="en-US" sz="4000" dirty="0"/>
              <a:t>ENHANCED OSIIS and IMMUNIZATION RECORDS</a:t>
            </a:r>
          </a:p>
        </p:txBody>
      </p:sp>
      <p:sp>
        <p:nvSpPr>
          <p:cNvPr id="3" name="Content Placeholder 2"/>
          <p:cNvSpPr>
            <a:spLocks noGrp="1"/>
          </p:cNvSpPr>
          <p:nvPr>
            <p:ph idx="1"/>
          </p:nvPr>
        </p:nvSpPr>
        <p:spPr>
          <a:xfrm>
            <a:off x="1587737" y="1586343"/>
            <a:ext cx="10515600" cy="4351338"/>
          </a:xfrm>
        </p:spPr>
        <p:txBody>
          <a:bodyPr>
            <a:normAutofit fontScale="77500" lnSpcReduction="20000"/>
          </a:bodyPr>
          <a:lstStyle/>
          <a:p>
            <a:r>
              <a:rPr lang="en-US" sz="3200" dirty="0"/>
              <a:t>Check for an immunization record in Enhanced OSIIS.  Even if the child does not have a PHOCIS record it is necessary to check the OSIIS system if immunizations are given in your clinic.</a:t>
            </a:r>
          </a:p>
          <a:p>
            <a:r>
              <a:rPr lang="en-US" sz="3200" dirty="0"/>
              <a:t>Print a copy of the immunizations from the original, birth name</a:t>
            </a:r>
          </a:p>
          <a:p>
            <a:r>
              <a:rPr lang="en-US" sz="3200" dirty="0"/>
              <a:t>Create a new client record under the new adopted name in OSIIS</a:t>
            </a:r>
          </a:p>
          <a:p>
            <a:r>
              <a:rPr lang="en-US" sz="3200" dirty="0"/>
              <a:t>Have the nurse enter the immunization from the birth record into the new record with the adopted name.  Immunizations should be entered as ‘history’ immunizations.</a:t>
            </a:r>
          </a:p>
          <a:p>
            <a:r>
              <a:rPr lang="en-US" sz="3200" dirty="0"/>
              <a:t>Please make sure all of these steps are completed.  Once the original record is marked as “adopted </a:t>
            </a:r>
            <a:r>
              <a:rPr lang="en-US" dirty="0"/>
              <a:t>p</a:t>
            </a:r>
            <a:r>
              <a:rPr lang="en-US" sz="3200" dirty="0"/>
              <a:t>atient</a:t>
            </a:r>
            <a:r>
              <a:rPr lang="en-US" dirty="0"/>
              <a:t>’</a:t>
            </a:r>
            <a:r>
              <a:rPr lang="en-US" sz="3200" dirty="0"/>
              <a:t>, the record will completely disappear and cannot be retrieved.  </a:t>
            </a:r>
          </a:p>
          <a:p>
            <a:r>
              <a:rPr lang="en-US" sz="3200" dirty="0"/>
              <a:t>Shred the printed hardcopy of the shot record from the original birth record.</a:t>
            </a:r>
          </a:p>
          <a:p>
            <a:endParaRPr lang="en-US" dirty="0"/>
          </a:p>
        </p:txBody>
      </p:sp>
    </p:spTree>
    <p:extLst>
      <p:ext uri="{BB962C8B-B14F-4D97-AF65-F5344CB8AC3E}">
        <p14:creationId xmlns:p14="http://schemas.microsoft.com/office/powerpoint/2010/main" val="2983467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43872" cy="1325563"/>
          </a:xfrm>
        </p:spPr>
        <p:txBody>
          <a:bodyPr/>
          <a:lstStyle/>
          <a:p>
            <a:r>
              <a:rPr lang="en-US" dirty="0"/>
              <a:t>ENHANCED OSIIS and IMMUNIZATION RECORDS</a:t>
            </a:r>
          </a:p>
        </p:txBody>
      </p:sp>
      <p:sp>
        <p:nvSpPr>
          <p:cNvPr id="3" name="Content Placeholder 2"/>
          <p:cNvSpPr>
            <a:spLocks noGrp="1"/>
          </p:cNvSpPr>
          <p:nvPr>
            <p:ph idx="1"/>
          </p:nvPr>
        </p:nvSpPr>
        <p:spPr>
          <a:xfrm>
            <a:off x="1030514" y="1825625"/>
            <a:ext cx="10323286" cy="4351338"/>
          </a:xfrm>
        </p:spPr>
        <p:txBody>
          <a:bodyPr/>
          <a:lstStyle/>
          <a:p>
            <a:r>
              <a:rPr lang="en-US" dirty="0"/>
              <a:t>Notify OSDH OSIIS Helpdesk or your Records Consultant of the adoption.  Send the original birth name, date of birth and the OSIIS Client ID and ask that the record be marked as “Adopt Patient”.</a:t>
            </a:r>
          </a:p>
          <a:p>
            <a:r>
              <a:rPr lang="en-US" dirty="0">
                <a:hlinkClick r:id="rId3"/>
              </a:rPr>
              <a:t>OSIIShelp@health.ok.gov</a:t>
            </a:r>
            <a:endParaRPr lang="en-US" dirty="0"/>
          </a:p>
          <a:p>
            <a:endParaRPr lang="en-US" dirty="0"/>
          </a:p>
          <a:p>
            <a:endParaRPr lang="en-US" dirty="0"/>
          </a:p>
        </p:txBody>
      </p:sp>
    </p:spTree>
    <p:extLst>
      <p:ext uri="{BB962C8B-B14F-4D97-AF65-F5344CB8AC3E}">
        <p14:creationId xmlns:p14="http://schemas.microsoft.com/office/powerpoint/2010/main" val="1031651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69118" cy="1325563"/>
          </a:xfrm>
        </p:spPr>
        <p:txBody>
          <a:bodyPr/>
          <a:lstStyle/>
          <a:p>
            <a:r>
              <a:rPr lang="en-US" dirty="0"/>
              <a:t>What Custody Related Information Can Be Documented In PHOCIS</a:t>
            </a:r>
          </a:p>
        </p:txBody>
      </p:sp>
      <p:sp>
        <p:nvSpPr>
          <p:cNvPr id="3" name="Content Placeholder 2"/>
          <p:cNvSpPr>
            <a:spLocks noGrp="1"/>
          </p:cNvSpPr>
          <p:nvPr>
            <p:ph idx="1"/>
          </p:nvPr>
        </p:nvSpPr>
        <p:spPr>
          <a:xfrm>
            <a:off x="1319134" y="1825625"/>
            <a:ext cx="10034666" cy="4351338"/>
          </a:xfrm>
        </p:spPr>
        <p:txBody>
          <a:bodyPr/>
          <a:lstStyle/>
          <a:p>
            <a:r>
              <a:rPr lang="en-US" dirty="0"/>
              <a:t>Adoption – Never</a:t>
            </a:r>
          </a:p>
          <a:p>
            <a:r>
              <a:rPr lang="en-US" dirty="0"/>
              <a:t>Foster – Checkmark in demographics</a:t>
            </a:r>
          </a:p>
          <a:p>
            <a:r>
              <a:rPr lang="en-US" dirty="0"/>
              <a:t>Other custody situations </a:t>
            </a:r>
            <a:r>
              <a:rPr lang="en-US"/>
              <a:t>– Nothing</a:t>
            </a:r>
            <a:endParaRPr lang="en-US" dirty="0"/>
          </a:p>
          <a:p>
            <a:endParaRPr lang="en-US" dirty="0"/>
          </a:p>
        </p:txBody>
      </p:sp>
    </p:spTree>
    <p:extLst>
      <p:ext uri="{BB962C8B-B14F-4D97-AF65-F5344CB8AC3E}">
        <p14:creationId xmlns:p14="http://schemas.microsoft.com/office/powerpoint/2010/main" val="986708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 – CHDs</a:t>
            </a:r>
          </a:p>
        </p:txBody>
      </p:sp>
      <p:sp>
        <p:nvSpPr>
          <p:cNvPr id="3" name="Content Placeholder 2"/>
          <p:cNvSpPr>
            <a:spLocks noGrp="1"/>
          </p:cNvSpPr>
          <p:nvPr>
            <p:ph idx="1"/>
          </p:nvPr>
        </p:nvSpPr>
        <p:spPr>
          <a:xfrm>
            <a:off x="1335314" y="1825625"/>
            <a:ext cx="10018486" cy="4351338"/>
          </a:xfrm>
        </p:spPr>
        <p:txBody>
          <a:bodyPr/>
          <a:lstStyle/>
          <a:p>
            <a:pPr lvl="1"/>
            <a:endParaRPr lang="en-US" dirty="0"/>
          </a:p>
          <a:p>
            <a:r>
              <a:rPr lang="en-US" dirty="0"/>
              <a:t>OSDH Records Consultants</a:t>
            </a:r>
          </a:p>
          <a:p>
            <a:pPr lvl="1"/>
            <a:r>
              <a:rPr lang="en-US" dirty="0"/>
              <a:t>Mary Richards | </a:t>
            </a:r>
            <a:r>
              <a:rPr lang="en-US" dirty="0">
                <a:hlinkClick r:id="rId3"/>
              </a:rPr>
              <a:t>MaryK@health.ok.gov</a:t>
            </a:r>
            <a:r>
              <a:rPr lang="en-US" dirty="0"/>
              <a:t> | Districts 1,2,3, &amp; 4</a:t>
            </a:r>
          </a:p>
          <a:p>
            <a:pPr lvl="1"/>
            <a:r>
              <a:rPr lang="en-US" dirty="0"/>
              <a:t>Vickie Foster | </a:t>
            </a:r>
            <a:r>
              <a:rPr lang="en-US" dirty="0">
                <a:hlinkClick r:id="rId4"/>
              </a:rPr>
              <a:t>VickieF@health.ok.gov</a:t>
            </a:r>
            <a:r>
              <a:rPr lang="en-US" dirty="0"/>
              <a:t> | Districts 5,6,7,8,9 &amp; 10</a:t>
            </a:r>
          </a:p>
          <a:p>
            <a:endParaRPr lang="en-US" dirty="0"/>
          </a:p>
        </p:txBody>
      </p:sp>
    </p:spTree>
    <p:extLst>
      <p:ext uri="{BB962C8B-B14F-4D97-AF65-F5344CB8AC3E}">
        <p14:creationId xmlns:p14="http://schemas.microsoft.com/office/powerpoint/2010/main" val="3783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 – Independent Clinics</a:t>
            </a:r>
          </a:p>
        </p:txBody>
      </p:sp>
      <p:sp>
        <p:nvSpPr>
          <p:cNvPr id="3" name="Content Placeholder 2"/>
          <p:cNvSpPr>
            <a:spLocks noGrp="1"/>
          </p:cNvSpPr>
          <p:nvPr>
            <p:ph idx="1"/>
          </p:nvPr>
        </p:nvSpPr>
        <p:spPr>
          <a:xfrm>
            <a:off x="1146628" y="1825625"/>
            <a:ext cx="10207171" cy="4351338"/>
          </a:xfrm>
        </p:spPr>
        <p:txBody>
          <a:bodyPr/>
          <a:lstStyle/>
          <a:p>
            <a:r>
              <a:rPr lang="en-US" dirty="0"/>
              <a:t>WIC Policy Team | 405-426-8504</a:t>
            </a:r>
          </a:p>
          <a:p>
            <a:endParaRPr lang="en-US" dirty="0"/>
          </a:p>
        </p:txBody>
      </p:sp>
    </p:spTree>
    <p:extLst>
      <p:ext uri="{BB962C8B-B14F-4D97-AF65-F5344CB8AC3E}">
        <p14:creationId xmlns:p14="http://schemas.microsoft.com/office/powerpoint/2010/main" val="2926179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914650" y="2419350"/>
            <a:ext cx="6248400" cy="1200329"/>
          </a:xfrm>
          <a:prstGeom prst="rect">
            <a:avLst/>
          </a:prstGeom>
          <a:noFill/>
        </p:spPr>
        <p:txBody>
          <a:bodyPr wrap="square" rtlCol="0">
            <a:spAutoFit/>
          </a:bodyPr>
          <a:lstStyle/>
          <a:p>
            <a:pPr algn="ctr"/>
            <a:r>
              <a:rPr lang="en-US" sz="7200" dirty="0">
                <a:solidFill>
                  <a:schemeClr val="bg1"/>
                </a:solidFill>
              </a:rPr>
              <a:t>Questions? </a:t>
            </a:r>
          </a:p>
        </p:txBody>
      </p:sp>
    </p:spTree>
    <p:extLst>
      <p:ext uri="{BB962C8B-B14F-4D97-AF65-F5344CB8AC3E}">
        <p14:creationId xmlns:p14="http://schemas.microsoft.com/office/powerpoint/2010/main" val="358444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Guidance Documents</a:t>
            </a:r>
          </a:p>
        </p:txBody>
      </p:sp>
      <p:sp>
        <p:nvSpPr>
          <p:cNvPr id="3" name="Content Placeholder 2"/>
          <p:cNvSpPr>
            <a:spLocks noGrp="1"/>
          </p:cNvSpPr>
          <p:nvPr>
            <p:ph idx="1"/>
          </p:nvPr>
        </p:nvSpPr>
        <p:spPr>
          <a:xfrm>
            <a:off x="1247886" y="1825625"/>
            <a:ext cx="10105913" cy="4351338"/>
          </a:xfrm>
        </p:spPr>
        <p:txBody>
          <a:bodyPr/>
          <a:lstStyle/>
          <a:p>
            <a:pPr marL="0" indent="0">
              <a:buNone/>
            </a:pPr>
            <a:r>
              <a:rPr lang="en-US" dirty="0"/>
              <a:t>Independent Clinics:</a:t>
            </a:r>
          </a:p>
          <a:p>
            <a:pPr marL="0" indent="0">
              <a:buNone/>
            </a:pPr>
            <a:r>
              <a:rPr lang="en-US" dirty="0"/>
              <a:t>Adoption Tip Sheet (Adoption Scenarios &amp; Check Sheet)</a:t>
            </a:r>
          </a:p>
          <a:p>
            <a:pPr lvl="1"/>
            <a:r>
              <a:rPr lang="en-US" sz="2800" dirty="0"/>
              <a:t>Accessible via WIC Training Link, Policy and Procedure Manual, Tip Sheets, Adoption Tip Sheet</a:t>
            </a:r>
          </a:p>
          <a:p>
            <a:endParaRPr lang="en-US" dirty="0"/>
          </a:p>
        </p:txBody>
      </p:sp>
    </p:spTree>
    <p:extLst>
      <p:ext uri="{BB962C8B-B14F-4D97-AF65-F5344CB8AC3E}">
        <p14:creationId xmlns:p14="http://schemas.microsoft.com/office/powerpoint/2010/main" val="348114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194098" y="1825625"/>
            <a:ext cx="10159701" cy="3660775"/>
          </a:xfrm>
        </p:spPr>
        <p:txBody>
          <a:bodyPr>
            <a:normAutofit lnSpcReduction="10000"/>
          </a:bodyPr>
          <a:lstStyle/>
          <a:p>
            <a:pPr marL="0" indent="0">
              <a:buNone/>
            </a:pPr>
            <a:r>
              <a:rPr lang="en-US" dirty="0"/>
              <a:t>Blended Adoption</a:t>
            </a:r>
          </a:p>
          <a:p>
            <a:r>
              <a:rPr lang="en-US" dirty="0"/>
              <a:t>Adoption is in the format of an “open” adoption where the biological and adoptive families and the child/children are aware of and agreeable to the adoption.</a:t>
            </a:r>
          </a:p>
          <a:p>
            <a:r>
              <a:rPr lang="en-US" dirty="0"/>
              <a:t>Use discreet questioning to confirm knowledge will not cause undo harm.</a:t>
            </a:r>
          </a:p>
          <a:p>
            <a:r>
              <a:rPr lang="en-US" dirty="0"/>
              <a:t>Make changes in record and allow PHOCIS to create an alias.</a:t>
            </a:r>
          </a:p>
          <a:p>
            <a:endParaRPr lang="en-US" dirty="0"/>
          </a:p>
        </p:txBody>
      </p:sp>
    </p:spTree>
    <p:extLst>
      <p:ext uri="{BB962C8B-B14F-4D97-AF65-F5344CB8AC3E}">
        <p14:creationId xmlns:p14="http://schemas.microsoft.com/office/powerpoint/2010/main" val="323472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237128" y="1825625"/>
            <a:ext cx="10116671" cy="4351338"/>
          </a:xfrm>
        </p:spPr>
        <p:txBody>
          <a:bodyPr/>
          <a:lstStyle/>
          <a:p>
            <a:pPr marL="0" indent="0">
              <a:buNone/>
            </a:pPr>
            <a:r>
              <a:rPr lang="en-US" dirty="0"/>
              <a:t>Name stays the same</a:t>
            </a:r>
          </a:p>
          <a:p>
            <a:r>
              <a:rPr lang="en-US" dirty="0"/>
              <a:t>PHOCIS record will not change, but original hardcopy chart will need to be closed and a new chart opened.</a:t>
            </a:r>
          </a:p>
          <a:p>
            <a:r>
              <a:rPr lang="en-US" dirty="0"/>
              <a:t>Update guardian information in PHOCIS with adoptive parent information in Mother/Father fields.</a:t>
            </a:r>
          </a:p>
          <a:p>
            <a:endParaRPr lang="en-US" dirty="0"/>
          </a:p>
        </p:txBody>
      </p:sp>
    </p:spTree>
    <p:extLst>
      <p:ext uri="{BB962C8B-B14F-4D97-AF65-F5344CB8AC3E}">
        <p14:creationId xmlns:p14="http://schemas.microsoft.com/office/powerpoint/2010/main" val="378198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333948" y="1793352"/>
            <a:ext cx="10019852" cy="4351338"/>
          </a:xfrm>
        </p:spPr>
        <p:txBody>
          <a:bodyPr/>
          <a:lstStyle/>
          <a:p>
            <a:pPr marL="0" indent="0">
              <a:buNone/>
            </a:pPr>
            <a:r>
              <a:rPr lang="en-US" dirty="0"/>
              <a:t>Alias already created in PHOCIS</a:t>
            </a:r>
          </a:p>
          <a:p>
            <a:r>
              <a:rPr lang="en-US" dirty="0"/>
              <a:t>No need close the original PHOCIS record. </a:t>
            </a:r>
          </a:p>
          <a:p>
            <a:r>
              <a:rPr lang="en-US" dirty="0"/>
              <a:t>Update PHOCIS with correct information.</a:t>
            </a:r>
          </a:p>
          <a:p>
            <a:r>
              <a:rPr lang="en-US" dirty="0"/>
              <a:t>Close the original hardcopy to ensure none of the birth parent information is accessible and open a new chart.</a:t>
            </a:r>
          </a:p>
          <a:p>
            <a:pPr marL="0" indent="0">
              <a:buNone/>
            </a:pPr>
            <a:endParaRPr lang="en-US" dirty="0"/>
          </a:p>
        </p:txBody>
      </p:sp>
    </p:spTree>
    <p:extLst>
      <p:ext uri="{BB962C8B-B14F-4D97-AF65-F5344CB8AC3E}">
        <p14:creationId xmlns:p14="http://schemas.microsoft.com/office/powerpoint/2010/main" val="390287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Scenarios</a:t>
            </a:r>
          </a:p>
        </p:txBody>
      </p:sp>
      <p:sp>
        <p:nvSpPr>
          <p:cNvPr id="3" name="Content Placeholder 2"/>
          <p:cNvSpPr>
            <a:spLocks noGrp="1"/>
          </p:cNvSpPr>
          <p:nvPr>
            <p:ph idx="1"/>
          </p:nvPr>
        </p:nvSpPr>
        <p:spPr>
          <a:xfrm>
            <a:off x="1333948" y="1825625"/>
            <a:ext cx="10019852" cy="4351338"/>
          </a:xfrm>
        </p:spPr>
        <p:txBody>
          <a:bodyPr/>
          <a:lstStyle/>
          <a:p>
            <a:pPr marL="0" indent="0">
              <a:buNone/>
            </a:pPr>
            <a:r>
              <a:rPr lang="en-US" dirty="0"/>
              <a:t>Last name hyphenated</a:t>
            </a:r>
          </a:p>
          <a:p>
            <a:r>
              <a:rPr lang="en-US" dirty="0"/>
              <a:t>Adding a hyphenated last name to one that is already in PHOCIS (Smith to Smith-Jones).</a:t>
            </a:r>
          </a:p>
          <a:p>
            <a:r>
              <a:rPr lang="en-US" dirty="0"/>
              <a:t>Will need to close the original hardcopy to ensure none of the birth parent information is accessible.</a:t>
            </a:r>
          </a:p>
          <a:p>
            <a:pPr marL="0" indent="0">
              <a:buNone/>
            </a:pPr>
            <a:endParaRPr lang="en-US" dirty="0"/>
          </a:p>
        </p:txBody>
      </p:sp>
    </p:spTree>
    <p:extLst>
      <p:ext uri="{BB962C8B-B14F-4D97-AF65-F5344CB8AC3E}">
        <p14:creationId xmlns:p14="http://schemas.microsoft.com/office/powerpoint/2010/main" val="420365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247bfe06-67cc-4ee9-8257-711123572e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3AFA33E584B54693536FF1002B25DF" ma:contentTypeVersion="15" ma:contentTypeDescription="Create a new document." ma:contentTypeScope="" ma:versionID="e23bd9da9cb607af588fc33bec69f8e7">
  <xsd:schema xmlns:xsd="http://www.w3.org/2001/XMLSchema" xmlns:xs="http://www.w3.org/2001/XMLSchema" xmlns:p="http://schemas.microsoft.com/office/2006/metadata/properties" xmlns:ns1="http://schemas.microsoft.com/sharepoint/v3" xmlns:ns3="247bfe06-67cc-4ee9-8257-711123572ec1" xmlns:ns4="4eda4f4a-f706-40f7-968c-5802e7670c3f" targetNamespace="http://schemas.microsoft.com/office/2006/metadata/properties" ma:root="true" ma:fieldsID="fc66255d20633ea2c5c02c0a9c8742f7" ns1:_="" ns3:_="" ns4:_="">
    <xsd:import namespace="http://schemas.microsoft.com/sharepoint/v3"/>
    <xsd:import namespace="247bfe06-67cc-4ee9-8257-711123572ec1"/>
    <xsd:import namespace="4eda4f4a-f706-40f7-968c-5802e7670c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7bfe06-67cc-4ee9-8257-711123572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da4f4a-f706-40f7-968c-5802e7670c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B14D81-386A-4A80-BABD-B386E1368274}">
  <ds:schemaRefs>
    <ds:schemaRef ds:uri="http://schemas.microsoft.com/sharepoint/v3/contenttype/forms"/>
  </ds:schemaRefs>
</ds:datastoreItem>
</file>

<file path=customXml/itemProps2.xml><?xml version="1.0" encoding="utf-8"?>
<ds:datastoreItem xmlns:ds="http://schemas.openxmlformats.org/officeDocument/2006/customXml" ds:itemID="{F71A7EBF-E41D-4DDE-A75B-4666AF90EA8C}">
  <ds:schemaRefs>
    <ds:schemaRef ds:uri="http://schemas.microsoft.com/office/2006/metadata/properties"/>
    <ds:schemaRef ds:uri="247bfe06-67cc-4ee9-8257-711123572ec1"/>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4eda4f4a-f706-40f7-968c-5802e7670c3f"/>
    <ds:schemaRef ds:uri="http://schemas.microsoft.com/sharepoint/v3"/>
    <ds:schemaRef ds:uri="http://www.w3.org/XML/1998/namespace"/>
  </ds:schemaRefs>
</ds:datastoreItem>
</file>

<file path=customXml/itemProps3.xml><?xml version="1.0" encoding="utf-8"?>
<ds:datastoreItem xmlns:ds="http://schemas.openxmlformats.org/officeDocument/2006/customXml" ds:itemID="{97696640-01D8-4442-BC03-320E9B5FF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7bfe06-67cc-4ee9-8257-711123572ec1"/>
    <ds:schemaRef ds:uri="4eda4f4a-f706-40f7-968c-5802e7670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4698</TotalTime>
  <Words>2361</Words>
  <Application>Microsoft Office PowerPoint</Application>
  <PresentationFormat>Widescreen</PresentationFormat>
  <Paragraphs>275</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Creating &amp; Processing Adopted Client Records</vt:lpstr>
      <vt:lpstr>Purpose</vt:lpstr>
      <vt:lpstr>Before You Begin </vt:lpstr>
      <vt:lpstr>Review Guidance Documents</vt:lpstr>
      <vt:lpstr>Review Guidance Documents</vt:lpstr>
      <vt:lpstr>Adoption Scenarios</vt:lpstr>
      <vt:lpstr>Adoption Scenarios</vt:lpstr>
      <vt:lpstr>Adoption Scenarios</vt:lpstr>
      <vt:lpstr>Adoption Scenarios</vt:lpstr>
      <vt:lpstr>Adoption Scenarios</vt:lpstr>
      <vt:lpstr>Adoption Scenarios</vt:lpstr>
      <vt:lpstr>Adoption Scenarios</vt:lpstr>
      <vt:lpstr>Adoption Scenarios</vt:lpstr>
      <vt:lpstr>Check The eWIC Household Account</vt:lpstr>
      <vt:lpstr>Check The eWIC Household Account</vt:lpstr>
      <vt:lpstr>Check The eWIC Household Account</vt:lpstr>
      <vt:lpstr>Check The eWIC Household Account</vt:lpstr>
      <vt:lpstr>Check The eWIC Household Account</vt:lpstr>
      <vt:lpstr>Check The eWIC Household Account</vt:lpstr>
      <vt:lpstr>Check The eWIC Household Account</vt:lpstr>
      <vt:lpstr>Check The eWIC Household Account</vt:lpstr>
      <vt:lpstr>Check The eWIC Household Account</vt:lpstr>
      <vt:lpstr>Ungroup In PHOCIS</vt:lpstr>
      <vt:lpstr>Remove SSN From Demographics</vt:lpstr>
      <vt:lpstr>Closing The PHOCIS Record</vt:lpstr>
      <vt:lpstr>Closing The PHOCIS Record</vt:lpstr>
      <vt:lpstr>Closing the PHOCIS Record</vt:lpstr>
      <vt:lpstr>PowerPoint Presentation</vt:lpstr>
      <vt:lpstr>PowerPoint Presentation</vt:lpstr>
      <vt:lpstr>Review Appointment Screen</vt:lpstr>
      <vt:lpstr>PowerPoint Presentation</vt:lpstr>
      <vt:lpstr>Close The Hardcopy Chart</vt:lpstr>
      <vt:lpstr>Close The Hardcopy Chart</vt:lpstr>
      <vt:lpstr>Copy The Adoption Decree</vt:lpstr>
      <vt:lpstr>Seal The Original Chart</vt:lpstr>
      <vt:lpstr>Open New Hardcopy Record</vt:lpstr>
      <vt:lpstr>Open New PHOCIS Record</vt:lpstr>
      <vt:lpstr>Open New PHOCIS Record</vt:lpstr>
      <vt:lpstr>Add To PHOCIS Family Group</vt:lpstr>
      <vt:lpstr>ENHANCED OSIIS and IMMUNIZATION RECORDS</vt:lpstr>
      <vt:lpstr>ENHANCED OSIIS and IMMUNIZATION RECORDS</vt:lpstr>
      <vt:lpstr>What Custody Related Information Can Be Documented In PHOCIS</vt:lpstr>
      <vt:lpstr>Helpful Resources – CHDs</vt:lpstr>
      <vt:lpstr>Helpful Resources – Independent Clinics</vt:lpstr>
      <vt:lpstr>PowerPoint Presentation</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X Caid-Jefferson</dc:creator>
  <cp:lastModifiedBy>Tracy L Roper</cp:lastModifiedBy>
  <cp:revision>66</cp:revision>
  <dcterms:created xsi:type="dcterms:W3CDTF">2023-03-02T20:23:25Z</dcterms:created>
  <dcterms:modified xsi:type="dcterms:W3CDTF">2023-03-30T17:49:20Z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0x010100B83AFA33E584B54693536FF1002B25DF</vt:lpwstr>
  </property>
</Properties>
</file>