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04" r:id="rId2"/>
    <p:sldId id="276" r:id="rId3"/>
    <p:sldId id="475" r:id="rId4"/>
    <p:sldId id="471" r:id="rId5"/>
    <p:sldId id="496" r:id="rId6"/>
    <p:sldId id="485" r:id="rId7"/>
    <p:sldId id="452" r:id="rId8"/>
    <p:sldId id="455" r:id="rId9"/>
    <p:sldId id="486" r:id="rId10"/>
    <p:sldId id="488" r:id="rId11"/>
    <p:sldId id="489" r:id="rId12"/>
    <p:sldId id="490" r:id="rId13"/>
    <p:sldId id="491" r:id="rId14"/>
    <p:sldId id="449" r:id="rId15"/>
    <p:sldId id="492" r:id="rId16"/>
    <p:sldId id="459" r:id="rId17"/>
    <p:sldId id="454" r:id="rId18"/>
    <p:sldId id="457" r:id="rId19"/>
    <p:sldId id="493" r:id="rId20"/>
    <p:sldId id="460" r:id="rId21"/>
    <p:sldId id="451" r:id="rId22"/>
    <p:sldId id="461" r:id="rId23"/>
    <p:sldId id="494" r:id="rId24"/>
    <p:sldId id="447" r:id="rId25"/>
    <p:sldId id="487" r:id="rId26"/>
    <p:sldId id="462" r:id="rId27"/>
    <p:sldId id="450" r:id="rId28"/>
    <p:sldId id="456" r:id="rId29"/>
    <p:sldId id="474" r:id="rId30"/>
    <p:sldId id="407" r:id="rId31"/>
    <p:sldId id="495" r:id="rId32"/>
    <p:sldId id="4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903" autoAdjust="0"/>
  </p:normalViewPr>
  <p:slideViewPr>
    <p:cSldViewPr snapToGrid="0">
      <p:cViewPr varScale="1">
        <p:scale>
          <a:sx n="80" d="100"/>
          <a:sy n="80" d="100"/>
        </p:scale>
        <p:origin x="1734" y="-84"/>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ina Searcy-Martin" userId="289674bc-641b-45b2-a26a-1a77cafb67c6" providerId="ADAL" clId="{C6ED7230-C3FE-464B-BA4C-3BFCFDCE3ACB}"/>
    <pc:docChg chg="undo redo custSel addSld delSld modSld sldOrd">
      <pc:chgData name="Solina Searcy-Martin" userId="289674bc-641b-45b2-a26a-1a77cafb67c6" providerId="ADAL" clId="{C6ED7230-C3FE-464B-BA4C-3BFCFDCE3ACB}" dt="2026-05-06T17:50:56.789" v="9526" actId="313"/>
      <pc:docMkLst>
        <pc:docMk/>
      </pc:docMkLst>
      <pc:sldChg chg="modSp mod modNotesTx">
        <pc:chgData name="Solina Searcy-Martin" userId="289674bc-641b-45b2-a26a-1a77cafb67c6" providerId="ADAL" clId="{C6ED7230-C3FE-464B-BA4C-3BFCFDCE3ACB}" dt="2026-05-06T16:33:17.045" v="8554" actId="6549"/>
        <pc:sldMkLst>
          <pc:docMk/>
          <pc:sldMk cId="2478915156" sldId="276"/>
        </pc:sldMkLst>
        <pc:spChg chg="mod">
          <ac:chgData name="Solina Searcy-Martin" userId="289674bc-641b-45b2-a26a-1a77cafb67c6" providerId="ADAL" clId="{C6ED7230-C3FE-464B-BA4C-3BFCFDCE3ACB}" dt="2026-04-08T17:32:59.871" v="407" actId="14100"/>
          <ac:spMkLst>
            <pc:docMk/>
            <pc:sldMk cId="2478915156" sldId="276"/>
            <ac:spMk id="4" creationId="{CC016647-C384-084D-91A8-2209F2D962BC}"/>
          </ac:spMkLst>
        </pc:spChg>
        <pc:spChg chg="mod">
          <ac:chgData name="Solina Searcy-Martin" userId="289674bc-641b-45b2-a26a-1a77cafb67c6" providerId="ADAL" clId="{C6ED7230-C3FE-464B-BA4C-3BFCFDCE3ACB}" dt="2026-04-08T17:32:49.420" v="406" actId="14100"/>
          <ac:spMkLst>
            <pc:docMk/>
            <pc:sldMk cId="2478915156" sldId="276"/>
            <ac:spMk id="7" creationId="{3C545EA4-32C9-EE8C-4FA8-A789C8E74D35}"/>
          </ac:spMkLst>
        </pc:spChg>
      </pc:sldChg>
      <pc:sldChg chg="modNotesTx">
        <pc:chgData name="Solina Searcy-Martin" userId="289674bc-641b-45b2-a26a-1a77cafb67c6" providerId="ADAL" clId="{C6ED7230-C3FE-464B-BA4C-3BFCFDCE3ACB}" dt="2026-05-05T20:52:48.135" v="7884" actId="255"/>
        <pc:sldMkLst>
          <pc:docMk/>
          <pc:sldMk cId="1057483561" sldId="404"/>
        </pc:sldMkLst>
      </pc:sldChg>
      <pc:sldChg chg="addSp modSp add mod ord setBg">
        <pc:chgData name="Solina Searcy-Martin" userId="289674bc-641b-45b2-a26a-1a77cafb67c6" providerId="ADAL" clId="{C6ED7230-C3FE-464B-BA4C-3BFCFDCE3ACB}" dt="2026-04-23T14:59:57.440" v="3152" actId="14100"/>
        <pc:sldMkLst>
          <pc:docMk/>
          <pc:sldMk cId="2754432866" sldId="407"/>
        </pc:sldMkLst>
        <pc:spChg chg="mod">
          <ac:chgData name="Solina Searcy-Martin" userId="289674bc-641b-45b2-a26a-1a77cafb67c6" providerId="ADAL" clId="{C6ED7230-C3FE-464B-BA4C-3BFCFDCE3ACB}" dt="2026-04-23T14:59:57.440" v="3152" actId="14100"/>
          <ac:spMkLst>
            <pc:docMk/>
            <pc:sldMk cId="2754432866" sldId="407"/>
            <ac:spMk id="2" creationId="{3724B5A5-1EA9-9D46-8706-B46B02489DD0}"/>
          </ac:spMkLst>
        </pc:spChg>
      </pc:sldChg>
      <pc:sldChg chg="modSp add mod modNotesTx">
        <pc:chgData name="Solina Searcy-Martin" userId="289674bc-641b-45b2-a26a-1a77cafb67c6" providerId="ADAL" clId="{C6ED7230-C3FE-464B-BA4C-3BFCFDCE3ACB}" dt="2026-05-06T17:21:52.264" v="9343" actId="20577"/>
        <pc:sldMkLst>
          <pc:docMk/>
          <pc:sldMk cId="2705130737" sldId="447"/>
        </pc:sldMkLst>
        <pc:spChg chg="mod">
          <ac:chgData name="Solina Searcy-Martin" userId="289674bc-641b-45b2-a26a-1a77cafb67c6" providerId="ADAL" clId="{C6ED7230-C3FE-464B-BA4C-3BFCFDCE3ACB}" dt="2026-05-05T17:08:37.758" v="7026" actId="14100"/>
          <ac:spMkLst>
            <pc:docMk/>
            <pc:sldMk cId="2705130737" sldId="447"/>
            <ac:spMk id="2" creationId="{8FCB564F-116B-A5B4-0988-930C8CB0AFA8}"/>
          </ac:spMkLst>
        </pc:spChg>
        <pc:spChg chg="mod">
          <ac:chgData name="Solina Searcy-Martin" userId="289674bc-641b-45b2-a26a-1a77cafb67c6" providerId="ADAL" clId="{C6ED7230-C3FE-464B-BA4C-3BFCFDCE3ACB}" dt="2026-05-05T17:08:32.287" v="7025" actId="14100"/>
          <ac:spMkLst>
            <pc:docMk/>
            <pc:sldMk cId="2705130737" sldId="447"/>
            <ac:spMk id="3" creationId="{63B9E7B9-57EB-B088-5E6E-A17797BD4A09}"/>
          </ac:spMkLst>
        </pc:spChg>
        <pc:spChg chg="mod">
          <ac:chgData name="Solina Searcy-Martin" userId="289674bc-641b-45b2-a26a-1a77cafb67c6" providerId="ADAL" clId="{C6ED7230-C3FE-464B-BA4C-3BFCFDCE3ACB}" dt="2026-05-05T16:55:35.229" v="6829" actId="14100"/>
          <ac:spMkLst>
            <pc:docMk/>
            <pc:sldMk cId="2705130737" sldId="447"/>
            <ac:spMk id="4" creationId="{921FB542-2D88-16B9-B730-1C670470AFC0}"/>
          </ac:spMkLst>
        </pc:spChg>
      </pc:sldChg>
      <pc:sldChg chg="modSp add mod modNotesTx">
        <pc:chgData name="Solina Searcy-Martin" userId="289674bc-641b-45b2-a26a-1a77cafb67c6" providerId="ADAL" clId="{C6ED7230-C3FE-464B-BA4C-3BFCFDCE3ACB}" dt="2026-05-06T17:07:27.961" v="9080" actId="20577"/>
        <pc:sldMkLst>
          <pc:docMk/>
          <pc:sldMk cId="3558341660" sldId="449"/>
        </pc:sldMkLst>
        <pc:spChg chg="mod">
          <ac:chgData name="Solina Searcy-Martin" userId="289674bc-641b-45b2-a26a-1a77cafb67c6" providerId="ADAL" clId="{C6ED7230-C3FE-464B-BA4C-3BFCFDCE3ACB}" dt="2026-05-05T17:06:45.727" v="7009" actId="114"/>
          <ac:spMkLst>
            <pc:docMk/>
            <pc:sldMk cId="3558341660" sldId="449"/>
            <ac:spMk id="3" creationId="{4BF8D9D8-AC5A-FFDC-F2CE-56A8354D212C}"/>
          </ac:spMkLst>
        </pc:spChg>
      </pc:sldChg>
      <pc:sldChg chg="modSp add mod modNotesTx">
        <pc:chgData name="Solina Searcy-Martin" userId="289674bc-641b-45b2-a26a-1a77cafb67c6" providerId="ADAL" clId="{C6ED7230-C3FE-464B-BA4C-3BFCFDCE3ACB}" dt="2026-05-06T17:26:49.865" v="9408" actId="6549"/>
        <pc:sldMkLst>
          <pc:docMk/>
          <pc:sldMk cId="186122610" sldId="450"/>
        </pc:sldMkLst>
        <pc:spChg chg="mod">
          <ac:chgData name="Solina Searcy-Martin" userId="289674bc-641b-45b2-a26a-1a77cafb67c6" providerId="ADAL" clId="{C6ED7230-C3FE-464B-BA4C-3BFCFDCE3ACB}" dt="2026-05-05T17:02:45.927" v="6957" actId="14100"/>
          <ac:spMkLst>
            <pc:docMk/>
            <pc:sldMk cId="186122610" sldId="450"/>
            <ac:spMk id="2" creationId="{9F38A889-C9AB-033E-ED8B-C0406C09B877}"/>
          </ac:spMkLst>
        </pc:spChg>
        <pc:spChg chg="mod">
          <ac:chgData name="Solina Searcy-Martin" userId="289674bc-641b-45b2-a26a-1a77cafb67c6" providerId="ADAL" clId="{C6ED7230-C3FE-464B-BA4C-3BFCFDCE3ACB}" dt="2026-05-06T17:26:49.865" v="9408" actId="6549"/>
          <ac:spMkLst>
            <pc:docMk/>
            <pc:sldMk cId="186122610" sldId="450"/>
            <ac:spMk id="3" creationId="{20675957-9741-67E0-3842-A5B7FE9EE45E}"/>
          </ac:spMkLst>
        </pc:spChg>
      </pc:sldChg>
      <pc:sldChg chg="modSp add mod modNotesTx">
        <pc:chgData name="Solina Searcy-Martin" userId="289674bc-641b-45b2-a26a-1a77cafb67c6" providerId="ADAL" clId="{C6ED7230-C3FE-464B-BA4C-3BFCFDCE3ACB}" dt="2026-05-06T17:17:26.975" v="9223" actId="20577"/>
        <pc:sldMkLst>
          <pc:docMk/>
          <pc:sldMk cId="678259126" sldId="451"/>
        </pc:sldMkLst>
        <pc:spChg chg="mod">
          <ac:chgData name="Solina Searcy-Martin" userId="289674bc-641b-45b2-a26a-1a77cafb67c6" providerId="ADAL" clId="{C6ED7230-C3FE-464B-BA4C-3BFCFDCE3ACB}" dt="2026-05-04T18:10:17.846" v="3781" actId="14100"/>
          <ac:spMkLst>
            <pc:docMk/>
            <pc:sldMk cId="678259126" sldId="451"/>
            <ac:spMk id="2" creationId="{27B1F333-8206-6107-6C70-4802022DAD0D}"/>
          </ac:spMkLst>
        </pc:spChg>
        <pc:spChg chg="mod">
          <ac:chgData name="Solina Searcy-Martin" userId="289674bc-641b-45b2-a26a-1a77cafb67c6" providerId="ADAL" clId="{C6ED7230-C3FE-464B-BA4C-3BFCFDCE3ACB}" dt="2026-05-05T17:08:00.284" v="7020" actId="114"/>
          <ac:spMkLst>
            <pc:docMk/>
            <pc:sldMk cId="678259126" sldId="451"/>
            <ac:spMk id="3" creationId="{F762BC20-7195-AD33-C42B-7707AF64E218}"/>
          </ac:spMkLst>
        </pc:spChg>
      </pc:sldChg>
      <pc:sldChg chg="modSp add mod modNotesTx">
        <pc:chgData name="Solina Searcy-Martin" userId="289674bc-641b-45b2-a26a-1a77cafb67c6" providerId="ADAL" clId="{C6ED7230-C3FE-464B-BA4C-3BFCFDCE3ACB}" dt="2026-05-06T16:54:28.371" v="8827" actId="5793"/>
        <pc:sldMkLst>
          <pc:docMk/>
          <pc:sldMk cId="80441638" sldId="452"/>
        </pc:sldMkLst>
        <pc:spChg chg="mod">
          <ac:chgData name="Solina Searcy-Martin" userId="289674bc-641b-45b2-a26a-1a77cafb67c6" providerId="ADAL" clId="{C6ED7230-C3FE-464B-BA4C-3BFCFDCE3ACB}" dt="2026-05-06T16:47:05.478" v="8660" actId="6549"/>
          <ac:spMkLst>
            <pc:docMk/>
            <pc:sldMk cId="80441638" sldId="452"/>
            <ac:spMk id="3" creationId="{F249768A-53EC-958C-8D28-3219E6BE239D}"/>
          </ac:spMkLst>
        </pc:spChg>
      </pc:sldChg>
      <pc:sldChg chg="modSp add mod modNotesTx">
        <pc:chgData name="Solina Searcy-Martin" userId="289674bc-641b-45b2-a26a-1a77cafb67c6" providerId="ADAL" clId="{C6ED7230-C3FE-464B-BA4C-3BFCFDCE3ACB}" dt="2026-05-06T17:10:32.690" v="9144" actId="20577"/>
        <pc:sldMkLst>
          <pc:docMk/>
          <pc:sldMk cId="1499686913" sldId="454"/>
        </pc:sldMkLst>
        <pc:spChg chg="mod">
          <ac:chgData name="Solina Searcy-Martin" userId="289674bc-641b-45b2-a26a-1a77cafb67c6" providerId="ADAL" clId="{C6ED7230-C3FE-464B-BA4C-3BFCFDCE3ACB}" dt="2026-04-22T19:48:23.905" v="1762" actId="14100"/>
          <ac:spMkLst>
            <pc:docMk/>
            <pc:sldMk cId="1499686913" sldId="454"/>
            <ac:spMk id="2" creationId="{62186C80-3BA0-7B91-7713-606B035B6F17}"/>
          </ac:spMkLst>
        </pc:spChg>
        <pc:spChg chg="mod">
          <ac:chgData name="Solina Searcy-Martin" userId="289674bc-641b-45b2-a26a-1a77cafb67c6" providerId="ADAL" clId="{C6ED7230-C3FE-464B-BA4C-3BFCFDCE3ACB}" dt="2026-05-05T21:00:11.011" v="7901" actId="2"/>
          <ac:spMkLst>
            <pc:docMk/>
            <pc:sldMk cId="1499686913" sldId="454"/>
            <ac:spMk id="3" creationId="{F7FC2966-A710-5354-72BC-2A6CC81F0A68}"/>
          </ac:spMkLst>
        </pc:spChg>
      </pc:sldChg>
      <pc:sldChg chg="modSp add mod modNotesTx">
        <pc:chgData name="Solina Searcy-Martin" userId="289674bc-641b-45b2-a26a-1a77cafb67c6" providerId="ADAL" clId="{C6ED7230-C3FE-464B-BA4C-3BFCFDCE3ACB}" dt="2026-05-06T17:50:56.789" v="9526" actId="313"/>
        <pc:sldMkLst>
          <pc:docMk/>
          <pc:sldMk cId="2734780582" sldId="455"/>
        </pc:sldMkLst>
        <pc:spChg chg="mod">
          <ac:chgData name="Solina Searcy-Martin" userId="289674bc-641b-45b2-a26a-1a77cafb67c6" providerId="ADAL" clId="{C6ED7230-C3FE-464B-BA4C-3BFCFDCE3ACB}" dt="2026-05-05T17:06:09.568" v="7003" actId="114"/>
          <ac:spMkLst>
            <pc:docMk/>
            <pc:sldMk cId="2734780582" sldId="455"/>
            <ac:spMk id="3" creationId="{7C646E3F-2C40-3392-F6D8-0C904FA1A151}"/>
          </ac:spMkLst>
        </pc:spChg>
      </pc:sldChg>
      <pc:sldChg chg="modSp add mod modNotesTx">
        <pc:chgData name="Solina Searcy-Martin" userId="289674bc-641b-45b2-a26a-1a77cafb67c6" providerId="ADAL" clId="{C6ED7230-C3FE-464B-BA4C-3BFCFDCE3ACB}" dt="2026-05-06T17:27:02.035" v="9417" actId="5793"/>
        <pc:sldMkLst>
          <pc:docMk/>
          <pc:sldMk cId="2034345715" sldId="456"/>
        </pc:sldMkLst>
        <pc:spChg chg="mod">
          <ac:chgData name="Solina Searcy-Martin" userId="289674bc-641b-45b2-a26a-1a77cafb67c6" providerId="ADAL" clId="{C6ED7230-C3FE-464B-BA4C-3BFCFDCE3ACB}" dt="2026-04-22T21:22:30.810" v="2678" actId="14100"/>
          <ac:spMkLst>
            <pc:docMk/>
            <pc:sldMk cId="2034345715" sldId="456"/>
            <ac:spMk id="2" creationId="{10401C55-EB7C-55C2-2725-CABE3F874C99}"/>
          </ac:spMkLst>
        </pc:spChg>
        <pc:spChg chg="mod">
          <ac:chgData name="Solina Searcy-Martin" userId="289674bc-641b-45b2-a26a-1a77cafb67c6" providerId="ADAL" clId="{C6ED7230-C3FE-464B-BA4C-3BFCFDCE3ACB}" dt="2026-05-05T17:09:10.576" v="7031" actId="114"/>
          <ac:spMkLst>
            <pc:docMk/>
            <pc:sldMk cId="2034345715" sldId="456"/>
            <ac:spMk id="3" creationId="{7AA264B4-A941-14B0-39A4-1D571BD506DC}"/>
          </ac:spMkLst>
        </pc:spChg>
      </pc:sldChg>
      <pc:sldChg chg="modSp add mod modNotesTx">
        <pc:chgData name="Solina Searcy-Martin" userId="289674bc-641b-45b2-a26a-1a77cafb67c6" providerId="ADAL" clId="{C6ED7230-C3FE-464B-BA4C-3BFCFDCE3ACB}" dt="2026-05-06T17:11:09.571" v="9154" actId="5793"/>
        <pc:sldMkLst>
          <pc:docMk/>
          <pc:sldMk cId="906947091" sldId="457"/>
        </pc:sldMkLst>
        <pc:spChg chg="mod">
          <ac:chgData name="Solina Searcy-Martin" userId="289674bc-641b-45b2-a26a-1a77cafb67c6" providerId="ADAL" clId="{C6ED7230-C3FE-464B-BA4C-3BFCFDCE3ACB}" dt="2026-04-22T20:00:53.309" v="2007" actId="14100"/>
          <ac:spMkLst>
            <pc:docMk/>
            <pc:sldMk cId="906947091" sldId="457"/>
            <ac:spMk id="2" creationId="{CD030FAE-EADB-5288-476F-B1BB107DE605}"/>
          </ac:spMkLst>
        </pc:spChg>
        <pc:spChg chg="mod">
          <ac:chgData name="Solina Searcy-Martin" userId="289674bc-641b-45b2-a26a-1a77cafb67c6" providerId="ADAL" clId="{C6ED7230-C3FE-464B-BA4C-3BFCFDCE3ACB}" dt="2026-05-05T17:07:42.479" v="7017" actId="114"/>
          <ac:spMkLst>
            <pc:docMk/>
            <pc:sldMk cId="906947091" sldId="457"/>
            <ac:spMk id="3" creationId="{1D5D4F10-406B-79F4-BB24-234B7D25A578}"/>
          </ac:spMkLst>
        </pc:spChg>
      </pc:sldChg>
      <pc:sldChg chg="modSp add mod modNotesTx">
        <pc:chgData name="Solina Searcy-Martin" userId="289674bc-641b-45b2-a26a-1a77cafb67c6" providerId="ADAL" clId="{C6ED7230-C3FE-464B-BA4C-3BFCFDCE3ACB}" dt="2026-05-06T17:08:34.853" v="9122" actId="6549"/>
        <pc:sldMkLst>
          <pc:docMk/>
          <pc:sldMk cId="1109803089" sldId="459"/>
        </pc:sldMkLst>
        <pc:spChg chg="mod">
          <ac:chgData name="Solina Searcy-Martin" userId="289674bc-641b-45b2-a26a-1a77cafb67c6" providerId="ADAL" clId="{C6ED7230-C3FE-464B-BA4C-3BFCFDCE3ACB}" dt="2026-04-22T19:46:30.091" v="1742" actId="6549"/>
          <ac:spMkLst>
            <pc:docMk/>
            <pc:sldMk cId="1109803089" sldId="459"/>
            <ac:spMk id="2" creationId="{CFB14161-1F49-3752-910D-6F93C5A4CF09}"/>
          </ac:spMkLst>
        </pc:spChg>
        <pc:spChg chg="mod">
          <ac:chgData name="Solina Searcy-Martin" userId="289674bc-641b-45b2-a26a-1a77cafb67c6" providerId="ADAL" clId="{C6ED7230-C3FE-464B-BA4C-3BFCFDCE3ACB}" dt="2026-05-05T17:07:01.766" v="7012" actId="114"/>
          <ac:spMkLst>
            <pc:docMk/>
            <pc:sldMk cId="1109803089" sldId="459"/>
            <ac:spMk id="3" creationId="{8D496220-E1BF-1E14-F3E6-C77673916D31}"/>
          </ac:spMkLst>
        </pc:spChg>
      </pc:sldChg>
      <pc:sldChg chg="modSp add mod modNotesTx">
        <pc:chgData name="Solina Searcy-Martin" userId="289674bc-641b-45b2-a26a-1a77cafb67c6" providerId="ADAL" clId="{C6ED7230-C3FE-464B-BA4C-3BFCFDCE3ACB}" dt="2026-05-06T17:14:34.410" v="9203" actId="20577"/>
        <pc:sldMkLst>
          <pc:docMk/>
          <pc:sldMk cId="1799906072" sldId="460"/>
        </pc:sldMkLst>
        <pc:spChg chg="mod">
          <ac:chgData name="Solina Searcy-Martin" userId="289674bc-641b-45b2-a26a-1a77cafb67c6" providerId="ADAL" clId="{C6ED7230-C3FE-464B-BA4C-3BFCFDCE3ACB}" dt="2026-04-22T20:01:02.585" v="2009" actId="14100"/>
          <ac:spMkLst>
            <pc:docMk/>
            <pc:sldMk cId="1799906072" sldId="460"/>
            <ac:spMk id="2" creationId="{11F55CDC-38A8-02E1-D390-030D2354AA1E}"/>
          </ac:spMkLst>
        </pc:spChg>
        <pc:spChg chg="mod">
          <ac:chgData name="Solina Searcy-Martin" userId="289674bc-641b-45b2-a26a-1a77cafb67c6" providerId="ADAL" clId="{C6ED7230-C3FE-464B-BA4C-3BFCFDCE3ACB}" dt="2026-05-05T17:07:54.058" v="7019" actId="114"/>
          <ac:spMkLst>
            <pc:docMk/>
            <pc:sldMk cId="1799906072" sldId="460"/>
            <ac:spMk id="3" creationId="{9AB55921-86AA-4109-D8FA-5314F4B20B7D}"/>
          </ac:spMkLst>
        </pc:spChg>
      </pc:sldChg>
      <pc:sldChg chg="modSp add mod modNotesTx">
        <pc:chgData name="Solina Searcy-Martin" userId="289674bc-641b-45b2-a26a-1a77cafb67c6" providerId="ADAL" clId="{C6ED7230-C3FE-464B-BA4C-3BFCFDCE3ACB}" dt="2026-05-06T17:17:59.376" v="9245" actId="6549"/>
        <pc:sldMkLst>
          <pc:docMk/>
          <pc:sldMk cId="380911678" sldId="461"/>
        </pc:sldMkLst>
        <pc:spChg chg="mod">
          <ac:chgData name="Solina Searcy-Martin" userId="289674bc-641b-45b2-a26a-1a77cafb67c6" providerId="ADAL" clId="{C6ED7230-C3FE-464B-BA4C-3BFCFDCE3ACB}" dt="2026-04-22T20:26:21.558" v="2197" actId="14100"/>
          <ac:spMkLst>
            <pc:docMk/>
            <pc:sldMk cId="380911678" sldId="461"/>
            <ac:spMk id="2" creationId="{05C9065A-B0A7-8D98-1C9C-EC0A21A4EF18}"/>
          </ac:spMkLst>
        </pc:spChg>
        <pc:spChg chg="mod">
          <ac:chgData name="Solina Searcy-Martin" userId="289674bc-641b-45b2-a26a-1a77cafb67c6" providerId="ADAL" clId="{C6ED7230-C3FE-464B-BA4C-3BFCFDCE3ACB}" dt="2026-05-05T17:08:06.513" v="7021" actId="114"/>
          <ac:spMkLst>
            <pc:docMk/>
            <pc:sldMk cId="380911678" sldId="461"/>
            <ac:spMk id="3" creationId="{BCD80EB8-3E8D-C9B6-42D0-489F5C678BFF}"/>
          </ac:spMkLst>
        </pc:spChg>
      </pc:sldChg>
      <pc:sldChg chg="modSp add mod modNotesTx">
        <pc:chgData name="Solina Searcy-Martin" userId="289674bc-641b-45b2-a26a-1a77cafb67c6" providerId="ADAL" clId="{C6ED7230-C3FE-464B-BA4C-3BFCFDCE3ACB}" dt="2026-05-05T17:08:54.268" v="7029" actId="114"/>
        <pc:sldMkLst>
          <pc:docMk/>
          <pc:sldMk cId="3824937590" sldId="462"/>
        </pc:sldMkLst>
        <pc:spChg chg="mod">
          <ac:chgData name="Solina Searcy-Martin" userId="289674bc-641b-45b2-a26a-1a77cafb67c6" providerId="ADAL" clId="{C6ED7230-C3FE-464B-BA4C-3BFCFDCE3ACB}" dt="2026-04-22T21:09:46.054" v="2440" actId="14100"/>
          <ac:spMkLst>
            <pc:docMk/>
            <pc:sldMk cId="3824937590" sldId="462"/>
            <ac:spMk id="2" creationId="{D3E15816-E0EB-3780-21AD-84EE47F4756F}"/>
          </ac:spMkLst>
        </pc:spChg>
        <pc:spChg chg="mod">
          <ac:chgData name="Solina Searcy-Martin" userId="289674bc-641b-45b2-a26a-1a77cafb67c6" providerId="ADAL" clId="{C6ED7230-C3FE-464B-BA4C-3BFCFDCE3ACB}" dt="2026-05-05T17:08:54.268" v="7029" actId="114"/>
          <ac:spMkLst>
            <pc:docMk/>
            <pc:sldMk cId="3824937590" sldId="462"/>
            <ac:spMk id="3" creationId="{563FB3AA-E099-6B94-B2FB-8E55D36C9EB0}"/>
          </ac:spMkLst>
        </pc:spChg>
        <pc:spChg chg="mod">
          <ac:chgData name="Solina Searcy-Martin" userId="289674bc-641b-45b2-a26a-1a77cafb67c6" providerId="ADAL" clId="{C6ED7230-C3FE-464B-BA4C-3BFCFDCE3ACB}" dt="2026-04-22T21:08:56.325" v="2415" actId="14100"/>
          <ac:spMkLst>
            <pc:docMk/>
            <pc:sldMk cId="3824937590" sldId="462"/>
            <ac:spMk id="4" creationId="{EBE6E102-72DC-C1AD-E29E-76B472FAB32B}"/>
          </ac:spMkLst>
        </pc:spChg>
      </pc:sldChg>
      <pc:sldChg chg="modSp add mod ord modNotesTx">
        <pc:chgData name="Solina Searcy-Martin" userId="289674bc-641b-45b2-a26a-1a77cafb67c6" providerId="ADAL" clId="{C6ED7230-C3FE-464B-BA4C-3BFCFDCE3ACB}" dt="2026-05-06T17:31:35.551" v="9515" actId="6549"/>
        <pc:sldMkLst>
          <pc:docMk/>
          <pc:sldMk cId="312321076" sldId="471"/>
        </pc:sldMkLst>
        <pc:spChg chg="mod">
          <ac:chgData name="Solina Searcy-Martin" userId="289674bc-641b-45b2-a26a-1a77cafb67c6" providerId="ADAL" clId="{C6ED7230-C3FE-464B-BA4C-3BFCFDCE3ACB}" dt="2026-04-08T17:34:59.874" v="430" actId="14100"/>
          <ac:spMkLst>
            <pc:docMk/>
            <pc:sldMk cId="312321076" sldId="471"/>
            <ac:spMk id="3" creationId="{42DF81E9-50C1-EA5A-3058-B7BB4F7E54B8}"/>
          </ac:spMkLst>
        </pc:spChg>
      </pc:sldChg>
      <pc:sldChg chg="modSp add mod modNotesTx">
        <pc:chgData name="Solina Searcy-Martin" userId="289674bc-641b-45b2-a26a-1a77cafb67c6" providerId="ADAL" clId="{C6ED7230-C3FE-464B-BA4C-3BFCFDCE3ACB}" dt="2026-04-23T14:58:51.065" v="3149" actId="20577"/>
        <pc:sldMkLst>
          <pc:docMk/>
          <pc:sldMk cId="3103243942" sldId="474"/>
        </pc:sldMkLst>
      </pc:sldChg>
      <pc:sldChg chg="modSp add mod modNotesTx">
        <pc:chgData name="Solina Searcy-Martin" userId="289674bc-641b-45b2-a26a-1a77cafb67c6" providerId="ADAL" clId="{C6ED7230-C3FE-464B-BA4C-3BFCFDCE3ACB}" dt="2026-05-06T16:35:48.262" v="8565" actId="20577"/>
        <pc:sldMkLst>
          <pc:docMk/>
          <pc:sldMk cId="655672739" sldId="475"/>
        </pc:sldMkLst>
        <pc:spChg chg="mod">
          <ac:chgData name="Solina Searcy-Martin" userId="289674bc-641b-45b2-a26a-1a77cafb67c6" providerId="ADAL" clId="{C6ED7230-C3FE-464B-BA4C-3BFCFDCE3ACB}" dt="2026-04-08T17:34:30.659" v="427" actId="20577"/>
          <ac:spMkLst>
            <pc:docMk/>
            <pc:sldMk cId="655672739" sldId="475"/>
            <ac:spMk id="2" creationId="{3724B5A5-1EA9-9D46-8706-B46B02489DD0}"/>
          </ac:spMkLst>
        </pc:spChg>
        <pc:spChg chg="mod">
          <ac:chgData name="Solina Searcy-Martin" userId="289674bc-641b-45b2-a26a-1a77cafb67c6" providerId="ADAL" clId="{C6ED7230-C3FE-464B-BA4C-3BFCFDCE3ACB}" dt="2026-04-08T17:33:43.221" v="411" actId="14100"/>
          <ac:spMkLst>
            <pc:docMk/>
            <pc:sldMk cId="655672739" sldId="475"/>
            <ac:spMk id="3" creationId="{DB087B5E-9A7B-7F4C-87F1-A58C460A69AF}"/>
          </ac:spMkLst>
        </pc:spChg>
      </pc:sldChg>
      <pc:sldChg chg="modSp add mod ord modNotesTx">
        <pc:chgData name="Solina Searcy-Martin" userId="289674bc-641b-45b2-a26a-1a77cafb67c6" providerId="ADAL" clId="{C6ED7230-C3FE-464B-BA4C-3BFCFDCE3ACB}" dt="2026-04-28T16:29:58.600" v="3154"/>
        <pc:sldMkLst>
          <pc:docMk/>
          <pc:sldMk cId="232457546" sldId="484"/>
        </pc:sldMkLst>
        <pc:spChg chg="mod">
          <ac:chgData name="Solina Searcy-Martin" userId="289674bc-641b-45b2-a26a-1a77cafb67c6" providerId="ADAL" clId="{C6ED7230-C3FE-464B-BA4C-3BFCFDCE3ACB}" dt="2026-04-22T21:15:56.809" v="2540" actId="14100"/>
          <ac:spMkLst>
            <pc:docMk/>
            <pc:sldMk cId="232457546" sldId="484"/>
            <ac:spMk id="2" creationId="{EF3D2149-A93D-DD9B-7140-2EAB5635D5B8}"/>
          </ac:spMkLst>
        </pc:spChg>
        <pc:spChg chg="mod">
          <ac:chgData name="Solina Searcy-Martin" userId="289674bc-641b-45b2-a26a-1a77cafb67c6" providerId="ADAL" clId="{C6ED7230-C3FE-464B-BA4C-3BFCFDCE3ACB}" dt="2026-04-22T21:20:13.946" v="2637" actId="14100"/>
          <ac:spMkLst>
            <pc:docMk/>
            <pc:sldMk cId="232457546" sldId="484"/>
            <ac:spMk id="3" creationId="{6FB6CF3F-EC13-EF1B-1DDF-4F4A947A7567}"/>
          </ac:spMkLst>
        </pc:spChg>
      </pc:sldChg>
      <pc:sldChg chg="addSp delSp modSp add mod modNotesTx">
        <pc:chgData name="Solina Searcy-Martin" userId="289674bc-641b-45b2-a26a-1a77cafb67c6" providerId="ADAL" clId="{C6ED7230-C3FE-464B-BA4C-3BFCFDCE3ACB}" dt="2026-05-06T16:48:27.553" v="8692" actId="14100"/>
        <pc:sldMkLst>
          <pc:docMk/>
          <pc:sldMk cId="1213654452" sldId="485"/>
        </pc:sldMkLst>
        <pc:spChg chg="mod">
          <ac:chgData name="Solina Searcy-Martin" userId="289674bc-641b-45b2-a26a-1a77cafb67c6" providerId="ADAL" clId="{C6ED7230-C3FE-464B-BA4C-3BFCFDCE3ACB}" dt="2026-04-22T18:30:48.378" v="662" actId="14100"/>
          <ac:spMkLst>
            <pc:docMk/>
            <pc:sldMk cId="1213654452" sldId="485"/>
            <ac:spMk id="2" creationId="{77421E74-4A7B-C5DB-6931-0C5389456125}"/>
          </ac:spMkLst>
        </pc:spChg>
        <pc:spChg chg="mod">
          <ac:chgData name="Solina Searcy-Martin" userId="289674bc-641b-45b2-a26a-1a77cafb67c6" providerId="ADAL" clId="{C6ED7230-C3FE-464B-BA4C-3BFCFDCE3ACB}" dt="2026-05-06T16:48:27.553" v="8692" actId="14100"/>
          <ac:spMkLst>
            <pc:docMk/>
            <pc:sldMk cId="1213654452" sldId="485"/>
            <ac:spMk id="3" creationId="{F249768A-53EC-958C-8D28-3219E6BE239D}"/>
          </ac:spMkLst>
        </pc:spChg>
      </pc:sldChg>
      <pc:sldChg chg="modSp add mod modNotesTx">
        <pc:chgData name="Solina Searcy-Martin" userId="289674bc-641b-45b2-a26a-1a77cafb67c6" providerId="ADAL" clId="{C6ED7230-C3FE-464B-BA4C-3BFCFDCE3ACB}" dt="2026-05-06T17:05:46.317" v="9018" actId="20577"/>
        <pc:sldMkLst>
          <pc:docMk/>
          <pc:sldMk cId="1000398058" sldId="486"/>
        </pc:sldMkLst>
        <pc:spChg chg="mod">
          <ac:chgData name="Solina Searcy-Martin" userId="289674bc-641b-45b2-a26a-1a77cafb67c6" providerId="ADAL" clId="{C6ED7230-C3FE-464B-BA4C-3BFCFDCE3ACB}" dt="2026-05-06T17:05:46.317" v="9018" actId="20577"/>
          <ac:spMkLst>
            <pc:docMk/>
            <pc:sldMk cId="1000398058" sldId="486"/>
            <ac:spMk id="3" creationId="{F249768A-53EC-958C-8D28-3219E6BE239D}"/>
          </ac:spMkLst>
        </pc:spChg>
      </pc:sldChg>
      <pc:sldChg chg="modSp add mod modNotesTx">
        <pc:chgData name="Solina Searcy-Martin" userId="289674bc-641b-45b2-a26a-1a77cafb67c6" providerId="ADAL" clId="{C6ED7230-C3FE-464B-BA4C-3BFCFDCE3ACB}" dt="2026-05-06T17:24:26.304" v="9378" actId="20577"/>
        <pc:sldMkLst>
          <pc:docMk/>
          <pc:sldMk cId="3360112064" sldId="487"/>
        </pc:sldMkLst>
        <pc:spChg chg="mod">
          <ac:chgData name="Solina Searcy-Martin" userId="289674bc-641b-45b2-a26a-1a77cafb67c6" providerId="ADAL" clId="{C6ED7230-C3FE-464B-BA4C-3BFCFDCE3ACB}" dt="2026-04-22T21:05:09.884" v="2361" actId="14100"/>
          <ac:spMkLst>
            <pc:docMk/>
            <pc:sldMk cId="3360112064" sldId="487"/>
            <ac:spMk id="2" creationId="{9F38A889-C9AB-033E-ED8B-C0406C09B877}"/>
          </ac:spMkLst>
        </pc:spChg>
        <pc:spChg chg="mod">
          <ac:chgData name="Solina Searcy-Martin" userId="289674bc-641b-45b2-a26a-1a77cafb67c6" providerId="ADAL" clId="{C6ED7230-C3FE-464B-BA4C-3BFCFDCE3ACB}" dt="2026-05-06T17:24:26.304" v="9378" actId="20577"/>
          <ac:spMkLst>
            <pc:docMk/>
            <pc:sldMk cId="3360112064" sldId="487"/>
            <ac:spMk id="3" creationId="{20675957-9741-67E0-3842-A5B7FE9EE45E}"/>
          </ac:spMkLst>
        </pc:spChg>
      </pc:sldChg>
      <pc:sldChg chg="modSp add mod modNotesTx">
        <pc:chgData name="Solina Searcy-Martin" userId="289674bc-641b-45b2-a26a-1a77cafb67c6" providerId="ADAL" clId="{C6ED7230-C3FE-464B-BA4C-3BFCFDCE3ACB}" dt="2026-05-06T16:55:24.167" v="8889" actId="6549"/>
        <pc:sldMkLst>
          <pc:docMk/>
          <pc:sldMk cId="467220168" sldId="488"/>
        </pc:sldMkLst>
        <pc:spChg chg="mod">
          <ac:chgData name="Solina Searcy-Martin" userId="289674bc-641b-45b2-a26a-1a77cafb67c6" providerId="ADAL" clId="{C6ED7230-C3FE-464B-BA4C-3BFCFDCE3ACB}" dt="2026-05-05T17:06:25.470" v="7005" actId="114"/>
          <ac:spMkLst>
            <pc:docMk/>
            <pc:sldMk cId="467220168" sldId="488"/>
            <ac:spMk id="3" creationId="{7C646E3F-2C40-3392-F6D8-0C904FA1A151}"/>
          </ac:spMkLst>
        </pc:spChg>
      </pc:sldChg>
      <pc:sldChg chg="modSp add mod modNotesTx">
        <pc:chgData name="Solina Searcy-Martin" userId="289674bc-641b-45b2-a26a-1a77cafb67c6" providerId="ADAL" clId="{C6ED7230-C3FE-464B-BA4C-3BFCFDCE3ACB}" dt="2026-05-06T17:06:07.327" v="9019"/>
        <pc:sldMkLst>
          <pc:docMk/>
          <pc:sldMk cId="3138236738" sldId="489"/>
        </pc:sldMkLst>
        <pc:spChg chg="mod">
          <ac:chgData name="Solina Searcy-Martin" userId="289674bc-641b-45b2-a26a-1a77cafb67c6" providerId="ADAL" clId="{C6ED7230-C3FE-464B-BA4C-3BFCFDCE3ACB}" dt="2026-04-22T19:16:21.537" v="1503" actId="14100"/>
          <ac:spMkLst>
            <pc:docMk/>
            <pc:sldMk cId="3138236738" sldId="489"/>
            <ac:spMk id="2" creationId="{05C9065A-B0A7-8D98-1C9C-EC0A21A4EF18}"/>
          </ac:spMkLst>
        </pc:spChg>
        <pc:spChg chg="mod">
          <ac:chgData name="Solina Searcy-Martin" userId="289674bc-641b-45b2-a26a-1a77cafb67c6" providerId="ADAL" clId="{C6ED7230-C3FE-464B-BA4C-3BFCFDCE3ACB}" dt="2026-05-06T17:06:07.327" v="9019"/>
          <ac:spMkLst>
            <pc:docMk/>
            <pc:sldMk cId="3138236738" sldId="489"/>
            <ac:spMk id="3" creationId="{BCD80EB8-3E8D-C9B6-42D0-489F5C678BFF}"/>
          </ac:spMkLst>
        </pc:spChg>
        <pc:spChg chg="mod">
          <ac:chgData name="Solina Searcy-Martin" userId="289674bc-641b-45b2-a26a-1a77cafb67c6" providerId="ADAL" clId="{C6ED7230-C3FE-464B-BA4C-3BFCFDCE3ACB}" dt="2026-04-22T19:15:08.120" v="1479" actId="20577"/>
          <ac:spMkLst>
            <pc:docMk/>
            <pc:sldMk cId="3138236738" sldId="489"/>
            <ac:spMk id="4" creationId="{8C45B8C2-D4CB-D14D-6DFD-A7BF730164EE}"/>
          </ac:spMkLst>
        </pc:spChg>
      </pc:sldChg>
      <pc:sldChg chg="modSp add del mod modNotes modNotesTx">
        <pc:chgData name="Solina Searcy-Martin" userId="289674bc-641b-45b2-a26a-1a77cafb67c6" providerId="ADAL" clId="{C6ED7230-C3FE-464B-BA4C-3BFCFDCE3ACB}" dt="2026-05-06T17:01:39.863" v="9006" actId="6549"/>
        <pc:sldMkLst>
          <pc:docMk/>
          <pc:sldMk cId="1162208128" sldId="490"/>
        </pc:sldMkLst>
        <pc:spChg chg="mod">
          <ac:chgData name="Solina Searcy-Martin" userId="289674bc-641b-45b2-a26a-1a77cafb67c6" providerId="ADAL" clId="{C6ED7230-C3FE-464B-BA4C-3BFCFDCE3ACB}" dt="2026-05-06T16:18:36.376" v="8397"/>
          <ac:spMkLst>
            <pc:docMk/>
            <pc:sldMk cId="1162208128" sldId="490"/>
            <ac:spMk id="2" creationId="{05C9065A-B0A7-8D98-1C9C-EC0A21A4EF18}"/>
          </ac:spMkLst>
        </pc:spChg>
        <pc:spChg chg="mod">
          <ac:chgData name="Solina Searcy-Martin" userId="289674bc-641b-45b2-a26a-1a77cafb67c6" providerId="ADAL" clId="{C6ED7230-C3FE-464B-BA4C-3BFCFDCE3ACB}" dt="2026-05-06T16:18:36.376" v="8397"/>
          <ac:spMkLst>
            <pc:docMk/>
            <pc:sldMk cId="1162208128" sldId="490"/>
            <ac:spMk id="3" creationId="{BCD80EB8-3E8D-C9B6-42D0-489F5C678BFF}"/>
          </ac:spMkLst>
        </pc:spChg>
      </pc:sldChg>
      <pc:sldChg chg="modSp add del mod modNotesTx">
        <pc:chgData name="Solina Searcy-Martin" userId="289674bc-641b-45b2-a26a-1a77cafb67c6" providerId="ADAL" clId="{C6ED7230-C3FE-464B-BA4C-3BFCFDCE3ACB}" dt="2026-05-06T16:59:32.288" v="8963" actId="47"/>
        <pc:sldMkLst>
          <pc:docMk/>
          <pc:sldMk cId="1904944865" sldId="491"/>
        </pc:sldMkLst>
        <pc:spChg chg="mod">
          <ac:chgData name="Solina Searcy-Martin" userId="289674bc-641b-45b2-a26a-1a77cafb67c6" providerId="ADAL" clId="{C6ED7230-C3FE-464B-BA4C-3BFCFDCE3ACB}" dt="2026-05-05T17:06:41.171" v="7008" actId="114"/>
          <ac:spMkLst>
            <pc:docMk/>
            <pc:sldMk cId="1904944865" sldId="491"/>
            <ac:spMk id="3" creationId="{BCD80EB8-3E8D-C9B6-42D0-489F5C678BFF}"/>
          </ac:spMkLst>
        </pc:spChg>
        <pc:spChg chg="mod">
          <ac:chgData name="Solina Searcy-Martin" userId="289674bc-641b-45b2-a26a-1a77cafb67c6" providerId="ADAL" clId="{C6ED7230-C3FE-464B-BA4C-3BFCFDCE3ACB}" dt="2026-05-05T16:42:19.698" v="6558" actId="20577"/>
          <ac:spMkLst>
            <pc:docMk/>
            <pc:sldMk cId="1904944865" sldId="491"/>
            <ac:spMk id="4" creationId="{3C4E7F8B-A7C1-7526-EE36-85633539C650}"/>
          </ac:spMkLst>
        </pc:spChg>
      </pc:sldChg>
      <pc:sldChg chg="modSp add mod modNotesTx">
        <pc:chgData name="Solina Searcy-Martin" userId="289674bc-641b-45b2-a26a-1a77cafb67c6" providerId="ADAL" clId="{C6ED7230-C3FE-464B-BA4C-3BFCFDCE3ACB}" dt="2026-05-06T17:08:09.919" v="9101" actId="6549"/>
        <pc:sldMkLst>
          <pc:docMk/>
          <pc:sldMk cId="1222926867" sldId="492"/>
        </pc:sldMkLst>
        <pc:spChg chg="mod">
          <ac:chgData name="Solina Searcy-Martin" userId="289674bc-641b-45b2-a26a-1a77cafb67c6" providerId="ADAL" clId="{C6ED7230-C3FE-464B-BA4C-3BFCFDCE3ACB}" dt="2026-05-06T17:08:09.919" v="9101" actId="6549"/>
          <ac:spMkLst>
            <pc:docMk/>
            <pc:sldMk cId="1222926867" sldId="492"/>
            <ac:spMk id="3" creationId="{C33D73B7-2A50-FC28-BA5C-527562207884}"/>
          </ac:spMkLst>
        </pc:spChg>
      </pc:sldChg>
      <pc:sldChg chg="modSp add mod modNotesTx">
        <pc:chgData name="Solina Searcy-Martin" userId="289674bc-641b-45b2-a26a-1a77cafb67c6" providerId="ADAL" clId="{C6ED7230-C3FE-464B-BA4C-3BFCFDCE3ACB}" dt="2026-05-06T17:13:10.852" v="9172" actId="20577"/>
        <pc:sldMkLst>
          <pc:docMk/>
          <pc:sldMk cId="2744882573" sldId="493"/>
        </pc:sldMkLst>
        <pc:spChg chg="mod">
          <ac:chgData name="Solina Searcy-Martin" userId="289674bc-641b-45b2-a26a-1a77cafb67c6" providerId="ADAL" clId="{C6ED7230-C3FE-464B-BA4C-3BFCFDCE3ACB}" dt="2026-04-22T19:54:14.823" v="1882" actId="14100"/>
          <ac:spMkLst>
            <pc:docMk/>
            <pc:sldMk cId="2744882573" sldId="493"/>
            <ac:spMk id="2" creationId="{5806C60E-C606-F2A0-6210-390A5C5DD15A}"/>
          </ac:spMkLst>
        </pc:spChg>
        <pc:spChg chg="mod">
          <ac:chgData name="Solina Searcy-Martin" userId="289674bc-641b-45b2-a26a-1a77cafb67c6" providerId="ADAL" clId="{C6ED7230-C3FE-464B-BA4C-3BFCFDCE3ACB}" dt="2026-05-05T17:07:49.718" v="7018" actId="114"/>
          <ac:spMkLst>
            <pc:docMk/>
            <pc:sldMk cId="2744882573" sldId="493"/>
            <ac:spMk id="3" creationId="{17A65A55-AA54-2BA4-C035-F27691DCA15E}"/>
          </ac:spMkLst>
        </pc:spChg>
      </pc:sldChg>
      <pc:sldChg chg="modSp add mod modNotesTx">
        <pc:chgData name="Solina Searcy-Martin" userId="289674bc-641b-45b2-a26a-1a77cafb67c6" providerId="ADAL" clId="{C6ED7230-C3FE-464B-BA4C-3BFCFDCE3ACB}" dt="2026-05-06T17:19:20.523" v="9271" actId="6549"/>
        <pc:sldMkLst>
          <pc:docMk/>
          <pc:sldMk cId="1619167161" sldId="494"/>
        </pc:sldMkLst>
        <pc:spChg chg="mod">
          <ac:chgData name="Solina Searcy-Martin" userId="289674bc-641b-45b2-a26a-1a77cafb67c6" providerId="ADAL" clId="{C6ED7230-C3FE-464B-BA4C-3BFCFDCE3ACB}" dt="2026-04-22T20:33:54.806" v="2282" actId="14100"/>
          <ac:spMkLst>
            <pc:docMk/>
            <pc:sldMk cId="1619167161" sldId="494"/>
            <ac:spMk id="2" creationId="{27B1F333-8206-6107-6C70-4802022DAD0D}"/>
          </ac:spMkLst>
        </pc:spChg>
        <pc:spChg chg="mod">
          <ac:chgData name="Solina Searcy-Martin" userId="289674bc-641b-45b2-a26a-1a77cafb67c6" providerId="ADAL" clId="{C6ED7230-C3FE-464B-BA4C-3BFCFDCE3ACB}" dt="2026-05-05T17:08:11.310" v="7022" actId="114"/>
          <ac:spMkLst>
            <pc:docMk/>
            <pc:sldMk cId="1619167161" sldId="494"/>
            <ac:spMk id="3" creationId="{F762BC20-7195-AD33-C42B-7707AF64E218}"/>
          </ac:spMkLst>
        </pc:spChg>
      </pc:sldChg>
      <pc:sldChg chg="modSp add mod modNotesTx">
        <pc:chgData name="Solina Searcy-Martin" userId="289674bc-641b-45b2-a26a-1a77cafb67c6" providerId="ADAL" clId="{C6ED7230-C3FE-464B-BA4C-3BFCFDCE3ACB}" dt="2026-04-08T17:43:13.403" v="542" actId="20577"/>
        <pc:sldMkLst>
          <pc:docMk/>
          <pc:sldMk cId="3958772897" sldId="495"/>
        </pc:sldMkLst>
        <pc:spChg chg="mod">
          <ac:chgData name="Solina Searcy-Martin" userId="289674bc-641b-45b2-a26a-1a77cafb67c6" providerId="ADAL" clId="{C6ED7230-C3FE-464B-BA4C-3BFCFDCE3ACB}" dt="2026-04-08T17:40:21.620" v="478" actId="14100"/>
          <ac:spMkLst>
            <pc:docMk/>
            <pc:sldMk cId="3958772897" sldId="495"/>
            <ac:spMk id="2" creationId="{AE1FBC08-81C2-A93B-244C-DE5384CA506B}"/>
          </ac:spMkLst>
        </pc:spChg>
        <pc:spChg chg="mod">
          <ac:chgData name="Solina Searcy-Martin" userId="289674bc-641b-45b2-a26a-1a77cafb67c6" providerId="ADAL" clId="{C6ED7230-C3FE-464B-BA4C-3BFCFDCE3ACB}" dt="2026-04-08T17:42:20.771" v="528" actId="14100"/>
          <ac:spMkLst>
            <pc:docMk/>
            <pc:sldMk cId="3958772897" sldId="495"/>
            <ac:spMk id="6" creationId="{E2BED7D1-6124-5E21-C357-CEC383F4C080}"/>
          </ac:spMkLst>
        </pc:spChg>
      </pc:sldChg>
      <pc:sldChg chg="new del">
        <pc:chgData name="Solina Searcy-Martin" userId="289674bc-641b-45b2-a26a-1a77cafb67c6" providerId="ADAL" clId="{C6ED7230-C3FE-464B-BA4C-3BFCFDCE3ACB}" dt="2026-05-06T16:04:18.906" v="8276" actId="680"/>
        <pc:sldMkLst>
          <pc:docMk/>
          <pc:sldMk cId="564830900" sldId="496"/>
        </pc:sldMkLst>
      </pc:sldChg>
      <pc:sldChg chg="addSp modSp new mod modClrScheme chgLayout modNotesTx">
        <pc:chgData name="Solina Searcy-Martin" userId="289674bc-641b-45b2-a26a-1a77cafb67c6" providerId="ADAL" clId="{C6ED7230-C3FE-464B-BA4C-3BFCFDCE3ACB}" dt="2026-05-06T17:32:08.863" v="9525" actId="6549"/>
        <pc:sldMkLst>
          <pc:docMk/>
          <pc:sldMk cId="3421694658" sldId="496"/>
        </pc:sldMkLst>
        <pc:spChg chg="mod ord">
          <ac:chgData name="Solina Searcy-Martin" userId="289674bc-641b-45b2-a26a-1a77cafb67c6" providerId="ADAL" clId="{C6ED7230-C3FE-464B-BA4C-3BFCFDCE3ACB}" dt="2026-05-06T16:18:19.746" v="8396" actId="14100"/>
          <ac:spMkLst>
            <pc:docMk/>
            <pc:sldMk cId="3421694658" sldId="496"/>
            <ac:spMk id="2" creationId="{568CAEE2-E88C-F040-53FE-3E3536E4C4A9}"/>
          </ac:spMkLst>
        </pc:spChg>
        <pc:spChg chg="add mod ord">
          <ac:chgData name="Solina Searcy-Martin" userId="289674bc-641b-45b2-a26a-1a77cafb67c6" providerId="ADAL" clId="{C6ED7230-C3FE-464B-BA4C-3BFCFDCE3ACB}" dt="2026-05-06T16:16:56.590" v="8383" actId="14100"/>
          <ac:spMkLst>
            <pc:docMk/>
            <pc:sldMk cId="3421694658" sldId="496"/>
            <ac:spMk id="6" creationId="{2D5D7E95-2CE3-9AC8-7759-2927C0996D18}"/>
          </ac:spMkLst>
        </pc:spChg>
        <pc:spChg chg="add mod ord">
          <ac:chgData name="Solina Searcy-Martin" userId="289674bc-641b-45b2-a26a-1a77cafb67c6" providerId="ADAL" clId="{C6ED7230-C3FE-464B-BA4C-3BFCFDCE3ACB}" dt="2026-05-06T16:16:09.722" v="8374" actId="1076"/>
          <ac:spMkLst>
            <pc:docMk/>
            <pc:sldMk cId="3421694658" sldId="496"/>
            <ac:spMk id="7" creationId="{8518C044-D3BA-FE8B-E16E-954B66393FC4}"/>
          </ac:spMkLst>
        </pc:spChg>
        <pc:spChg chg="add mod ord">
          <ac:chgData name="Solina Searcy-Martin" userId="289674bc-641b-45b2-a26a-1a77cafb67c6" providerId="ADAL" clId="{C6ED7230-C3FE-464B-BA4C-3BFCFDCE3ACB}" dt="2026-05-06T16:19:53.196" v="8409" actId="14100"/>
          <ac:spMkLst>
            <pc:docMk/>
            <pc:sldMk cId="3421694658" sldId="496"/>
            <ac:spMk id="8" creationId="{301CDF93-EB6F-CD2E-3014-A554FF36FAA7}"/>
          </ac:spMkLst>
        </pc:spChg>
        <pc:graphicFrameChg chg="add mod modGraphic">
          <ac:chgData name="Solina Searcy-Martin" userId="289674bc-641b-45b2-a26a-1a77cafb67c6" providerId="ADAL" clId="{C6ED7230-C3FE-464B-BA4C-3BFCFDCE3ACB}" dt="2026-05-06T16:05:03.497" v="8284" actId="14100"/>
          <ac:graphicFrameMkLst>
            <pc:docMk/>
            <pc:sldMk cId="3421694658" sldId="496"/>
            <ac:graphicFrameMk id="3" creationId="{FDF6CCD1-F425-AF60-9CDC-208CD44429E9}"/>
          </ac:graphicFrameMkLst>
        </pc:graphicFrameChg>
        <pc:graphicFrameChg chg="add mod modGraphic">
          <ac:chgData name="Solina Searcy-Martin" userId="289674bc-641b-45b2-a26a-1a77cafb67c6" providerId="ADAL" clId="{C6ED7230-C3FE-464B-BA4C-3BFCFDCE3ACB}" dt="2026-05-06T16:19:09.541" v="8402" actId="14100"/>
          <ac:graphicFrameMkLst>
            <pc:docMk/>
            <pc:sldMk cId="3421694658" sldId="496"/>
            <ac:graphicFrameMk id="4" creationId="{557B5972-92D6-3FA9-3F7E-18B32108832B}"/>
          </ac:graphicFrameMkLst>
        </pc:graphicFrameChg>
        <pc:graphicFrameChg chg="add mod modGraphic">
          <ac:chgData name="Solina Searcy-Martin" userId="289674bc-641b-45b2-a26a-1a77cafb67c6" providerId="ADAL" clId="{C6ED7230-C3FE-464B-BA4C-3BFCFDCE3ACB}" dt="2026-05-06T16:19:58.431" v="8410" actId="14100"/>
          <ac:graphicFrameMkLst>
            <pc:docMk/>
            <pc:sldMk cId="3421694658" sldId="496"/>
            <ac:graphicFrameMk id="5" creationId="{4BD2A220-93C9-C532-827D-8A84088956F0}"/>
          </ac:graphicFrameMkLst>
        </pc:graphicFrameChg>
      </pc:sldChg>
      <pc:sldChg chg="new del">
        <pc:chgData name="Solina Searcy-Martin" userId="289674bc-641b-45b2-a26a-1a77cafb67c6" providerId="ADAL" clId="{C6ED7230-C3FE-464B-BA4C-3BFCFDCE3ACB}" dt="2026-05-06T16:10:11.812" v="8306" actId="2696"/>
        <pc:sldMkLst>
          <pc:docMk/>
          <pc:sldMk cId="44470519" sldId="497"/>
        </pc:sldMkLst>
      </pc:sldChg>
      <pc:sldChg chg="addSp delSp modSp new del mod">
        <pc:chgData name="Solina Searcy-Martin" userId="289674bc-641b-45b2-a26a-1a77cafb67c6" providerId="ADAL" clId="{C6ED7230-C3FE-464B-BA4C-3BFCFDCE3ACB}" dt="2026-05-06T16:11:19.952" v="8312" actId="2696"/>
        <pc:sldMkLst>
          <pc:docMk/>
          <pc:sldMk cId="1266928813" sldId="498"/>
        </pc:sldMkLst>
        <pc:spChg chg="del">
          <ac:chgData name="Solina Searcy-Martin" userId="289674bc-641b-45b2-a26a-1a77cafb67c6" providerId="ADAL" clId="{C6ED7230-C3FE-464B-BA4C-3BFCFDCE3ACB}" dt="2026-05-06T16:07:31.995" v="8303"/>
          <ac:spMkLst>
            <pc:docMk/>
            <pc:sldMk cId="1266928813" sldId="498"/>
            <ac:spMk id="4" creationId="{C8D1A1DC-1D64-94E6-DA68-2B1ACAB0AC19}"/>
          </ac:spMkLst>
        </pc:spChg>
        <pc:graphicFrameChg chg="add mod modGraphic">
          <ac:chgData name="Solina Searcy-Martin" userId="289674bc-641b-45b2-a26a-1a77cafb67c6" providerId="ADAL" clId="{C6ED7230-C3FE-464B-BA4C-3BFCFDCE3ACB}" dt="2026-05-06T16:11:14.214" v="8311" actId="14100"/>
          <ac:graphicFrameMkLst>
            <pc:docMk/>
            <pc:sldMk cId="1266928813" sldId="498"/>
            <ac:graphicFrameMk id="6" creationId="{DE1DAF3D-C1BB-6BF7-AF63-2D47A37631F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AD062-D4A8-4B4E-82AE-F1F1DB7E118A}" type="datetimeFigureOut">
              <a:rPr lang="en-US" smtClean="0"/>
              <a:t>5/6/2026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4D4D2-F51F-4ADF-941D-B23753900014}" type="slidenum">
              <a:rPr lang="en-US" smtClean="0"/>
              <a:t>‹#›</a:t>
            </a:fld>
            <a:endParaRPr lang="en-US" dirty="0"/>
          </a:p>
        </p:txBody>
      </p:sp>
    </p:spTree>
    <p:extLst>
      <p:ext uri="{BB962C8B-B14F-4D97-AF65-F5344CB8AC3E}">
        <p14:creationId xmlns:p14="http://schemas.microsoft.com/office/powerpoint/2010/main" val="322827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Welcome AC team and quest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cs typeface="Calibri"/>
              </a:rPr>
              <a:t>AC members and quest must sign in per the attendance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cs typeface="Calibri"/>
              </a:rPr>
              <a:t>Provide team with any Handout material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cs typeface="Calibri"/>
            </a:endParaRPr>
          </a:p>
          <a:p>
            <a:r>
              <a:rPr lang="en-US" sz="4000" dirty="0">
                <a:cs typeface="Calibri"/>
              </a:rPr>
              <a:t>Chair- person, call to order the meeting; note time of start time</a:t>
            </a:r>
          </a:p>
          <a:p>
            <a:pPr algn="just"/>
            <a:r>
              <a:rPr lang="en-US" sz="4000" dirty="0">
                <a:cs typeface="Calibri"/>
              </a:rPr>
              <a:t>Let the chair- person know the meeting can start.</a:t>
            </a:r>
          </a:p>
          <a:p>
            <a:endParaRPr lang="en-US" dirty="0"/>
          </a:p>
        </p:txBody>
      </p:sp>
      <p:sp>
        <p:nvSpPr>
          <p:cNvPr id="4" name="Slide Number Placeholder 3"/>
          <p:cNvSpPr>
            <a:spLocks noGrp="1"/>
          </p:cNvSpPr>
          <p:nvPr>
            <p:ph type="sldNum" sz="quarter" idx="5"/>
          </p:nvPr>
        </p:nvSpPr>
        <p:spPr/>
        <p:txBody>
          <a:bodyPr/>
          <a:lstStyle/>
          <a:p>
            <a:fld id="{EB57E26C-B284-4E77-B688-9A3CE750B5CC}" type="slidenum">
              <a:rPr lang="en-US" smtClean="0"/>
              <a:t>1</a:t>
            </a:fld>
            <a:endParaRPr lang="en-US" dirty="0"/>
          </a:p>
        </p:txBody>
      </p:sp>
    </p:spTree>
    <p:extLst>
      <p:ext uri="{BB962C8B-B14F-4D97-AF65-F5344CB8AC3E}">
        <p14:creationId xmlns:p14="http://schemas.microsoft.com/office/powerpoint/2010/main" val="209882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Sexual Assault Training &amp; Surveillance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$85,680 but PHHS block GRANT SETASIDE TOTAL IS </a:t>
            </a:r>
            <a:r>
              <a:rPr lang="en-US" dirty="0">
                <a:solidFill>
                  <a:srgbClr val="000000"/>
                </a:solidFill>
                <a:latin typeface="Times New Roman" panose="02020603050405020304" pitchFamily="18" charset="0"/>
                <a:cs typeface="Times New Roman" panose="02020603050405020304" pitchFamily="18" charset="0"/>
              </a:rPr>
              <a:t>(</a:t>
            </a:r>
            <a:r>
              <a:rPr lang="en-US" u="sng" dirty="0">
                <a:solidFill>
                  <a:srgbClr val="000000"/>
                </a:solidFill>
                <a:latin typeface="Times New Roman" panose="02020603050405020304" pitchFamily="18" charset="0"/>
                <a:cs typeface="Times New Roman" panose="02020603050405020304" pitchFamily="18" charset="0"/>
              </a:rPr>
              <a:t>82,656</a:t>
            </a:r>
            <a:r>
              <a:rPr lang="en-US" dirty="0">
                <a:solidFill>
                  <a:srgbClr val="000000"/>
                </a:solidFill>
                <a:latin typeface="Times New Roman" panose="02020603050405020304" pitchFamily="18" charset="0"/>
                <a:cs typeface="Times New Roman" panose="02020603050405020304" pitchFamily="18" charset="0"/>
              </a:rPr>
              <a:t>) Program total $3,024 </a:t>
            </a:r>
            <a:r>
              <a:rPr lang="en-US" sz="1200" b="0" i="0" dirty="0">
                <a:solidFill>
                  <a:srgbClr val="000000"/>
                </a:solidFill>
                <a:effectLst/>
                <a:latin typeface="Times New Roman" panose="02020603050405020304" pitchFamily="18" charset="0"/>
                <a:cs typeface="Times New Roman" panose="02020603050405020304" pitchFamily="18" charset="0"/>
              </a:rPr>
              <a:t>– Start up </a:t>
            </a:r>
            <a:r>
              <a:rPr lang="en-US" sz="1200" b="0" i="1" dirty="0">
                <a:solidFill>
                  <a:srgbClr val="000000"/>
                </a:solidFill>
                <a:effectLst/>
                <a:latin typeface="Times New Roman" panose="02020603050405020304" pitchFamily="18" charset="0"/>
                <a:cs typeface="Times New Roman" panose="02020603050405020304" pitchFamily="18" charset="0"/>
              </a:rPr>
              <a:t>FTEs: 0</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ACEs Questions / Contractual</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contact sexual violence — IVP D05</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800" u="sng" kern="1200" dirty="0">
                <a:solidFill>
                  <a:srgbClr val="000000"/>
                </a:solidFill>
                <a:latin typeface="+mn-lt"/>
                <a:ea typeface="+mn-ea"/>
                <a:cs typeface="Arial" panose="020B0604020202020204" pitchFamily="34" charset="0"/>
              </a:rPr>
              <a:t>Program SMART Objective and Activity</a:t>
            </a:r>
            <a:r>
              <a:rPr lang="en-US" sz="800" kern="1200" dirty="0">
                <a:solidFill>
                  <a:srgbClr val="000000"/>
                </a:solidFill>
                <a:latin typeface="+mn-lt"/>
                <a:ea typeface="+mn-ea"/>
                <a:cs typeface="Arial" panose="020B0604020202020204" pitchFamily="34" charset="0"/>
              </a:rPr>
              <a:t>:</a:t>
            </a:r>
          </a:p>
          <a:p>
            <a:pPr marL="0" indent="0">
              <a:buNone/>
            </a:pPr>
            <a:r>
              <a:rPr lang="en-US" sz="800" kern="1200" dirty="0">
                <a:solidFill>
                  <a:srgbClr val="000000"/>
                </a:solidFill>
                <a:latin typeface="+mn-lt"/>
                <a:ea typeface="+mn-ea"/>
                <a:cs typeface="Times New Roman" panose="02020603050405020304" pitchFamily="18" charset="0"/>
              </a:rPr>
              <a:t>Objective –By 09/2027, the IPS staff will contract with at least one identified sexual violence expert to provide training to 150 sexual violence responders and allied professionals.</a:t>
            </a:r>
          </a:p>
          <a:p>
            <a:pPr marL="0" indent="0">
              <a:buNone/>
            </a:pPr>
            <a:r>
              <a:rPr lang="en-US" sz="800" kern="1200" dirty="0">
                <a:solidFill>
                  <a:srgbClr val="000000"/>
                </a:solidFill>
                <a:latin typeface="+mn-lt"/>
                <a:ea typeface="+mn-ea"/>
                <a:cs typeface="Times New Roman" panose="02020603050405020304" pitchFamily="18" charset="0"/>
              </a:rPr>
              <a:t>Activity – Contract with a sexual violence expert to provide training</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p>
          <a:p>
            <a:r>
              <a:rPr lang="en-US" dirty="0"/>
              <a:t>The IPS will collaborate with sexual violence experts across the state to implement and conduct training related to the topic of sexual violence in Oklahoma and will contribute to surveillance of sexual violence in Oklahoma.</a:t>
            </a:r>
          </a:p>
        </p:txBody>
      </p:sp>
      <p:sp>
        <p:nvSpPr>
          <p:cNvPr id="4" name="Slide Number Placeholder 3"/>
          <p:cNvSpPr>
            <a:spLocks noGrp="1"/>
          </p:cNvSpPr>
          <p:nvPr>
            <p:ph type="sldNum" sz="quarter" idx="5"/>
          </p:nvPr>
        </p:nvSpPr>
        <p:spPr/>
        <p:txBody>
          <a:bodyPr/>
          <a:lstStyle/>
          <a:p>
            <a:fld id="{57560737-2B32-4747-93B9-835F8C3189DF}" type="slidenum">
              <a:rPr lang="en-US" smtClean="0"/>
              <a:t>10</a:t>
            </a:fld>
            <a:endParaRPr lang="en-US" dirty="0"/>
          </a:p>
        </p:txBody>
      </p:sp>
    </p:spTree>
    <p:extLst>
      <p:ext uri="{BB962C8B-B14F-4D97-AF65-F5344CB8AC3E}">
        <p14:creationId xmlns:p14="http://schemas.microsoft.com/office/powerpoint/2010/main" val="1062967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Improving School Health Statewide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39,201 enhance  $</a:t>
            </a:r>
            <a:r>
              <a:rPr lang="en-US" sz="1200" b="0" i="0" strike="sngStrike" dirty="0">
                <a:solidFill>
                  <a:srgbClr val="000000"/>
                </a:solidFill>
                <a:effectLst/>
                <a:latin typeface="Times New Roman" panose="02020603050405020304" pitchFamily="18" charset="0"/>
                <a:cs typeface="Times New Roman" panose="02020603050405020304" pitchFamily="18" charset="0"/>
              </a:rPr>
              <a:t>76,029 – Enhance or expand  </a:t>
            </a:r>
            <a:r>
              <a:rPr lang="en-US" sz="1200" b="0" i="1" strike="sngStrike" dirty="0">
                <a:solidFill>
                  <a:srgbClr val="000000"/>
                </a:solidFill>
                <a:effectLst/>
                <a:latin typeface="Times New Roman" panose="02020603050405020304" pitchFamily="18" charset="0"/>
                <a:cs typeface="Times New Roman" panose="02020603050405020304" pitchFamily="18" charset="0"/>
              </a:rPr>
              <a:t>FTEs: 1</a:t>
            </a:r>
            <a:r>
              <a:rPr lang="en-US" sz="1200" b="0" i="0" strike="sngStrike" dirty="0">
                <a:solidFill>
                  <a:srgbClr val="000000"/>
                </a:solidFill>
                <a:effectLst/>
                <a:latin typeface="Times New Roman" panose="02020603050405020304" pitchFamily="18" charset="0"/>
                <a:cs typeface="Times New Roman" panose="02020603050405020304" pitchFamily="18" charset="0"/>
              </a:rPr>
              <a:t> existing staff  </a:t>
            </a:r>
          </a:p>
          <a:p>
            <a:pPr marL="0" indent="0">
              <a:buNone/>
            </a:pPr>
            <a:r>
              <a:rPr lang="en-US" sz="1200" b="0" i="1" strike="sngStrike" dirty="0">
                <a:solidFill>
                  <a:srgbClr val="000000"/>
                </a:solidFill>
                <a:effectLst/>
                <a:latin typeface="Times New Roman" panose="02020603050405020304" pitchFamily="18" charset="0"/>
                <a:cs typeface="Times New Roman" panose="02020603050405020304" pitchFamily="18" charset="0"/>
              </a:rPr>
              <a:t>Other: </a:t>
            </a:r>
            <a:r>
              <a:rPr lang="en-US" sz="1200" b="0" i="0" strike="sngStrike" dirty="0">
                <a:solidFill>
                  <a:srgbClr val="000000"/>
                </a:solidFill>
                <a:effectLst/>
                <a:latin typeface="Times New Roman" panose="02020603050405020304" pitchFamily="18" charset="0"/>
                <a:cs typeface="Times New Roman" panose="02020603050405020304" pitchFamily="18" charset="0"/>
              </a:rPr>
              <a:t>Supplies/ IT/ Travel /Contractual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children and adolescents with obesity — NWS 04</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800" u="sng" kern="1200" dirty="0">
                <a:solidFill>
                  <a:srgbClr val="000000"/>
                </a:solidFill>
                <a:latin typeface="+mn-lt"/>
                <a:ea typeface="+mn-ea"/>
                <a:cs typeface="Arial" panose="020B0604020202020204" pitchFamily="34" charset="0"/>
              </a:rPr>
              <a:t>Program SMART Objective and Activity</a:t>
            </a:r>
            <a:r>
              <a:rPr lang="en-US" sz="800" kern="1200" dirty="0">
                <a:solidFill>
                  <a:srgbClr val="000000"/>
                </a:solidFill>
                <a:latin typeface="+mn-lt"/>
                <a:ea typeface="+mn-ea"/>
                <a:cs typeface="Arial" panose="020B0604020202020204" pitchFamily="34" charset="0"/>
              </a:rPr>
              <a:t>:</a:t>
            </a:r>
          </a:p>
          <a:p>
            <a:pPr marL="0" indent="0">
              <a:buNone/>
            </a:pPr>
            <a:r>
              <a:rPr lang="en-US" sz="800" kern="1200" dirty="0">
                <a:solidFill>
                  <a:srgbClr val="000000"/>
                </a:solidFill>
                <a:latin typeface="+mn-lt"/>
                <a:ea typeface="+mn-ea"/>
                <a:cs typeface="Times New Roman" panose="02020603050405020304" pitchFamily="18" charset="0"/>
              </a:rPr>
              <a:t>Objective – By 9/30/2027 Community Development Services (CDS) will contract with Healthy Schools Oklahoma to implement Painted Play-spaces at 10 schools.</a:t>
            </a:r>
          </a:p>
          <a:p>
            <a:pPr marL="0" indent="0">
              <a:buNone/>
            </a:pPr>
            <a:r>
              <a:rPr lang="en-US" sz="800" kern="1200" dirty="0">
                <a:solidFill>
                  <a:srgbClr val="000000"/>
                </a:solidFill>
                <a:latin typeface="+mn-lt"/>
                <a:ea typeface="+mn-ea"/>
                <a:cs typeface="Times New Roman" panose="02020603050405020304" pitchFamily="18" charset="0"/>
              </a:rPr>
              <a:t>Activity – CDS will contract with Healthy Schools Oklahoma to identify ten (10) school communities to implement Painted Play-spaces and at least 	five (5) schools will be in underserved communities</a:t>
            </a:r>
            <a:r>
              <a:rPr lang="en-US" dirty="0">
                <a:solidFill>
                  <a:srgbClr val="000000"/>
                </a:solidFill>
                <a:latin typeface="Times New Roman" panose="02020603050405020304" pitchFamily="18" charset="0"/>
                <a:cs typeface="Times New Roman" panose="02020603050405020304" pitchFamily="18" charset="0"/>
              </a:rPr>
              <a:t>.</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program goal would be to provide technical assistance to 40 schools across the State of Oklahoma.</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11</a:t>
            </a:fld>
            <a:endParaRPr lang="en-US" dirty="0"/>
          </a:p>
        </p:txBody>
      </p:sp>
    </p:spTree>
    <p:extLst>
      <p:ext uri="{BB962C8B-B14F-4D97-AF65-F5344CB8AC3E}">
        <p14:creationId xmlns:p14="http://schemas.microsoft.com/office/powerpoint/2010/main" val="146050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work@Health TA </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Approved Budget Request</a:t>
            </a:r>
            <a:r>
              <a:rPr lang="en-US" sz="1200" b="0" i="0" dirty="0">
                <a:solidFill>
                  <a:srgbClr val="000000"/>
                </a:solidFill>
                <a:effectLst/>
                <a:latin typeface="Times New Roman" panose="02020603050405020304" pitchFamily="18" charset="0"/>
                <a:cs typeface="Times New Roman" panose="02020603050405020304" pitchFamily="18" charset="0"/>
              </a:rPr>
              <a:t>: $10,950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0 Other: </a:t>
            </a:r>
            <a:r>
              <a:rPr lang="en-US" sz="1200" b="0" i="0" dirty="0">
                <a:solidFill>
                  <a:srgbClr val="000000"/>
                </a:solidFill>
                <a:effectLst/>
                <a:latin typeface="Times New Roman" panose="02020603050405020304" pitchFamily="18" charset="0"/>
                <a:cs typeface="Times New Roman" panose="02020603050405020304" pitchFamily="18" charset="0"/>
              </a:rPr>
              <a:t>Supplies/ Contractual/ Motor Pool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Increase the proportion of worksites that offer an employee health promotion program — ECBP‑D03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800" u="sng" kern="1200" dirty="0">
                <a:solidFill>
                  <a:srgbClr val="000000"/>
                </a:solidFill>
                <a:latin typeface="+mn-lt"/>
                <a:ea typeface="+mn-ea"/>
                <a:cs typeface="Arial" panose="020B0604020202020204" pitchFamily="34" charset="0"/>
              </a:rPr>
              <a:t>Program SMART Objective and Activity</a:t>
            </a:r>
            <a:r>
              <a:rPr lang="en-US" sz="800" kern="1200" dirty="0">
                <a:solidFill>
                  <a:srgbClr val="000000"/>
                </a:solidFill>
                <a:latin typeface="+mn-lt"/>
                <a:ea typeface="+mn-ea"/>
                <a:cs typeface="Arial" panose="020B0604020202020204" pitchFamily="34" charset="0"/>
              </a:rPr>
              <a:t>:</a:t>
            </a:r>
          </a:p>
          <a:p>
            <a:pPr marL="0" indent="0">
              <a:buNone/>
            </a:pPr>
            <a:r>
              <a:rPr lang="en-US" sz="800" kern="1200" dirty="0">
                <a:solidFill>
                  <a:srgbClr val="000000"/>
                </a:solidFill>
                <a:latin typeface="+mn-lt"/>
                <a:ea typeface="+mn-ea"/>
                <a:cs typeface="Times New Roman" panose="02020603050405020304" pitchFamily="18" charset="0"/>
              </a:rPr>
              <a:t>Objective –By September 30, 2027, at least 10 new employers will complete an Oklahoma Work Health training.</a:t>
            </a:r>
          </a:p>
          <a:p>
            <a:pPr marL="0" indent="0">
              <a:buNone/>
            </a:pPr>
            <a:r>
              <a:rPr lang="en-US" sz="800" kern="1200" dirty="0">
                <a:solidFill>
                  <a:srgbClr val="000000"/>
                </a:solidFill>
                <a:latin typeface="+mn-lt"/>
                <a:ea typeface="+mn-ea"/>
                <a:cs typeface="Times New Roman" panose="02020603050405020304" pitchFamily="18" charset="0"/>
              </a:rPr>
              <a:t>Activity - The program will hold two Work Health trainings for employers between October 2026 and September 2027.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r>
              <a:rPr lang="en-US" dirty="0"/>
              <a:t>Increase by 10 the number of employers completing a Work Health training.</a:t>
            </a:r>
          </a:p>
        </p:txBody>
      </p:sp>
      <p:sp>
        <p:nvSpPr>
          <p:cNvPr id="4" name="Slide Number Placeholder 3"/>
          <p:cNvSpPr>
            <a:spLocks noGrp="1"/>
          </p:cNvSpPr>
          <p:nvPr>
            <p:ph type="sldNum" sz="quarter" idx="5"/>
          </p:nvPr>
        </p:nvSpPr>
        <p:spPr/>
        <p:txBody>
          <a:bodyPr/>
          <a:lstStyle/>
          <a:p>
            <a:fld id="{57560737-2B32-4747-93B9-835F8C3189DF}" type="slidenum">
              <a:rPr lang="en-US" smtClean="0"/>
              <a:t>12</a:t>
            </a:fld>
            <a:endParaRPr lang="en-US" dirty="0"/>
          </a:p>
        </p:txBody>
      </p:sp>
    </p:spTree>
    <p:extLst>
      <p:ext uri="{BB962C8B-B14F-4D97-AF65-F5344CB8AC3E}">
        <p14:creationId xmlns:p14="http://schemas.microsoft.com/office/powerpoint/2010/main" val="146050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District 3 Communication &amp; Health Literacy Project</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$31,000  </a:t>
            </a:r>
            <a:r>
              <a:rPr lang="en-US" sz="1200" b="0" i="0" strike="sngStrike" dirty="0">
                <a:solidFill>
                  <a:srgbClr val="000000"/>
                </a:solidFill>
                <a:effectLst/>
                <a:latin typeface="Times New Roman" panose="02020603050405020304" pitchFamily="18" charset="0"/>
                <a:cs typeface="Times New Roman" panose="02020603050405020304" pitchFamily="18" charset="0"/>
              </a:rPr>
              <a:t>$62,001 </a:t>
            </a:r>
            <a:r>
              <a:rPr lang="en-US" sz="1200" b="0" i="0" dirty="0">
                <a:solidFill>
                  <a:srgbClr val="000000"/>
                </a:solidFill>
                <a:effectLst/>
                <a:latin typeface="Times New Roman" panose="02020603050405020304" pitchFamily="18" charset="0"/>
                <a:cs typeface="Times New Roman" panose="02020603050405020304" pitchFamily="18" charset="0"/>
              </a:rPr>
              <a:t>–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0; budget line items Other: </a:t>
            </a:r>
            <a:r>
              <a:rPr lang="en-US" sz="1200" b="0" i="0" dirty="0">
                <a:solidFill>
                  <a:srgbClr val="000000"/>
                </a:solidFill>
                <a:effectLst/>
                <a:latin typeface="Times New Roman" panose="02020603050405020304" pitchFamily="18" charset="0"/>
                <a:cs typeface="Times New Roman" panose="02020603050405020304" pitchFamily="18" charset="0"/>
              </a:rPr>
              <a:t>Supplies</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Increase the health literacy of the population — HC/HIT‑R01</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u="sng" kern="1200" dirty="0">
                <a:solidFill>
                  <a:srgbClr val="000000"/>
                </a:solidFill>
                <a:latin typeface="+mn-lt"/>
                <a:ea typeface="+mn-ea"/>
                <a:cs typeface="Arial" panose="020B0604020202020204" pitchFamily="34" charset="0"/>
              </a:rPr>
              <a:t>Program SMART Objective and Activity</a:t>
            </a:r>
            <a:r>
              <a:rPr lang="en-US" sz="1200" kern="1200" dirty="0">
                <a:solidFill>
                  <a:srgbClr val="000000"/>
                </a:solidFill>
                <a:latin typeface="+mn-lt"/>
                <a:ea typeface="+mn-ea"/>
                <a:cs typeface="Arial" panose="020B0604020202020204" pitchFamily="34" charset="0"/>
              </a:rPr>
              <a:t>:</a:t>
            </a:r>
          </a:p>
          <a:p>
            <a:pPr marL="0" indent="0">
              <a:buNone/>
            </a:pPr>
            <a:r>
              <a:rPr lang="en-US" sz="1200" kern="1200" dirty="0">
                <a:solidFill>
                  <a:srgbClr val="000000"/>
                </a:solidFill>
                <a:latin typeface="+mn-lt"/>
                <a:ea typeface="+mn-ea"/>
                <a:cs typeface="Times New Roman" panose="02020603050405020304" pitchFamily="18" charset="0"/>
              </a:rPr>
              <a:t>Objective –By September 2027, the program will host at least 4 staff development opportunities, host 2 community workshops, and provide community education 	literature regarding CHD programs and services to at least 75 community partners across District 3.</a:t>
            </a:r>
          </a:p>
          <a:p>
            <a:pPr marL="0" indent="0">
              <a:buNone/>
            </a:pPr>
            <a:r>
              <a:rPr lang="en-US" sz="1200" kern="1200" dirty="0">
                <a:solidFill>
                  <a:srgbClr val="000000"/>
                </a:solidFill>
                <a:latin typeface="+mn-lt"/>
                <a:ea typeface="+mn-ea"/>
                <a:cs typeface="Times New Roman" panose="02020603050405020304" pitchFamily="18" charset="0"/>
              </a:rPr>
              <a:t>Activity - Partner with local training center and determine staff development topics, dates, and objectives to assist with enhancing health literacy with goal of benefiting our clients. Develop plan for Bridges Out of Poverty Facilitator training, local workshop planning, and community partner recruitment for involvement. Develop and distribute health programs and services materials tailored to our local community needs with goal of being legible for individuals with lower health literacy.</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r>
              <a:rPr lang="en-US" dirty="0"/>
              <a:t>This grant will focus on health literacy needs for internal and external populations. We will educate our staff to become a health literate organization with a workforce well trained in health literacy issues, being trauma informed, and strong communication and leadership skills to ensure health literacy is improved internally to assist with necessary skills to affect change externally. We will utilize our collaborative network of partners to provide relevant and adapted materials and education to our communities about the preventative services we provide in effort to reduce barriers faced for individuals with low health literacy.</a:t>
            </a:r>
          </a:p>
        </p:txBody>
      </p:sp>
      <p:sp>
        <p:nvSpPr>
          <p:cNvPr id="4" name="Slide Number Placeholder 3"/>
          <p:cNvSpPr>
            <a:spLocks noGrp="1"/>
          </p:cNvSpPr>
          <p:nvPr>
            <p:ph type="sldNum" sz="quarter" idx="5"/>
          </p:nvPr>
        </p:nvSpPr>
        <p:spPr/>
        <p:txBody>
          <a:bodyPr/>
          <a:lstStyle/>
          <a:p>
            <a:fld id="{57560737-2B32-4747-93B9-835F8C3189DF}" type="slidenum">
              <a:rPr lang="en-US" smtClean="0"/>
              <a:t>13</a:t>
            </a:fld>
            <a:endParaRPr lang="en-US" dirty="0"/>
          </a:p>
        </p:txBody>
      </p:sp>
    </p:spTree>
    <p:extLst>
      <p:ext uri="{BB962C8B-B14F-4D97-AF65-F5344CB8AC3E}">
        <p14:creationId xmlns:p14="http://schemas.microsoft.com/office/powerpoint/2010/main" val="1460505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Enhancing Statewide Evidence-Based Programming</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Approved Budget Request</a:t>
            </a:r>
            <a:r>
              <a:rPr lang="en-US" sz="1200" b="0" i="0" dirty="0">
                <a:solidFill>
                  <a:srgbClr val="000000"/>
                </a:solidFill>
                <a:effectLst/>
                <a:latin typeface="Times New Roman" panose="02020603050405020304" pitchFamily="18" charset="0"/>
                <a:cs typeface="Times New Roman" panose="02020603050405020304" pitchFamily="18" charset="0"/>
              </a:rPr>
              <a:t>: $26,236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budget line items FTEs: 0; Other: </a:t>
            </a:r>
            <a:r>
              <a:rPr lang="en-US" sz="1200" b="0" i="0" dirty="0">
                <a:solidFill>
                  <a:srgbClr val="000000"/>
                </a:solidFill>
                <a:effectLst/>
                <a:latin typeface="Times New Roman" panose="02020603050405020304" pitchFamily="18" charset="0"/>
                <a:cs typeface="Times New Roman" panose="02020603050405020304" pitchFamily="18" charset="0"/>
              </a:rPr>
              <a:t>Supplies</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adults with obesity — NWS‑03</a:t>
            </a:r>
          </a:p>
          <a:p>
            <a:pPr marL="0" indent="0">
              <a:buNone/>
            </a:pPr>
            <a:r>
              <a:rPr lang="en-US" u="sng" dirty="0">
                <a:solidFill>
                  <a:srgbClr val="000000"/>
                </a:solidFill>
                <a:latin typeface="Arial" panose="020B0604020202020204" pitchFamily="34" charset="0"/>
                <a:cs typeface="Arial" panose="020B0604020202020204" pitchFamily="34" charset="0"/>
              </a:rPr>
              <a:t>Program SMART Objective and Activity</a:t>
            </a:r>
            <a:r>
              <a:rPr lang="en-US" dirty="0">
                <a:solidFill>
                  <a:srgbClr val="000000"/>
                </a:solidFill>
                <a:latin typeface="Arial" panose="020B0604020202020204" pitchFamily="34" charset="0"/>
                <a:cs typeface="Arial" panose="020B0604020202020204" pitchFamily="34" charset="0"/>
              </a:rPr>
              <a:t>:</a:t>
            </a:r>
          </a:p>
          <a:p>
            <a:pPr marL="0" indent="0">
              <a:buNone/>
            </a:pPr>
            <a:r>
              <a:rPr lang="en-US" sz="800" kern="1200" dirty="0">
                <a:solidFill>
                  <a:srgbClr val="000000"/>
                </a:solidFill>
                <a:latin typeface="+mn-lt"/>
                <a:ea typeface="+mn-ea"/>
                <a:cs typeface="Times New Roman" panose="02020603050405020304" pitchFamily="18" charset="0"/>
              </a:rPr>
              <a:t>Objective –  By 9/01/2027, blood pressure monitoring cuffs will be purchased and delivered to each OSDH district for the Healthy Heart Ambassador Blood Pressure Self-Monitoring Program.</a:t>
            </a:r>
          </a:p>
          <a:p>
            <a:pPr marL="0" indent="0">
              <a:buNone/>
            </a:pPr>
            <a:r>
              <a:rPr lang="en-US" sz="800" kern="1200" dirty="0">
                <a:solidFill>
                  <a:srgbClr val="000000"/>
                </a:solidFill>
                <a:latin typeface="+mn-lt"/>
                <a:ea typeface="+mn-ea"/>
                <a:cs typeface="Times New Roman" panose="02020603050405020304" pitchFamily="18" charset="0"/>
              </a:rPr>
              <a:t>Activity - Track the number of participants using blood pressure monitoring cuffs through Healthy Heart Ambassador Blood Pressure Self-Monitoring Program.</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 </a:t>
            </a:r>
          </a:p>
          <a:p>
            <a:pPr marL="0" indent="0">
              <a:buNone/>
            </a:pPr>
            <a:r>
              <a:rPr lang="en-US" dirty="0">
                <a:solidFill>
                  <a:srgbClr val="000000"/>
                </a:solidFill>
                <a:latin typeface="Times New Roman" panose="02020603050405020304" pitchFamily="18" charset="0"/>
                <a:cs typeface="Times New Roman" panose="02020603050405020304" pitchFamily="18" charset="0"/>
              </a:rPr>
              <a:t>To enhance the Evidence-Based programming being offered to Oklahoman adults through OSDH.</a:t>
            </a:r>
            <a:endParaRPr lang="en-US" sz="1200"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14</a:t>
            </a:fld>
            <a:endParaRPr lang="en-US" dirty="0"/>
          </a:p>
        </p:txBody>
      </p:sp>
    </p:spTree>
    <p:extLst>
      <p:ext uri="{BB962C8B-B14F-4D97-AF65-F5344CB8AC3E}">
        <p14:creationId xmlns:p14="http://schemas.microsoft.com/office/powerpoint/2010/main" val="198299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Nutrition Security </a:t>
            </a: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$50, 000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budget line items FTEs: 0</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Contractual</a:t>
            </a:r>
          </a:p>
          <a:p>
            <a:pPr marL="0" indent="0">
              <a:buNone/>
            </a:pPr>
            <a:endParaRPr lang="en-US" sz="1200" b="0" i="1"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HP 2030</a:t>
            </a:r>
            <a:r>
              <a:rPr lang="en-US" sz="1200" b="0" i="0" dirty="0">
                <a:solidFill>
                  <a:srgbClr val="000000"/>
                </a:solidFill>
                <a:effectLst/>
                <a:latin typeface="Times New Roman" panose="02020603050405020304" pitchFamily="18" charset="0"/>
                <a:cs typeface="Times New Roman" panose="02020603050405020304" pitchFamily="18" charset="0"/>
              </a:rPr>
              <a:t>:  To Reduce household food insecurity and hunger – NWS01   </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800" u="sng" kern="1200" dirty="0">
                <a:solidFill>
                  <a:srgbClr val="000000"/>
                </a:solidFill>
                <a:latin typeface="+mn-lt"/>
                <a:ea typeface="+mn-ea"/>
                <a:cs typeface="Arial" panose="020B0604020202020204" pitchFamily="34" charset="0"/>
              </a:rPr>
              <a:t>Program SMART Objective and Activity</a:t>
            </a:r>
            <a:r>
              <a:rPr lang="en-US" sz="800" kern="1200" dirty="0">
                <a:solidFill>
                  <a:srgbClr val="000000"/>
                </a:solidFill>
                <a:latin typeface="+mn-lt"/>
                <a:ea typeface="+mn-ea"/>
                <a:cs typeface="Arial" panose="020B0604020202020204" pitchFamily="34" charset="0"/>
              </a:rPr>
              <a:t>:</a:t>
            </a:r>
          </a:p>
          <a:p>
            <a:pPr marL="0" indent="0">
              <a:buNone/>
            </a:pPr>
            <a:r>
              <a:rPr lang="en-US" sz="800" kern="1200" dirty="0">
                <a:solidFill>
                  <a:srgbClr val="000000"/>
                </a:solidFill>
                <a:latin typeface="+mn-lt"/>
                <a:ea typeface="+mn-ea"/>
                <a:cs typeface="Times New Roman" panose="02020603050405020304" pitchFamily="18" charset="0"/>
              </a:rPr>
              <a:t>Objective – By September 2027, contracts will be in place with the Regional Food Bank of Oklahoma and the Food Bank of Eastern Oklahoma.</a:t>
            </a:r>
          </a:p>
          <a:p>
            <a:pPr marL="0" indent="0">
              <a:buNone/>
            </a:pPr>
            <a:r>
              <a:rPr lang="en-US" sz="800" kern="1200" dirty="0">
                <a:solidFill>
                  <a:srgbClr val="000000"/>
                </a:solidFill>
                <a:latin typeface="+mn-lt"/>
                <a:ea typeface="+mn-ea"/>
                <a:cs typeface="Times New Roman" panose="02020603050405020304" pitchFamily="18" charset="0"/>
              </a:rPr>
              <a:t>Activity - The food banks will provide technical assistance and continued 	support to county health department emergency food pantry sites.</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p>
          <a:p>
            <a:r>
              <a:rPr lang="en-US" dirty="0"/>
              <a:t>Continue partnership with the food banks and county health departments to provide more nutritious food to individuals that are nutrition insecure.</a:t>
            </a:r>
          </a:p>
        </p:txBody>
      </p:sp>
      <p:sp>
        <p:nvSpPr>
          <p:cNvPr id="4" name="Slide Number Placeholder 3"/>
          <p:cNvSpPr>
            <a:spLocks noGrp="1"/>
          </p:cNvSpPr>
          <p:nvPr>
            <p:ph type="sldNum" sz="quarter" idx="5"/>
          </p:nvPr>
        </p:nvSpPr>
        <p:spPr/>
        <p:txBody>
          <a:bodyPr/>
          <a:lstStyle/>
          <a:p>
            <a:fld id="{57560737-2B32-4747-93B9-835F8C3189DF}" type="slidenum">
              <a:rPr lang="en-US" smtClean="0"/>
              <a:t>15</a:t>
            </a:fld>
            <a:endParaRPr lang="en-US" dirty="0"/>
          </a:p>
        </p:txBody>
      </p:sp>
    </p:spTree>
    <p:extLst>
      <p:ext uri="{BB962C8B-B14F-4D97-AF65-F5344CB8AC3E}">
        <p14:creationId xmlns:p14="http://schemas.microsoft.com/office/powerpoint/2010/main" val="3234127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OSDH PHL -</a:t>
            </a:r>
            <a:br>
              <a:rPr lang="en-US" sz="1200" b="1" dirty="0">
                <a:solidFill>
                  <a:schemeClr val="tx2">
                    <a:lumMod val="75000"/>
                    <a:lumOff val="25000"/>
                  </a:schemeClr>
                </a:solidFill>
              </a:rPr>
            </a:br>
            <a:r>
              <a:rPr lang="en-US" sz="1200" b="1" dirty="0">
                <a:solidFill>
                  <a:schemeClr val="tx2">
                    <a:lumMod val="75000"/>
                    <a:lumOff val="25000"/>
                  </a:schemeClr>
                </a:solidFill>
              </a:rPr>
              <a:t>Sexual Transmitted Infections (STI) Department Syphilis Testing Initiative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0" strike="sngStrike" dirty="0">
                <a:solidFill>
                  <a:srgbClr val="000000"/>
                </a:solidFill>
                <a:effectLst/>
                <a:latin typeface="Times New Roman" panose="02020603050405020304" pitchFamily="18" charset="0"/>
                <a:cs typeface="Times New Roman" panose="02020603050405020304" pitchFamily="18" charset="0"/>
              </a:rPr>
              <a:t>$106,679 </a:t>
            </a:r>
            <a:r>
              <a:rPr lang="en-US" sz="1200" b="0" i="0" dirty="0">
                <a:solidFill>
                  <a:srgbClr val="000000"/>
                </a:solidFill>
                <a:effectLst/>
                <a:latin typeface="Times New Roman" panose="02020603050405020304" pitchFamily="18" charset="0"/>
                <a:cs typeface="Times New Roman" panose="02020603050405020304" pitchFamily="18" charset="0"/>
              </a:rPr>
              <a:t>– Maintain existing program (as is) </a:t>
            </a:r>
            <a:r>
              <a:rPr lang="en-US" sz="1200" b="0" i="1" dirty="0">
                <a:solidFill>
                  <a:srgbClr val="000000"/>
                </a:solidFill>
                <a:effectLst/>
                <a:latin typeface="Times New Roman" panose="02020603050405020304" pitchFamily="18" charset="0"/>
                <a:cs typeface="Times New Roman" panose="02020603050405020304" pitchFamily="18" charset="0"/>
              </a:rPr>
              <a:t>budget line items FTEs: 0;</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Contractual</a:t>
            </a:r>
          </a:p>
          <a:p>
            <a:pPr marL="0" indent="0">
              <a:buNone/>
            </a:pPr>
            <a:endParaRPr lang="en-US" sz="1200" b="1" dirty="0">
              <a:solidFill>
                <a:schemeClr val="tx2">
                  <a:lumMod val="75000"/>
                  <a:lumOff val="25000"/>
                </a:schemeClr>
              </a:solidFill>
            </a:endParaRP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congenital syphilis — STI-04</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800" u="sng" kern="1200" dirty="0">
                <a:solidFill>
                  <a:srgbClr val="000000"/>
                </a:solidFill>
                <a:latin typeface="+mn-lt"/>
                <a:ea typeface="+mn-ea"/>
                <a:cs typeface="Arial" panose="020B0604020202020204" pitchFamily="34" charset="0"/>
              </a:rPr>
              <a:t>Program SMART Objective and Activity</a:t>
            </a:r>
            <a:r>
              <a:rPr lang="en-US" sz="800" kern="1200" dirty="0">
                <a:solidFill>
                  <a:srgbClr val="000000"/>
                </a:solidFill>
                <a:latin typeface="+mn-lt"/>
                <a:ea typeface="+mn-ea"/>
                <a:cs typeface="Arial" panose="020B0604020202020204" pitchFamily="34" charset="0"/>
              </a:rPr>
              <a:t>:</a:t>
            </a:r>
          </a:p>
          <a:p>
            <a:pPr marL="0" indent="0">
              <a:buNone/>
            </a:pPr>
            <a:r>
              <a:rPr lang="en-US" sz="800" kern="1200" dirty="0">
                <a:solidFill>
                  <a:srgbClr val="000000"/>
                </a:solidFill>
                <a:latin typeface="+mn-lt"/>
                <a:ea typeface="+mn-ea"/>
                <a:cs typeface="Times New Roman" panose="02020603050405020304" pitchFamily="18" charset="0"/>
              </a:rPr>
              <a:t>Objective – By  9/2027, the OSDH PHL STI department will test at least 25,500 samples for Syphilis submitted from STI Departments, clinics and programs statewide.</a:t>
            </a:r>
          </a:p>
          <a:p>
            <a:pPr marL="0" indent="0">
              <a:buNone/>
            </a:pPr>
            <a:r>
              <a:rPr lang="en-US" sz="800" kern="1200" dirty="0">
                <a:solidFill>
                  <a:srgbClr val="000000"/>
                </a:solidFill>
                <a:latin typeface="+mn-lt"/>
                <a:ea typeface="+mn-ea"/>
                <a:cs typeface="Times New Roman" panose="02020603050405020304" pitchFamily="18" charset="0"/>
              </a:rPr>
              <a:t>Activity - Complete and receive a score of no less than 80% on an external proficiency test for detecting Syphilis between 10/1/2026 and 9/30/2027.</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p>
          <a:p>
            <a:pPr marL="0" indent="0">
              <a:buNone/>
            </a:pPr>
            <a:r>
              <a:rPr lang="en-US" dirty="0"/>
              <a:t>The OSDH PHL STI Department will achieve at least a rate of 95% of samples</a:t>
            </a:r>
          </a:p>
          <a:p>
            <a:r>
              <a:rPr lang="en-US" dirty="0"/>
              <a:t>that meet our established turn-around time for Syphilis specimens between</a:t>
            </a:r>
          </a:p>
          <a:p>
            <a:r>
              <a:rPr lang="en-US" dirty="0"/>
              <a:t>10/2026 to 9/2027.</a:t>
            </a:r>
          </a:p>
        </p:txBody>
      </p:sp>
      <p:sp>
        <p:nvSpPr>
          <p:cNvPr id="4" name="Slide Number Placeholder 3"/>
          <p:cNvSpPr>
            <a:spLocks noGrp="1"/>
          </p:cNvSpPr>
          <p:nvPr>
            <p:ph type="sldNum" sz="quarter" idx="5"/>
          </p:nvPr>
        </p:nvSpPr>
        <p:spPr/>
        <p:txBody>
          <a:bodyPr/>
          <a:lstStyle/>
          <a:p>
            <a:fld id="{57560737-2B32-4747-93B9-835F8C3189DF}" type="slidenum">
              <a:rPr lang="en-US" smtClean="0"/>
              <a:t>16</a:t>
            </a:fld>
            <a:endParaRPr lang="en-US" dirty="0"/>
          </a:p>
        </p:txBody>
      </p:sp>
    </p:spTree>
    <p:extLst>
      <p:ext uri="{BB962C8B-B14F-4D97-AF65-F5344CB8AC3E}">
        <p14:creationId xmlns:p14="http://schemas.microsoft.com/office/powerpoint/2010/main" val="470375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Aging and Injury Prevention</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0" kern="1200" dirty="0">
                <a:solidFill>
                  <a:srgbClr val="000000"/>
                </a:solidFill>
                <a:effectLst/>
                <a:latin typeface="+mn-lt"/>
                <a:ea typeface="+mn-ea"/>
                <a:cs typeface="Times New Roman" panose="02020603050405020304" pitchFamily="18" charset="0"/>
              </a:rPr>
              <a:t>$81,669  – Enhance or expand  </a:t>
            </a:r>
            <a:r>
              <a:rPr lang="en-US" sz="1200" b="0" i="1" kern="1200" dirty="0">
                <a:solidFill>
                  <a:srgbClr val="000000"/>
                </a:solidFill>
                <a:effectLst/>
                <a:latin typeface="+mn-lt"/>
                <a:ea typeface="+mn-ea"/>
                <a:cs typeface="Times New Roman" panose="02020603050405020304" pitchFamily="18" charset="0"/>
              </a:rPr>
              <a:t>FTEs: 1</a:t>
            </a:r>
            <a:r>
              <a:rPr lang="en-US" sz="1200" b="0" i="0" kern="1200" dirty="0">
                <a:solidFill>
                  <a:srgbClr val="000000"/>
                </a:solidFill>
                <a:effectLst/>
                <a:latin typeface="+mn-lt"/>
                <a:ea typeface="+mn-ea"/>
                <a:cs typeface="Times New Roman" panose="02020603050405020304" pitchFamily="18" charset="0"/>
              </a:rPr>
              <a:t> existing staff  </a:t>
            </a:r>
            <a:r>
              <a:rPr lang="en-US" sz="1200" b="0" i="1" kern="1200" dirty="0">
                <a:solidFill>
                  <a:srgbClr val="000000"/>
                </a:solidFill>
                <a:effectLst/>
                <a:latin typeface="+mn-lt"/>
                <a:ea typeface="+mn-ea"/>
                <a:cs typeface="Times New Roman" panose="02020603050405020304" pitchFamily="18" charset="0"/>
              </a:rPr>
              <a:t>Other: </a:t>
            </a:r>
            <a:r>
              <a:rPr lang="en-US" sz="1200" b="0" i="0" kern="1200" dirty="0">
                <a:solidFill>
                  <a:srgbClr val="000000"/>
                </a:solidFill>
                <a:effectLst/>
                <a:latin typeface="+mn-lt"/>
                <a:ea typeface="+mn-ea"/>
                <a:cs typeface="Times New Roman" panose="02020603050405020304" pitchFamily="18" charset="0"/>
              </a:rPr>
              <a:t>Supplies/ Data Cost /Other – print cost </a:t>
            </a:r>
            <a:r>
              <a:rPr lang="en-US" sz="1200" b="0" i="0" dirty="0">
                <a:solidFill>
                  <a:srgbClr val="000000"/>
                </a:solidFill>
                <a:effectLst/>
                <a:latin typeface="Times New Roman" panose="02020603050405020304" pitchFamily="18" charset="0"/>
                <a:cs typeface="Times New Roman" panose="02020603050405020304" pitchFamily="18" charset="0"/>
              </a:rPr>
              <a:t>$</a:t>
            </a:r>
            <a:r>
              <a:rPr lang="en-US" sz="1200" b="0" i="0" strike="sngStrike" dirty="0">
                <a:solidFill>
                  <a:srgbClr val="000000"/>
                </a:solidFill>
                <a:effectLst/>
                <a:latin typeface="Times New Roman" panose="02020603050405020304" pitchFamily="18" charset="0"/>
                <a:cs typeface="Times New Roman" panose="02020603050405020304" pitchFamily="18" charset="0"/>
              </a:rPr>
              <a:t>218,114 – Enhance or expand  </a:t>
            </a:r>
            <a:r>
              <a:rPr lang="en-US" sz="1200" b="0" i="1" strike="sngStrike" dirty="0">
                <a:solidFill>
                  <a:srgbClr val="000000"/>
                </a:solidFill>
                <a:effectLst/>
                <a:latin typeface="Times New Roman" panose="02020603050405020304" pitchFamily="18" charset="0"/>
                <a:cs typeface="Times New Roman" panose="02020603050405020304" pitchFamily="18" charset="0"/>
              </a:rPr>
              <a:t>FTEs: 3</a:t>
            </a:r>
            <a:r>
              <a:rPr lang="en-US" sz="1200" b="0" i="0" strike="sngStrike" dirty="0">
                <a:solidFill>
                  <a:srgbClr val="000000"/>
                </a:solidFill>
                <a:effectLst/>
                <a:latin typeface="Times New Roman" panose="02020603050405020304" pitchFamily="18" charset="0"/>
                <a:cs typeface="Times New Roman" panose="02020603050405020304" pitchFamily="18" charset="0"/>
              </a:rPr>
              <a:t> existing staff  </a:t>
            </a:r>
            <a:r>
              <a:rPr lang="en-US" sz="1200" b="0" i="1" strike="sngStrike" dirty="0">
                <a:solidFill>
                  <a:srgbClr val="000000"/>
                </a:solidFill>
                <a:effectLst/>
                <a:latin typeface="Times New Roman" panose="02020603050405020304" pitchFamily="18" charset="0"/>
                <a:cs typeface="Times New Roman" panose="02020603050405020304" pitchFamily="18" charset="0"/>
              </a:rPr>
              <a:t>Other: </a:t>
            </a:r>
            <a:r>
              <a:rPr lang="en-US" sz="1200" b="0" i="0" strike="sngStrike" dirty="0">
                <a:solidFill>
                  <a:srgbClr val="000000"/>
                </a:solidFill>
                <a:effectLst/>
                <a:latin typeface="Times New Roman" panose="02020603050405020304" pitchFamily="18" charset="0"/>
                <a:cs typeface="Times New Roman" panose="02020603050405020304" pitchFamily="18" charset="0"/>
              </a:rPr>
              <a:t>Supplies/ IT/ Travel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fall-related deaths among older adults – IVP-08</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u="sng" kern="1200" dirty="0">
                <a:solidFill>
                  <a:srgbClr val="000000"/>
                </a:solidFill>
                <a:latin typeface="+mn-lt"/>
                <a:ea typeface="+mn-ea"/>
                <a:cs typeface="Arial" panose="020B0604020202020204" pitchFamily="34" charset="0"/>
              </a:rPr>
              <a:t>Program SMART Objective and Activity</a:t>
            </a:r>
            <a:r>
              <a:rPr lang="en-US" sz="1200" kern="1200" dirty="0">
                <a:solidFill>
                  <a:srgbClr val="000000"/>
                </a:solidFill>
                <a:latin typeface="+mn-lt"/>
                <a:ea typeface="+mn-ea"/>
                <a:cs typeface="Arial" panose="020B0604020202020204" pitchFamily="34" charset="0"/>
              </a:rPr>
              <a:t>:</a:t>
            </a:r>
          </a:p>
          <a:p>
            <a:pPr marL="0" indent="0">
              <a:buNone/>
            </a:pPr>
            <a:r>
              <a:rPr lang="en-US" sz="1200" kern="1200" dirty="0">
                <a:solidFill>
                  <a:srgbClr val="000000"/>
                </a:solidFill>
                <a:latin typeface="+mn-lt"/>
                <a:ea typeface="+mn-ea"/>
                <a:cs typeface="Times New Roman" panose="02020603050405020304" pitchFamily="18" charset="0"/>
              </a:rPr>
              <a:t>Objective – By  09/2027, the IPS will conduct at least three public health approaches to reduce injury-related morbidity and mortality among adults 65 years and older.</a:t>
            </a:r>
          </a:p>
          <a:p>
            <a:pPr marL="0" indent="0">
              <a:buNone/>
            </a:pPr>
            <a:r>
              <a:rPr lang="en-US" sz="1200" kern="1200" dirty="0">
                <a:solidFill>
                  <a:srgbClr val="000000"/>
                </a:solidFill>
                <a:latin typeface="+mn-lt"/>
                <a:ea typeface="+mn-ea"/>
                <a:cs typeface="Times New Roman" panose="02020603050405020304" pitchFamily="18" charset="0"/>
              </a:rPr>
              <a:t>Activity - 1) Engage state and community stakeholders to reduce unintentional injuries (falls and MVCs) among older adults and address age-related factors that increase risk of injury.  </a:t>
            </a:r>
          </a:p>
          <a:p>
            <a:pPr marL="0" indent="0">
              <a:buNone/>
            </a:pPr>
            <a:r>
              <a:rPr lang="en-US" sz="1200" kern="1200" dirty="0">
                <a:solidFill>
                  <a:srgbClr val="000000"/>
                </a:solidFill>
                <a:latin typeface="+mn-lt"/>
                <a:ea typeface="+mn-ea"/>
                <a:cs typeface="Times New Roman" panose="02020603050405020304" pitchFamily="18" charset="0"/>
              </a:rPr>
              <a:t>2) Conduct training and increase implementation of evidence-based injury prevention programs, including TCMMB, MOB, TCAFP, SAIL, and CarFit. </a:t>
            </a:r>
          </a:p>
          <a:p>
            <a:pPr marL="0" indent="0">
              <a:buNone/>
            </a:pPr>
            <a:r>
              <a:rPr lang="en-US" sz="1200" kern="1200" dirty="0">
                <a:solidFill>
                  <a:srgbClr val="000000"/>
                </a:solidFill>
                <a:latin typeface="+mn-lt"/>
                <a:ea typeface="+mn-ea"/>
                <a:cs typeface="Times New Roman" panose="02020603050405020304" pitchFamily="18" charset="0"/>
              </a:rPr>
              <a:t>3) Increase awareness and uptake of CDC’s STEADI toolkit among health care providers and CHD staff.</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Engage state and community partners across sectors to implement strategies to reduce the number of falls leading to injury death, promote healthy aging, and improve health outcomes among persons 65 years and older statewide.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17</a:t>
            </a:fld>
            <a:endParaRPr lang="en-US" dirty="0"/>
          </a:p>
        </p:txBody>
      </p:sp>
    </p:spTree>
    <p:extLst>
      <p:ext uri="{BB962C8B-B14F-4D97-AF65-F5344CB8AC3E}">
        <p14:creationId xmlns:p14="http://schemas.microsoft.com/office/powerpoint/2010/main" val="4069077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OSDH PHL - Molecular Department Enteric Screening Initiative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u="sng" dirty="0">
                <a:solidFill>
                  <a:srgbClr val="000000"/>
                </a:solidFill>
                <a:effectLst/>
                <a:latin typeface="Times New Roman" panose="02020603050405020304" pitchFamily="18" charset="0"/>
                <a:cs typeface="Times New Roman" panose="02020603050405020304" pitchFamily="18" charset="0"/>
              </a:rPr>
              <a:t>Approved Budget Request</a:t>
            </a:r>
            <a:r>
              <a:rPr lang="en-US" b="0" i="0" dirty="0">
                <a:solidFill>
                  <a:srgbClr val="000000"/>
                </a:solidFill>
                <a:effectLst/>
                <a:latin typeface="Times New Roman" panose="02020603050405020304" pitchFamily="18" charset="0"/>
                <a:cs typeface="Times New Roman" panose="02020603050405020304" pitchFamily="18" charset="0"/>
              </a:rPr>
              <a:t>: $</a:t>
            </a:r>
            <a:r>
              <a:rPr lang="en-US" sz="800" b="0" i="0" kern="1200" dirty="0">
                <a:solidFill>
                  <a:srgbClr val="000000"/>
                </a:solidFill>
                <a:effectLst/>
                <a:latin typeface="+mn-lt"/>
                <a:ea typeface="+mn-ea"/>
                <a:cs typeface="Times New Roman" panose="02020603050405020304" pitchFamily="18" charset="0"/>
              </a:rPr>
              <a:t>$50,148  </a:t>
            </a:r>
            <a:r>
              <a:rPr lang="en-US" sz="800" b="0" i="0" strike="sngStrike" kern="1200" dirty="0">
                <a:solidFill>
                  <a:srgbClr val="000000"/>
                </a:solidFill>
                <a:effectLst/>
                <a:latin typeface="+mn-lt"/>
                <a:ea typeface="+mn-ea"/>
                <a:cs typeface="Times New Roman" panose="02020603050405020304" pitchFamily="18" charset="0"/>
              </a:rPr>
              <a:t>100,037</a:t>
            </a:r>
            <a:r>
              <a:rPr lang="en-US" sz="800" b="0" i="0" kern="1200" dirty="0">
                <a:solidFill>
                  <a:srgbClr val="000000"/>
                </a:solidFill>
                <a:effectLst/>
                <a:latin typeface="+mn-lt"/>
                <a:ea typeface="+mn-ea"/>
                <a:cs typeface="Times New Roman" panose="02020603050405020304" pitchFamily="18" charset="0"/>
              </a:rPr>
              <a:t>– Maintain existing  </a:t>
            </a:r>
            <a:r>
              <a:rPr lang="en-US" sz="800" b="0" i="1" dirty="0">
                <a:solidFill>
                  <a:srgbClr val="000000"/>
                </a:solidFill>
                <a:effectLst/>
                <a:latin typeface="Times New Roman" panose="02020603050405020304" pitchFamily="18" charset="0"/>
                <a:cs typeface="Times New Roman" panose="02020603050405020304" pitchFamily="18" charset="0"/>
              </a:rPr>
              <a:t>budget line items </a:t>
            </a:r>
            <a:r>
              <a:rPr lang="en-US" sz="800" b="0" i="1" kern="1200" dirty="0">
                <a:solidFill>
                  <a:srgbClr val="000000"/>
                </a:solidFill>
                <a:effectLst/>
                <a:latin typeface="+mn-lt"/>
                <a:ea typeface="+mn-ea"/>
                <a:cs typeface="Times New Roman" panose="02020603050405020304" pitchFamily="18" charset="0"/>
              </a:rPr>
              <a:t>FTEs: 0;  Other: </a:t>
            </a:r>
            <a:r>
              <a:rPr lang="en-US" sz="800" b="0" i="0" kern="1200" dirty="0">
                <a:solidFill>
                  <a:srgbClr val="000000"/>
                </a:solidFill>
                <a:effectLst/>
                <a:latin typeface="+mn-lt"/>
                <a:ea typeface="+mn-ea"/>
                <a:cs typeface="Times New Roman" panose="02020603050405020304" pitchFamily="18" charset="0"/>
              </a:rPr>
              <a:t>Supplies  </a:t>
            </a:r>
            <a:r>
              <a:rPr lang="en-US" b="0" i="0" strike="sngStrike" dirty="0">
                <a:solidFill>
                  <a:srgbClr val="000000"/>
                </a:solidFill>
                <a:effectLst/>
                <a:latin typeface="Times New Roman" panose="02020603050405020304" pitchFamily="18" charset="0"/>
                <a:cs typeface="Times New Roman" panose="02020603050405020304" pitchFamily="18" charset="0"/>
              </a:rPr>
              <a:t>299,987 – Maintain existing  </a:t>
            </a:r>
            <a:r>
              <a:rPr lang="en-US" b="0" i="1" strike="sngStrike" dirty="0">
                <a:solidFill>
                  <a:srgbClr val="000000"/>
                </a:solidFill>
                <a:effectLst/>
                <a:latin typeface="Times New Roman" panose="02020603050405020304" pitchFamily="18" charset="0"/>
                <a:cs typeface="Times New Roman" panose="02020603050405020304" pitchFamily="18" charset="0"/>
              </a:rPr>
              <a:t>FTEs: 2</a:t>
            </a:r>
            <a:r>
              <a:rPr lang="en-US" b="0" i="0" strike="sngStrike" dirty="0">
                <a:solidFill>
                  <a:srgbClr val="000000"/>
                </a:solidFill>
                <a:effectLst/>
                <a:latin typeface="Times New Roman" panose="02020603050405020304" pitchFamily="18" charset="0"/>
                <a:cs typeface="Times New Roman" panose="02020603050405020304" pitchFamily="18" charset="0"/>
              </a:rPr>
              <a:t> existing staff  </a:t>
            </a:r>
            <a:r>
              <a:rPr lang="en-US" b="0" i="1" dirty="0">
                <a:solidFill>
                  <a:srgbClr val="000000"/>
                </a:solidFill>
                <a:effectLst/>
                <a:latin typeface="Times New Roman" panose="02020603050405020304" pitchFamily="18" charset="0"/>
                <a:cs typeface="Times New Roman" panose="02020603050405020304" pitchFamily="18" charset="0"/>
              </a:rPr>
              <a:t>Other: </a:t>
            </a:r>
            <a:r>
              <a:rPr lang="en-US" b="0" i="0" dirty="0">
                <a:solidFill>
                  <a:srgbClr val="000000"/>
                </a:solidFill>
                <a:effectLst/>
                <a:latin typeface="Times New Roman" panose="02020603050405020304" pitchFamily="18" charset="0"/>
                <a:cs typeface="Times New Roman" panose="02020603050405020304" pitchFamily="18" charset="0"/>
              </a:rPr>
              <a:t>Supplies </a:t>
            </a:r>
          </a:p>
          <a:p>
            <a:pPr marL="0" indent="0">
              <a:buNone/>
            </a:pPr>
            <a:endParaRPr lang="en-US"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b="0" i="1" u="sng" dirty="0">
                <a:solidFill>
                  <a:srgbClr val="000000"/>
                </a:solidFill>
                <a:effectLst/>
                <a:latin typeface="Times New Roman" panose="02020603050405020304" pitchFamily="18" charset="0"/>
                <a:cs typeface="Times New Roman" panose="02020603050405020304" pitchFamily="18" charset="0"/>
              </a:rPr>
              <a:t>Healthy People 2030</a:t>
            </a:r>
            <a:r>
              <a:rPr lang="en-US" b="0" i="0" dirty="0">
                <a:solidFill>
                  <a:srgbClr val="000000"/>
                </a:solidFill>
                <a:effectLst/>
                <a:latin typeface="Times New Roman" panose="02020603050405020304" pitchFamily="18" charset="0"/>
                <a:cs typeface="Times New Roman" panose="02020603050405020304" pitchFamily="18" charset="0"/>
              </a:rPr>
              <a:t>: Reduce infections caused by Salmonella - FS-04</a:t>
            </a:r>
          </a:p>
          <a:p>
            <a:pPr marL="0"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800" u="sng" kern="1200" dirty="0">
                <a:solidFill>
                  <a:srgbClr val="000000"/>
                </a:solidFill>
                <a:latin typeface="+mn-lt"/>
                <a:ea typeface="+mn-ea"/>
                <a:cs typeface="Arial" panose="020B0604020202020204" pitchFamily="34" charset="0"/>
              </a:rPr>
              <a:t>Program SMART Objective and Activity</a:t>
            </a:r>
            <a:r>
              <a:rPr lang="en-US" sz="800" kern="1200" dirty="0">
                <a:solidFill>
                  <a:srgbClr val="000000"/>
                </a:solidFill>
                <a:latin typeface="+mn-lt"/>
                <a:ea typeface="+mn-ea"/>
                <a:cs typeface="Arial" panose="020B0604020202020204" pitchFamily="34" charset="0"/>
              </a:rPr>
              <a:t>:</a:t>
            </a:r>
          </a:p>
          <a:p>
            <a:pPr marL="0" indent="0">
              <a:buNone/>
            </a:pPr>
            <a:r>
              <a:rPr lang="en-US" sz="800" kern="1200" dirty="0">
                <a:solidFill>
                  <a:srgbClr val="000000"/>
                </a:solidFill>
                <a:latin typeface="+mn-lt"/>
                <a:ea typeface="+mn-ea"/>
                <a:cs typeface="Times New Roman" panose="02020603050405020304" pitchFamily="18" charset="0"/>
              </a:rPr>
              <a:t>Objective – The OSDH PHL Molecular Department will screen 400 clinical 	stool specimens for the presence of Salmonella using PCR, and serotype 95% of those stool specimens detected for Salmonella from 10/2026 to 09/2027.</a:t>
            </a:r>
          </a:p>
          <a:p>
            <a:pPr marL="0" indent="0">
              <a:buNone/>
            </a:pPr>
            <a:r>
              <a:rPr lang="en-US" sz="800" kern="1200" dirty="0">
                <a:solidFill>
                  <a:srgbClr val="000000"/>
                </a:solidFill>
                <a:latin typeface="+mn-lt"/>
                <a:ea typeface="+mn-ea"/>
                <a:cs typeface="Times New Roman" panose="02020603050405020304" pitchFamily="18" charset="0"/>
              </a:rPr>
              <a:t>Activity - Maintain a service agreement for the Luminex 200 from 10/2026 to 09/2027.</a:t>
            </a:r>
          </a:p>
          <a:p>
            <a:pPr marL="0"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Molecular Department aims to reduce the number of infections by Salmonella utilizing PCR screening of stool specimen submitted for testing to quickly detect potential outbreaks and to inform patient management and contact investigations.</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18</a:t>
            </a:fld>
            <a:endParaRPr lang="en-US" dirty="0"/>
          </a:p>
        </p:txBody>
      </p:sp>
    </p:spTree>
    <p:extLst>
      <p:ext uri="{BB962C8B-B14F-4D97-AF65-F5344CB8AC3E}">
        <p14:creationId xmlns:p14="http://schemas.microsoft.com/office/powerpoint/2010/main" val="4265242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Oklahoma Community Health Workers Training Program: Building a Unified &amp; Sustainable Workforce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Approved Budget </a:t>
            </a:r>
            <a:r>
              <a:rPr lang="en-US" sz="1200" b="0" i="0" dirty="0">
                <a:solidFill>
                  <a:srgbClr val="000000"/>
                </a:solidFill>
                <a:effectLst/>
                <a:latin typeface="Times New Roman" panose="02020603050405020304" pitchFamily="18" charset="0"/>
                <a:cs typeface="Times New Roman" panose="02020603050405020304" pitchFamily="18" charset="0"/>
              </a:rPr>
              <a:t>: $50,000 $</a:t>
            </a:r>
            <a:r>
              <a:rPr lang="en-US" sz="1200" b="0" i="0" strike="sngStrike" dirty="0">
                <a:solidFill>
                  <a:srgbClr val="000000"/>
                </a:solidFill>
                <a:effectLst/>
                <a:latin typeface="Times New Roman" panose="02020603050405020304" pitchFamily="18" charset="0"/>
                <a:cs typeface="Times New Roman" panose="02020603050405020304" pitchFamily="18" charset="0"/>
              </a:rPr>
              <a:t>203, 715 </a:t>
            </a:r>
            <a:r>
              <a:rPr lang="en-US" sz="1200" b="0" i="0" dirty="0">
                <a:solidFill>
                  <a:srgbClr val="000000"/>
                </a:solidFill>
                <a:effectLst/>
                <a:latin typeface="Times New Roman" panose="02020603050405020304" pitchFamily="18" charset="0"/>
                <a:cs typeface="Times New Roman" panose="02020603050405020304" pitchFamily="18" charset="0"/>
              </a:rPr>
              <a:t>–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0</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/Contractual  </a:t>
            </a:r>
            <a:r>
              <a:rPr lang="en-US" sz="1200" b="0" i="1" strike="sngStrike" dirty="0">
                <a:solidFill>
                  <a:srgbClr val="000000"/>
                </a:solidFill>
                <a:effectLst/>
                <a:latin typeface="Times New Roman" panose="02020603050405020304" pitchFamily="18" charset="0"/>
                <a:cs typeface="Times New Roman" panose="02020603050405020304" pitchFamily="18" charset="0"/>
              </a:rPr>
              <a:t>FTEs: 2</a:t>
            </a:r>
            <a:r>
              <a:rPr lang="en-US" sz="1200" b="0" i="0" strike="sngStrike" dirty="0">
                <a:solidFill>
                  <a:srgbClr val="000000"/>
                </a:solidFill>
                <a:effectLst/>
                <a:latin typeface="Times New Roman" panose="02020603050405020304" pitchFamily="18" charset="0"/>
                <a:cs typeface="Times New Roman" panose="02020603050405020304" pitchFamily="18" charset="0"/>
              </a:rPr>
              <a:t> existing staff  </a:t>
            </a:r>
            <a:r>
              <a:rPr lang="en-US" sz="1200" b="0" i="1" strike="sngStrike" dirty="0">
                <a:solidFill>
                  <a:srgbClr val="000000"/>
                </a:solidFill>
                <a:effectLst/>
                <a:latin typeface="Times New Roman" panose="02020603050405020304" pitchFamily="18" charset="0"/>
                <a:cs typeface="Times New Roman" panose="02020603050405020304" pitchFamily="18" charset="0"/>
              </a:rPr>
              <a:t>Other: </a:t>
            </a:r>
            <a:r>
              <a:rPr lang="en-US" sz="1200" b="0" i="0" strike="sngStrike" dirty="0">
                <a:solidFill>
                  <a:srgbClr val="000000"/>
                </a:solidFill>
                <a:effectLst/>
                <a:latin typeface="Times New Roman" panose="02020603050405020304" pitchFamily="18" charset="0"/>
                <a:cs typeface="Times New Roman" panose="02020603050405020304" pitchFamily="18" charset="0"/>
              </a:rPr>
              <a:t>Supplies/ IT/ Travel </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Increase the proportion of public health workers who receive continuing education on public health competencies - PHI 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u="sng" kern="1200" dirty="0">
                <a:solidFill>
                  <a:srgbClr val="000000"/>
                </a:solidFill>
                <a:latin typeface="+mn-lt"/>
                <a:ea typeface="+mn-ea"/>
                <a:cs typeface="Arial" panose="020B0604020202020204" pitchFamily="34" charset="0"/>
              </a:rPr>
              <a:t>Program SMART Objective and Activity</a:t>
            </a:r>
            <a:r>
              <a:rPr lang="en-US" sz="1200" kern="1200" dirty="0">
                <a:solidFill>
                  <a:srgbClr val="000000"/>
                </a:solidFill>
                <a:latin typeface="+mn-lt"/>
                <a:ea typeface="+mn-ea"/>
                <a:cs typeface="Arial" panose="020B0604020202020204" pitchFamily="34" charset="0"/>
              </a:rPr>
              <a:t>:</a:t>
            </a:r>
          </a:p>
          <a:p>
            <a:pPr marL="0" indent="0">
              <a:buNone/>
            </a:pPr>
            <a:r>
              <a:rPr lang="en-US" sz="1200" kern="1200" dirty="0">
                <a:solidFill>
                  <a:srgbClr val="000000"/>
                </a:solidFill>
                <a:latin typeface="+mn-lt"/>
                <a:ea typeface="+mn-ea"/>
                <a:cs typeface="Times New Roman" panose="02020603050405020304" pitchFamily="18" charset="0"/>
              </a:rPr>
              <a:t>Objective – By September 2027, the program will increase the proportion of CHWs who receive continuing education on core public health competencies by delivering at least four (4) advanced professional development trainings and hosting one statewide 	CHW conference, resulting in a minimum of 200 CHWs completing at least one continuing education activity.</a:t>
            </a:r>
          </a:p>
          <a:p>
            <a:pPr marL="0" indent="0">
              <a:buNone/>
            </a:pPr>
            <a:endParaRPr lang="en-US" sz="1200" kern="1200" dirty="0">
              <a:solidFill>
                <a:srgbClr val="000000"/>
              </a:solidFill>
              <a:latin typeface="+mn-lt"/>
              <a:ea typeface="+mn-ea"/>
              <a:cs typeface="Times New Roman" panose="02020603050405020304" pitchFamily="18" charset="0"/>
            </a:endParaRPr>
          </a:p>
          <a:p>
            <a:pPr marL="0" indent="0">
              <a:buNone/>
            </a:pPr>
            <a:r>
              <a:rPr lang="en-US" sz="1200" kern="1200" dirty="0">
                <a:solidFill>
                  <a:srgbClr val="000000"/>
                </a:solidFill>
                <a:latin typeface="+mn-lt"/>
                <a:ea typeface="+mn-ea"/>
                <a:cs typeface="Times New Roman" panose="02020603050405020304" pitchFamily="18" charset="0"/>
              </a:rPr>
              <a:t>Activity - The program will coordinate, schedule, and deliver four advanced professional 	development trainings and one statewide CHW conference to expand CHW access to continuing education opportunities aligned with core public health competencies.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 The goal of the program is to strengthen the statewide Community Health Worker workforce by expanding access to high quality training and professional development that improves their ability to serve communities with the greatest health disparities.</a:t>
            </a:r>
            <a:endParaRPr lang="en-US" sz="12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560737-2B32-4747-93B9-835F8C3189DF}" type="slidenum">
              <a:rPr lang="en-US" smtClean="0"/>
              <a:t>19</a:t>
            </a:fld>
            <a:endParaRPr lang="en-US" dirty="0"/>
          </a:p>
        </p:txBody>
      </p:sp>
    </p:spTree>
    <p:extLst>
      <p:ext uri="{BB962C8B-B14F-4D97-AF65-F5344CB8AC3E}">
        <p14:creationId xmlns:p14="http://schemas.microsoft.com/office/powerpoint/2010/main" val="290237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cs typeface="Calibri"/>
              </a:rPr>
              <a:t>Welcome and thank you for joining the Preventive Health and Health Services Block Grant Public Hearing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dirty="0">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cs typeface="Calibri"/>
              </a:rPr>
              <a:t>Housekeeper </a:t>
            </a:r>
            <a:r>
              <a:rPr lang="en-US" sz="1800" dirty="0">
                <a:cs typeface="Calibri"/>
              </a:rPr>
              <a:t>items.  </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US" sz="1800" dirty="0">
                <a:cs typeface="Calibri"/>
              </a:rPr>
              <a:t>Please mute your mics, </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US" sz="1800" dirty="0">
                <a:cs typeface="Calibri"/>
              </a:rPr>
              <a:t>if possible, hold your questions until the end of the presentation to ensure that all material is efficiently covered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cs typeface="Calibri"/>
              </a:rPr>
              <a:t>3. T</a:t>
            </a:r>
            <a:r>
              <a:rPr lang="en-US" sz="1800" dirty="0"/>
              <a:t>he meeting will be recorded for individuals that did not have the opportunity to attend today’s meeting to review the recording and/or transcript at their discretion. </a:t>
            </a:r>
          </a:p>
          <a:p>
            <a:pPr algn="just"/>
            <a:endParaRPr lang="en-US" sz="1800" dirty="0">
              <a:cs typeface="Calibri"/>
            </a:endParaRPr>
          </a:p>
          <a:p>
            <a:pPr marL="0" marR="0">
              <a:lnSpc>
                <a:spcPct val="115000"/>
              </a:lnSpc>
              <a:spcAft>
                <a:spcPts val="800"/>
              </a:spcAft>
              <a:buNone/>
            </a:pP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Just for knowledge,  I would like to share with the audience a quick overview and some background information about the   Block Grant --------</a:t>
            </a:r>
          </a:p>
          <a:p>
            <a:pPr marL="0" marR="0">
              <a:lnSpc>
                <a:spcPct val="115000"/>
              </a:lnSpc>
              <a:spcAft>
                <a:spcPts val="800"/>
              </a:spcAft>
              <a:buNone/>
            </a:pPr>
            <a:endParaRPr lang="en-US" sz="1800" strike="noStrike" kern="100" dirty="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strike="noStrike" kern="100" dirty="0">
                <a:effectLst/>
                <a:latin typeface="Arial" panose="020B0604020202020204" pitchFamily="34" charset="0"/>
                <a:ea typeface="Aptos" panose="020B0004020202020204" pitchFamily="34" charset="0"/>
                <a:cs typeface="Times New Roman" panose="02020603050405020304" pitchFamily="18" charset="0"/>
              </a:rPr>
              <a:t>The PHHS Block Grant has been in existence for more than 40 years, the funding is </a:t>
            </a:r>
            <a:endParaRPr lang="en-US" sz="1800" strike="noStrike"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strike="noStrike" kern="100" dirty="0">
                <a:effectLst/>
                <a:latin typeface="Arial" panose="020B0604020202020204" pitchFamily="34" charset="0"/>
                <a:ea typeface="Aptos" panose="020B0004020202020204" pitchFamily="34" charset="0"/>
                <a:cs typeface="Times New Roman" panose="02020603050405020304" pitchFamily="18" charset="0"/>
              </a:rPr>
              <a:t>Flexible -</a:t>
            </a:r>
            <a:endParaRPr lang="en-US" sz="1800" strike="noStrike"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strike="noStrike" kern="100" dirty="0">
                <a:effectLst/>
                <a:latin typeface="Arial" panose="020B0604020202020204" pitchFamily="34" charset="0"/>
                <a:ea typeface="Aptos" panose="020B0004020202020204" pitchFamily="34" charset="0"/>
                <a:cs typeface="Times New Roman" panose="02020603050405020304" pitchFamily="18" charset="0"/>
              </a:rPr>
              <a:t>Responsive</a:t>
            </a:r>
            <a:r>
              <a:rPr lang="en-US" sz="1800" strike="noStrike" kern="100" dirty="0">
                <a:effectLst/>
                <a:latin typeface="Arial" panose="020B0604020202020204" pitchFamily="34" charset="0"/>
                <a:ea typeface="Aptos" panose="020B0004020202020204" pitchFamily="34" charset="0"/>
                <a:cs typeface="Times New Roman" panose="02020603050405020304" pitchFamily="18" charset="0"/>
              </a:rPr>
              <a:t> – to community needs and drives decision making</a:t>
            </a:r>
            <a:endParaRPr lang="en-US" sz="1800" strike="noStrike"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strike="noStrike" kern="100" dirty="0">
                <a:effectLst/>
                <a:latin typeface="Arial" panose="020B0604020202020204" pitchFamily="34" charset="0"/>
                <a:ea typeface="Aptos" panose="020B0004020202020204" pitchFamily="34" charset="0"/>
                <a:cs typeface="Times New Roman" panose="02020603050405020304" pitchFamily="18" charset="0"/>
              </a:rPr>
              <a:t>Innovative</a:t>
            </a:r>
            <a:r>
              <a:rPr lang="en-US" sz="1800" strike="noStrike" kern="100" dirty="0">
                <a:effectLst/>
                <a:latin typeface="Arial" panose="020B0604020202020204" pitchFamily="34" charset="0"/>
                <a:ea typeface="Aptos" panose="020B0004020202020204" pitchFamily="34" charset="0"/>
                <a:cs typeface="Times New Roman" panose="02020603050405020304" pitchFamily="18" charset="0"/>
              </a:rPr>
              <a:t> – to where the recipient can be creative in directing funds to new or ongoing programs and strategies</a:t>
            </a:r>
            <a:endParaRPr lang="en-US" sz="1800" strike="noStrike"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strike="noStrike" kern="100" dirty="0">
                <a:effectLst/>
                <a:latin typeface="Arial" panose="020B0604020202020204" pitchFamily="34" charset="0"/>
                <a:ea typeface="Aptos" panose="020B0004020202020204" pitchFamily="34" charset="0"/>
                <a:cs typeface="Times New Roman" panose="02020603050405020304" pitchFamily="18" charset="0"/>
              </a:rPr>
              <a:t>Accountable – </a:t>
            </a:r>
            <a:r>
              <a:rPr lang="en-US" sz="1800" strike="noStrike" kern="100" dirty="0">
                <a:effectLst/>
                <a:latin typeface="Arial" panose="020B0604020202020204" pitchFamily="34" charset="0"/>
                <a:ea typeface="Aptos" panose="020B0004020202020204" pitchFamily="34" charset="0"/>
                <a:cs typeface="Times New Roman" panose="02020603050405020304" pitchFamily="18" charset="0"/>
              </a:rPr>
              <a:t>for ongoing evaluation or organizational, systems and health related outcomes.</a:t>
            </a:r>
            <a:endParaRPr lang="en-US" sz="1800" strike="noStrike"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u="sng" kern="100" dirty="0">
                <a:effectLst/>
                <a:latin typeface="Arial" panose="020B0604020202020204" pitchFamily="34" charset="0"/>
                <a:ea typeface="Aptos" panose="020B0004020202020204" pitchFamily="34" charset="0"/>
                <a:cs typeface="Times New Roman" panose="02020603050405020304" pitchFamily="18" charset="0"/>
              </a:rPr>
              <a:t>Funds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are intended to address emerging health needs and gaps where no Federal or local support exists, it is designed to bring about </a:t>
            </a:r>
            <a:r>
              <a:rPr lang="en-US" sz="1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efficiencies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and eliminate duplication of effort.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u="sng" kern="100" dirty="0">
                <a:effectLst/>
                <a:latin typeface="Arial" panose="020B0604020202020204" pitchFamily="34" charset="0"/>
                <a:ea typeface="Aptos" panose="020B0004020202020204" pitchFamily="34" charset="0"/>
                <a:cs typeface="Times New Roman" panose="02020603050405020304" pitchFamily="18" charset="0"/>
              </a:rPr>
              <a:t>Activities and budgets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must be aligned and categorized under the Healthy People 2030 selected topics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u="sng" kern="100" dirty="0">
                <a:effectLst/>
                <a:latin typeface="Arial" panose="020B0604020202020204" pitchFamily="34" charset="0"/>
                <a:ea typeface="Aptos" panose="020B0004020202020204" pitchFamily="34" charset="0"/>
                <a:cs typeface="Times New Roman" panose="02020603050405020304" pitchFamily="18" charset="0"/>
              </a:rPr>
              <a:t>Programs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that receive funding must provide qualitative and quantitative data for reporting purposes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Proposed </a:t>
            </a:r>
            <a:r>
              <a:rPr lang="en-US" sz="1800" u="sng" kern="100" dirty="0">
                <a:effectLst/>
                <a:latin typeface="Arial" panose="020B0604020202020204" pitchFamily="34" charset="0"/>
                <a:ea typeface="Aptos" panose="020B0004020202020204" pitchFamily="34" charset="0"/>
                <a:cs typeface="Times New Roman" panose="02020603050405020304" pitchFamily="18" charset="0"/>
              </a:rPr>
              <a:t>Workplans (WP)</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and budgets are reviewed and recommended by the Advisory Committee and approved by the Commissioner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u="sng" kern="100" dirty="0">
                <a:effectLst/>
                <a:latin typeface="Arial" panose="020B0604020202020204" pitchFamily="34" charset="0"/>
                <a:ea typeface="Aptos" panose="020B0004020202020204" pitchFamily="34" charset="0"/>
                <a:cs typeface="Times New Roman" panose="02020603050405020304" pitchFamily="18" charset="0"/>
              </a:rPr>
              <a:t>Legislation</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is authorized- by United States Code- Tile 42, Chapter 6A, subchapter 17, part- A , Section 300w-1 - 300w-10.  We also adhere to 2 CFR 200, 2 CFR 300,  US Dept of Health and Human Services - Term and Conditions for Non-Research Grants and Cooperative Agreements </a:t>
            </a:r>
          </a:p>
          <a:p>
            <a:pPr marL="0" marR="0">
              <a:lnSpc>
                <a:spcPct val="115000"/>
              </a:lnSpc>
              <a:spcAft>
                <a:spcPts val="800"/>
              </a:spcAft>
              <a:buNone/>
            </a:pPr>
            <a:endParaRPr lang="en-US" sz="1800" strike="noStrike"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Please NOTE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FY26 WPs and budget allocations will be based level funding  – per the guidance of CDC  - which totals $1,445,519 for Oklahoma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Grant cycle is awarded per the Federal Fiscal Year, this grant period begins 10/1/2026 and ends 9/30/2027, please note that no WP or Budget activities will be allowable, allocable or reasonable until 10/1/2026 </a:t>
            </a:r>
          </a:p>
          <a:p>
            <a:endParaRPr lang="en-US" sz="1800" dirty="0"/>
          </a:p>
          <a:p>
            <a:r>
              <a:rPr lang="en-US" sz="2800" dirty="0"/>
              <a:t>The PHHS Block Grant allocation table  – is normally received no later than mid –May, this document serves as the preliminary funding allocation until the NOA is sent. As of 5/6 it has not been received. </a:t>
            </a:r>
          </a:p>
          <a:p>
            <a:endParaRPr lang="en-US" sz="2800" dirty="0"/>
          </a:p>
          <a:p>
            <a:r>
              <a:rPr lang="en-US" sz="2800" dirty="0"/>
              <a:t>NOA is normally awarded to States/ jurisdictions by Sept 1.  </a:t>
            </a:r>
          </a:p>
          <a:p>
            <a:pPr marL="0" marR="0">
              <a:lnSpc>
                <a:spcPct val="115000"/>
              </a:lnSpc>
              <a:spcAft>
                <a:spcPts val="800"/>
              </a:spcAft>
              <a:buNone/>
            </a:pPr>
            <a:endParaRPr lang="en-US" sz="28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US" sz="2800" kern="100" dirty="0">
              <a:effectLst/>
              <a:latin typeface="Arial" panose="020B0604020202020204" pitchFamily="34" charset="0"/>
              <a:ea typeface="Aptos" panose="020B0004020202020204" pitchFamily="34" charset="0"/>
              <a:cs typeface="Times New Roman" panose="02020603050405020304" pitchFamily="18" charset="0"/>
            </a:endParaRPr>
          </a:p>
          <a:p>
            <a:r>
              <a:rPr lang="en-US" sz="2800" kern="100" dirty="0">
                <a:effectLst/>
                <a:latin typeface="Arial" panose="020B0604020202020204" pitchFamily="34" charset="0"/>
                <a:ea typeface="Aptos" panose="020B0004020202020204" pitchFamily="34" charset="0"/>
                <a:cs typeface="Times New Roman" panose="02020603050405020304" pitchFamily="18" charset="0"/>
              </a:rPr>
              <a:t>If questions….. </a:t>
            </a:r>
          </a:p>
          <a:p>
            <a:r>
              <a:rPr lang="en-US" sz="2800" b="1" kern="100" dirty="0">
                <a:effectLst/>
                <a:latin typeface="Arial" panose="020B0604020202020204" pitchFamily="34" charset="0"/>
                <a:ea typeface="Aptos" panose="020B0004020202020204" pitchFamily="34" charset="0"/>
                <a:cs typeface="Times New Roman" panose="02020603050405020304" pitchFamily="18" charset="0"/>
              </a:rPr>
              <a:t>United States Code- Tile 42, Chapter 6A, subchapter 17, part- A , Section 300w-1 </a:t>
            </a:r>
            <a:r>
              <a:rPr lang="en-US" sz="2800" kern="100" dirty="0">
                <a:effectLst/>
                <a:latin typeface="Arial" panose="020B0604020202020204" pitchFamily="34" charset="0"/>
                <a:ea typeface="Aptos" panose="020B0004020202020204" pitchFamily="34" charset="0"/>
                <a:cs typeface="Times New Roman" panose="02020603050405020304" pitchFamily="18" charset="0"/>
              </a:rPr>
              <a:t>- 300w-10</a:t>
            </a:r>
            <a:r>
              <a:rPr lang="en-US" sz="2800" b="0" i="0" u="none" strike="noStrike" kern="1200" baseline="0" dirty="0">
                <a:solidFill>
                  <a:schemeClr val="tx1"/>
                </a:solidFill>
                <a:latin typeface="+mn-lt"/>
                <a:ea typeface="+mn-ea"/>
                <a:cs typeface="+mn-cs"/>
              </a:rPr>
              <a:t> Preventive Health and Health Services Block Grants regulations</a:t>
            </a:r>
          </a:p>
          <a:p>
            <a:r>
              <a:rPr lang="en-US" sz="2800" b="1" i="0" kern="1200" dirty="0">
                <a:solidFill>
                  <a:schemeClr val="tx1"/>
                </a:solidFill>
                <a:effectLst/>
                <a:latin typeface="+mn-lt"/>
                <a:ea typeface="+mn-ea"/>
                <a:cs typeface="+mn-cs"/>
              </a:rPr>
              <a:t>2 CFR 200, </a:t>
            </a:r>
            <a:r>
              <a:rPr lang="en-US" sz="2800" b="0" i="0" kern="1200" dirty="0">
                <a:solidFill>
                  <a:schemeClr val="tx1"/>
                </a:solidFill>
                <a:effectLst/>
                <a:latin typeface="+mn-lt"/>
                <a:ea typeface="+mn-ea"/>
                <a:cs typeface="+mn-cs"/>
              </a:rPr>
              <a:t>known as the "Uniform Administrative Requirements, Cost Principles, and Audit Requirements for Federal Awards" or "</a:t>
            </a:r>
            <a:r>
              <a:rPr lang="en-US" sz="2800" b="1" i="0" kern="1200" dirty="0">
                <a:solidFill>
                  <a:schemeClr val="tx1"/>
                </a:solidFill>
                <a:effectLst/>
                <a:latin typeface="+mn-lt"/>
                <a:ea typeface="+mn-ea"/>
                <a:cs typeface="+mn-cs"/>
              </a:rPr>
              <a:t>Uniform Guidance</a:t>
            </a:r>
            <a:r>
              <a:rPr lang="en-US" sz="2800" b="0" i="0" kern="1200" dirty="0">
                <a:solidFill>
                  <a:schemeClr val="tx1"/>
                </a:solidFill>
                <a:effectLst/>
                <a:latin typeface="+mn-lt"/>
                <a:ea typeface="+mn-ea"/>
                <a:cs typeface="+mn-cs"/>
              </a:rPr>
              <a:t>," is the definitive, consolidated federal rulebook governing the management of federal grants and cooperative agreements</a:t>
            </a:r>
            <a:r>
              <a:rPr lang="en-US" sz="1800" b="0" i="0" kern="1200" dirty="0">
                <a:solidFill>
                  <a:schemeClr val="tx1"/>
                </a:solidFill>
                <a:effectLst/>
                <a:latin typeface="+mn-lt"/>
                <a:ea typeface="+mn-ea"/>
                <a:cs typeface="+mn-cs"/>
              </a:rPr>
              <a:t>. It streamlines requirements for non-federal entities, emphasizing allowable costs, internal controls, and audit compliance</a:t>
            </a: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u="none" strike="noStrike" kern="1200" dirty="0">
                <a:solidFill>
                  <a:schemeClr val="tx1"/>
                </a:solidFill>
                <a:effectLst/>
                <a:latin typeface="+mn-lt"/>
                <a:ea typeface="+mn-ea"/>
                <a:cs typeface="+mn-cs"/>
              </a:rPr>
              <a:t>2 CFR Part 300</a:t>
            </a:r>
            <a:r>
              <a:rPr lang="en-US" sz="1800" b="1" dirty="0"/>
              <a:t> </a:t>
            </a:r>
            <a:r>
              <a:rPr lang="en-US" sz="1800" dirty="0"/>
              <a:t>houses the Department of Health and Human Services (HHS) specific adoptions, deviations (de-v-tions), and supplements to the federal Uniform Guidance (2 CFR 200) for grants and agreements. Effective October 2024–2025, it consolidates HHS-unique policies on administrative requirements, cost principles, and audit requirements, replacing many provisions previously found in 45 CFR</a:t>
            </a: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2</a:t>
            </a:fld>
            <a:endParaRPr lang="en-US" dirty="0"/>
          </a:p>
        </p:txBody>
      </p:sp>
    </p:spTree>
    <p:extLst>
      <p:ext uri="{BB962C8B-B14F-4D97-AF65-F5344CB8AC3E}">
        <p14:creationId xmlns:p14="http://schemas.microsoft.com/office/powerpoint/2010/main" val="24671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Child Passenger Safety Program</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Approved Budget Request</a:t>
            </a:r>
            <a:r>
              <a:rPr lang="en-US" sz="1200" b="0" i="0" dirty="0">
                <a:solidFill>
                  <a:srgbClr val="000000"/>
                </a:solidFill>
                <a:effectLst/>
                <a:latin typeface="Times New Roman" panose="02020603050405020304" pitchFamily="18" charset="0"/>
                <a:cs typeface="Times New Roman" panose="02020603050405020304" pitchFamily="18" charset="0"/>
              </a:rPr>
              <a:t>:  $294,177 $</a:t>
            </a:r>
            <a:r>
              <a:rPr lang="en-US" sz="1200" b="0" i="0" strike="sngStrike" dirty="0">
                <a:solidFill>
                  <a:srgbClr val="000000"/>
                </a:solidFill>
                <a:effectLst/>
                <a:latin typeface="Times New Roman" panose="02020603050405020304" pitchFamily="18" charset="0"/>
                <a:cs typeface="Times New Roman" panose="02020603050405020304" pitchFamily="18" charset="0"/>
              </a:rPr>
              <a:t>299980</a:t>
            </a:r>
            <a:r>
              <a:rPr lang="en-US" sz="1200" b="0" i="0" dirty="0">
                <a:solidFill>
                  <a:srgbClr val="000000"/>
                </a:solidFill>
                <a:effectLst/>
                <a:latin typeface="Times New Roman" panose="02020603050405020304" pitchFamily="18" charset="0"/>
                <a:cs typeface="Times New Roman" panose="02020603050405020304" pitchFamily="18" charset="0"/>
              </a:rPr>
              <a:t> – Maintain existing  </a:t>
            </a:r>
            <a:r>
              <a:rPr lang="en-US" sz="1200" b="0" i="1" dirty="0">
                <a:solidFill>
                  <a:srgbClr val="000000"/>
                </a:solidFill>
                <a:effectLst/>
                <a:latin typeface="Times New Roman" panose="02020603050405020304" pitchFamily="18" charset="0"/>
                <a:cs typeface="Times New Roman" panose="02020603050405020304" pitchFamily="18" charset="0"/>
              </a:rPr>
              <a:t>budget line items FTEs: 0</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To Reduce the proportion of deaths of car passengers who weren't buckled in — IVP‑07</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800" u="sng" kern="1200" dirty="0">
                <a:solidFill>
                  <a:srgbClr val="000000"/>
                </a:solidFill>
                <a:latin typeface="+mn-lt"/>
                <a:ea typeface="+mn-ea"/>
                <a:cs typeface="Arial" panose="020B0604020202020204" pitchFamily="34" charset="0"/>
              </a:rPr>
              <a:t>Program SMART Objective and Activity</a:t>
            </a:r>
            <a:r>
              <a:rPr lang="en-US" sz="800" kern="1200" dirty="0">
                <a:solidFill>
                  <a:srgbClr val="000000"/>
                </a:solidFill>
                <a:latin typeface="+mn-lt"/>
                <a:ea typeface="+mn-ea"/>
                <a:cs typeface="Arial" panose="020B0604020202020204" pitchFamily="34" charset="0"/>
              </a:rPr>
              <a:t>:</a:t>
            </a:r>
          </a:p>
          <a:p>
            <a:pPr marL="0" indent="0">
              <a:buNone/>
            </a:pPr>
            <a:r>
              <a:rPr lang="en-US" sz="800" kern="1200" dirty="0">
                <a:solidFill>
                  <a:srgbClr val="000000"/>
                </a:solidFill>
                <a:latin typeface="+mn-lt"/>
                <a:ea typeface="+mn-ea"/>
                <a:cs typeface="Times New Roman" panose="02020603050405020304" pitchFamily="18" charset="0"/>
              </a:rPr>
              <a:t>Objective – By  09/2027, the Injury Prevention Service will distribute an average of 264 child safety seats monthly to participating sites statewide as part of the child safety seat installation and education program.</a:t>
            </a:r>
          </a:p>
          <a:p>
            <a:pPr marL="0" indent="0">
              <a:buNone/>
            </a:pPr>
            <a:endParaRPr lang="en-US" sz="800" kern="1200" dirty="0">
              <a:solidFill>
                <a:srgbClr val="000000"/>
              </a:solidFill>
              <a:latin typeface="+mn-lt"/>
              <a:ea typeface="+mn-ea"/>
              <a:cs typeface="Times New Roman" panose="02020603050405020304" pitchFamily="18" charset="0"/>
            </a:endParaRPr>
          </a:p>
          <a:p>
            <a:pPr marL="0" indent="0">
              <a:buNone/>
            </a:pPr>
            <a:r>
              <a:rPr lang="en-US" sz="800" kern="1200" dirty="0">
                <a:solidFill>
                  <a:srgbClr val="000000"/>
                </a:solidFill>
                <a:latin typeface="+mn-lt"/>
                <a:ea typeface="+mn-ea"/>
                <a:cs typeface="Times New Roman" panose="02020603050405020304" pitchFamily="18" charset="0"/>
              </a:rPr>
              <a:t>Activity - The IPS will procure child safety seats and work with certified child passenger safety technicians in the OSDH Central Office, CHDs, and partnering community organizations to offer free car seat checks to the general public and installations of free car/booster seats to eligible low-income families.</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Distribute an average of 264 child safety seats monthly to participating sites statewide.</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20</a:t>
            </a:fld>
            <a:endParaRPr lang="en-US" dirty="0"/>
          </a:p>
        </p:txBody>
      </p:sp>
    </p:spTree>
    <p:extLst>
      <p:ext uri="{BB962C8B-B14F-4D97-AF65-F5344CB8AC3E}">
        <p14:creationId xmlns:p14="http://schemas.microsoft.com/office/powerpoint/2010/main" val="29704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Approved Budget Request</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800" kern="1200" dirty="0">
                <a:solidFill>
                  <a:srgbClr val="000000"/>
                </a:solidFill>
                <a:latin typeface="+mn-lt"/>
                <a:ea typeface="+mn-ea"/>
                <a:cs typeface="Times New Roman" panose="02020603050405020304" pitchFamily="18" charset="0"/>
              </a:rPr>
              <a:t>$44,340</a:t>
            </a:r>
            <a:r>
              <a:rPr lang="en-US" sz="800" b="0" i="0" kern="1200" dirty="0">
                <a:solidFill>
                  <a:srgbClr val="000000"/>
                </a:solidFill>
                <a:effectLst/>
                <a:latin typeface="+mn-lt"/>
                <a:ea typeface="+mn-ea"/>
                <a:cs typeface="Times New Roman" panose="02020603050405020304" pitchFamily="18" charset="0"/>
              </a:rPr>
              <a:t> </a:t>
            </a:r>
            <a:r>
              <a:rPr lang="en-US" strike="sngStrike" dirty="0">
                <a:solidFill>
                  <a:srgbClr val="000000"/>
                </a:solidFill>
                <a:latin typeface="Times New Roman" panose="02020603050405020304" pitchFamily="18" charset="0"/>
                <a:cs typeface="Times New Roman" panose="02020603050405020304" pitchFamily="18" charset="0"/>
              </a:rPr>
              <a:t>$106,857</a:t>
            </a:r>
            <a:r>
              <a:rPr lang="en-US" sz="1200" b="0" i="0" strike="sngStrike" dirty="0">
                <a:solidFill>
                  <a:srgbClr val="000000"/>
                </a:solidFill>
                <a:effectLst/>
                <a:latin typeface="Times New Roman" panose="02020603050405020304" pitchFamily="18" charset="0"/>
                <a:cs typeface="Times New Roman" panose="02020603050405020304" pitchFamily="18" charset="0"/>
              </a:rPr>
              <a:t> </a:t>
            </a:r>
            <a:r>
              <a:rPr lang="en-US" sz="1200" b="0" i="0" dirty="0">
                <a:solidFill>
                  <a:srgbClr val="000000"/>
                </a:solidFill>
                <a:effectLst/>
                <a:latin typeface="Times New Roman" panose="02020603050405020304" pitchFamily="18" charset="0"/>
                <a:cs typeface="Times New Roman" panose="02020603050405020304" pitchFamily="18" charset="0"/>
              </a:rPr>
              <a:t>– Enhance or expand the program  </a:t>
            </a:r>
            <a:r>
              <a:rPr lang="en-US" sz="1200" b="0" i="1" dirty="0">
                <a:solidFill>
                  <a:srgbClr val="000000"/>
                </a:solidFill>
                <a:effectLst/>
                <a:latin typeface="Times New Roman" panose="02020603050405020304" pitchFamily="18" charset="0"/>
                <a:cs typeface="Times New Roman" panose="02020603050405020304" pitchFamily="18" charset="0"/>
              </a:rPr>
              <a:t> budget line items Other: </a:t>
            </a:r>
            <a:r>
              <a:rPr lang="en-US" sz="1200" b="0" i="0" dirty="0">
                <a:solidFill>
                  <a:srgbClr val="000000"/>
                </a:solidFill>
                <a:effectLst/>
                <a:latin typeface="Times New Roman" panose="02020603050405020304" pitchFamily="18" charset="0"/>
                <a:cs typeface="Times New Roman" panose="02020603050405020304" pitchFamily="18" charset="0"/>
              </a:rPr>
              <a:t>Supplies/ Contractual  </a:t>
            </a:r>
            <a:r>
              <a:rPr lang="en-US" sz="1200" b="0" i="1" strike="sngStrike" dirty="0">
                <a:solidFill>
                  <a:srgbClr val="000000"/>
                </a:solidFill>
                <a:effectLst/>
                <a:latin typeface="Times New Roman" panose="02020603050405020304" pitchFamily="18" charset="0"/>
                <a:cs typeface="Times New Roman" panose="02020603050405020304" pitchFamily="18" charset="0"/>
              </a:rPr>
              <a:t>FTEs: </a:t>
            </a:r>
            <a:r>
              <a:rPr lang="en-US" i="1" strike="sngStrike" dirty="0">
                <a:solidFill>
                  <a:srgbClr val="000000"/>
                </a:solidFill>
                <a:latin typeface="Times New Roman" panose="02020603050405020304" pitchFamily="18" charset="0"/>
                <a:cs typeface="Times New Roman" panose="02020603050405020304" pitchFamily="18" charset="0"/>
              </a:rPr>
              <a:t>1</a:t>
            </a:r>
            <a:r>
              <a:rPr lang="en-US" sz="1200" b="0" i="1" strike="sngStrike" dirty="0">
                <a:solidFill>
                  <a:srgbClr val="000000"/>
                </a:solidFill>
                <a:effectLst/>
                <a:latin typeface="Times New Roman" panose="02020603050405020304" pitchFamily="18" charset="0"/>
                <a:cs typeface="Times New Roman" panose="02020603050405020304" pitchFamily="18" charset="0"/>
              </a:rPr>
              <a:t> and Data Cost</a:t>
            </a:r>
            <a:endParaRPr lang="en-US" sz="1200" b="0" i="0" strike="sngStrike"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Increase the proportion of women who get screened for postpartum depression — MICH‑D01</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sz="800" u="sng" kern="1200" dirty="0">
                <a:solidFill>
                  <a:srgbClr val="000000"/>
                </a:solidFill>
                <a:latin typeface="+mn-lt"/>
                <a:ea typeface="+mn-ea"/>
                <a:cs typeface="Arial" panose="020B0604020202020204" pitchFamily="34" charset="0"/>
              </a:rPr>
              <a:t>Program SMART Objective and Activity</a:t>
            </a:r>
            <a:r>
              <a:rPr lang="en-US" sz="800" kern="1200" dirty="0">
                <a:solidFill>
                  <a:srgbClr val="000000"/>
                </a:solidFill>
                <a:latin typeface="+mn-lt"/>
                <a:ea typeface="+mn-ea"/>
                <a:cs typeface="Arial" panose="020B0604020202020204" pitchFamily="34" charset="0"/>
              </a:rPr>
              <a:t>: P-CPP</a:t>
            </a:r>
          </a:p>
          <a:p>
            <a:pPr marL="0" indent="0">
              <a:buNone/>
            </a:pPr>
            <a:r>
              <a:rPr lang="en-US" sz="800" kern="1200" dirty="0">
                <a:solidFill>
                  <a:srgbClr val="000000"/>
                </a:solidFill>
                <a:latin typeface="+mn-lt"/>
                <a:ea typeface="+mn-ea"/>
                <a:cs typeface="Times New Roman" panose="02020603050405020304" pitchFamily="18" charset="0"/>
              </a:rPr>
              <a:t>Objective – By September 2027, the number of mental health professionals trained in the Perinatal Child Parent Psychotherapy; conduct modality screening - perinatal parents for postpartum depression will increase from 1 to 15 providers.</a:t>
            </a:r>
          </a:p>
          <a:p>
            <a:pPr marL="0" indent="0">
              <a:buNone/>
            </a:pPr>
            <a:endParaRPr lang="en-US" sz="800" kern="1200" dirty="0">
              <a:solidFill>
                <a:srgbClr val="000000"/>
              </a:solidFill>
              <a:latin typeface="+mn-lt"/>
              <a:ea typeface="+mn-ea"/>
              <a:cs typeface="Times New Roman" panose="02020603050405020304" pitchFamily="18" charset="0"/>
            </a:endParaRPr>
          </a:p>
          <a:p>
            <a:pPr marL="0" indent="0">
              <a:buNone/>
            </a:pPr>
            <a:r>
              <a:rPr lang="en-US" sz="800" kern="1200" dirty="0">
                <a:solidFill>
                  <a:srgbClr val="000000"/>
                </a:solidFill>
                <a:latin typeface="+mn-lt"/>
                <a:ea typeface="+mn-ea"/>
                <a:cs typeface="Times New Roman" panose="02020603050405020304" pitchFamily="18" charset="0"/>
              </a:rPr>
              <a:t>Activity – Fifteen (15) mental health providers in Oklahoma will successfully complete the Perinatal Child Parent Psychotherapy 18 -month long training cohort by December 2027. </a:t>
            </a:r>
            <a:endParaRPr lang="en-US" b="1" i="1" u="sng" dirty="0">
              <a:solidFill>
                <a:srgbClr val="000000"/>
              </a:solidFill>
              <a:latin typeface="Times New Roman" panose="02020603050405020304" pitchFamily="18" charset="0"/>
              <a:cs typeface="Times New Roman" panose="02020603050405020304" pitchFamily="18"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To improve maternal and infant health outcomes in Oklahoma by expanding access to trauma-informed perinatal mental health care through implementation of Perinatal Child-Parent Psychotherapy (P-CPP) by increasing screening, treatment, workforce capacity to reduce untreated depression, substance use, and trauma-related risks that contribute to maternal mortality, poor birth outcomes, and disrupted parent-infant attachment.</a:t>
            </a:r>
          </a:p>
          <a:p>
            <a:endParaRPr lang="en-US" dirty="0"/>
          </a:p>
          <a:p>
            <a:r>
              <a:rPr lang="en-US" dirty="0"/>
              <a:t>Contract - A P-CPP Learning Collaborative includes the following training elements: implementation readiness assessment and recruitment, 18 hour P-CPP Core Didactics, 2 -12 hour Competency Building Workshops, twice monthly consultation calls, monthly supervisor calls and senior leader calls to support implementation and sustainability. P-CPP Learning Collaborative Participant </a:t>
            </a:r>
          </a:p>
          <a:p>
            <a:r>
              <a:rPr lang="en-US" dirty="0"/>
              <a:t>*Note: Training rates are predetermined by agreement between the University of California, San Francisco and the Child Trauma Research Program. The training rates (for UCSF Trainers and Subcontract Trainers) include all overhead and indirect costs and no additional costs will be incurred. These training rates are used for CPP trainings across the country.</a:t>
            </a:r>
          </a:p>
        </p:txBody>
      </p:sp>
      <p:sp>
        <p:nvSpPr>
          <p:cNvPr id="4" name="Slide Number Placeholder 3"/>
          <p:cNvSpPr>
            <a:spLocks noGrp="1"/>
          </p:cNvSpPr>
          <p:nvPr>
            <p:ph type="sldNum" sz="quarter" idx="5"/>
          </p:nvPr>
        </p:nvSpPr>
        <p:spPr/>
        <p:txBody>
          <a:bodyPr/>
          <a:lstStyle/>
          <a:p>
            <a:fld id="{57560737-2B32-4747-93B9-835F8C3189DF}" type="slidenum">
              <a:rPr lang="en-US" smtClean="0"/>
              <a:t>21</a:t>
            </a:fld>
            <a:endParaRPr lang="en-US" dirty="0"/>
          </a:p>
        </p:txBody>
      </p:sp>
    </p:spTree>
    <p:extLst>
      <p:ext uri="{BB962C8B-B14F-4D97-AF65-F5344CB8AC3E}">
        <p14:creationId xmlns:p14="http://schemas.microsoft.com/office/powerpoint/2010/main" val="883625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$23,000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0; Other: </a:t>
            </a:r>
            <a:r>
              <a:rPr lang="en-US" sz="1200" b="0" i="0" dirty="0">
                <a:solidFill>
                  <a:srgbClr val="000000"/>
                </a:solidFill>
                <a:effectLst/>
                <a:latin typeface="Times New Roman" panose="02020603050405020304" pitchFamily="18" charset="0"/>
                <a:cs typeface="Times New Roman" panose="02020603050405020304" pitchFamily="18" charset="0"/>
              </a:rPr>
              <a:t>Supplies/ Equipment – Birth Certificate portal </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SDOH-01 Reduce the proportion of people living in poverty -</a:t>
            </a:r>
            <a:r>
              <a:rPr lang="en-US" dirty="0">
                <a:solidFill>
                  <a:srgbClr val="000000"/>
                </a:solidFill>
                <a:latin typeface="Times New Roman" panose="02020603050405020304" pitchFamily="18" charset="0"/>
                <a:cs typeface="Times New Roman" panose="02020603050405020304" pitchFamily="18" charset="0"/>
              </a:rPr>
              <a:t> SDOH-01</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u="sng" dirty="0">
              <a:solidFill>
                <a:srgbClr val="000000"/>
              </a:solidFill>
              <a:latin typeface="Arial" panose="020B0604020202020204" pitchFamily="34" charset="0"/>
              <a:cs typeface="Arial" panose="020B0604020202020204" pitchFamily="34" charset="0"/>
            </a:endParaRPr>
          </a:p>
          <a:p>
            <a:pPr marL="0" indent="0">
              <a:buNone/>
            </a:pPr>
            <a:r>
              <a:rPr lang="en-US" u="sng" dirty="0">
                <a:solidFill>
                  <a:srgbClr val="000000"/>
                </a:solidFill>
                <a:latin typeface="Arial" panose="020B0604020202020204" pitchFamily="34" charset="0"/>
                <a:cs typeface="Arial" panose="020B0604020202020204" pitchFamily="34" charset="0"/>
              </a:rPr>
              <a:t>Program SMART Objective and Activity</a:t>
            </a:r>
            <a:r>
              <a:rPr lang="en-US" dirty="0">
                <a:solidFill>
                  <a:srgbClr val="000000"/>
                </a:solidFill>
                <a:latin typeface="Arial" panose="020B0604020202020204" pitchFamily="34" charset="0"/>
                <a:cs typeface="Arial" panose="020B0604020202020204" pitchFamily="34" charset="0"/>
              </a:rPr>
              <a:t>:</a:t>
            </a:r>
          </a:p>
          <a:p>
            <a:pPr marL="0" indent="0">
              <a:buNone/>
            </a:pPr>
            <a:r>
              <a:rPr lang="en-US" sz="800" kern="1200" dirty="0">
                <a:solidFill>
                  <a:srgbClr val="000000"/>
                </a:solidFill>
                <a:latin typeface="+mn-lt"/>
                <a:ea typeface="+mn-ea"/>
                <a:cs typeface="Times New Roman" panose="02020603050405020304" pitchFamily="18" charset="0"/>
              </a:rPr>
              <a:t>Objective –By 09/2027, District 5 CHWs will support at least 100 clients experiencing homelessness with birth certificates at no cost.</a:t>
            </a:r>
          </a:p>
          <a:p>
            <a:pPr marL="0" indent="0">
              <a:buNone/>
            </a:pPr>
            <a:r>
              <a:rPr lang="en-US" sz="800" kern="1200" dirty="0">
                <a:solidFill>
                  <a:srgbClr val="000000"/>
                </a:solidFill>
                <a:latin typeface="+mn-lt"/>
                <a:ea typeface="+mn-ea"/>
                <a:cs typeface="Times New Roman" panose="02020603050405020304" pitchFamily="18" charset="0"/>
              </a:rPr>
              <a:t>Activity - The point in time (PIT) count in January of 2027 could be an activity tied to this program which would provide updated data on individuals 	experiencing homelessness in District 5.</a:t>
            </a:r>
          </a:p>
          <a:p>
            <a:pPr marL="0" indent="0">
              <a:buNone/>
            </a:pPr>
            <a:r>
              <a:rPr lang="en-US" dirty="0">
                <a:solidFill>
                  <a:srgbClr val="000000"/>
                </a:solidFill>
                <a:latin typeface="Times New Roman" panose="02020603050405020304" pitchFamily="18" charset="0"/>
                <a:cs typeface="Times New Roman" panose="02020603050405020304" pitchFamily="18" charset="0"/>
              </a:rPr>
              <a:t> </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p>
          <a:p>
            <a:pPr marL="0" indent="0">
              <a:buNone/>
            </a:pPr>
            <a:r>
              <a:rPr lang="en-US" dirty="0">
                <a:solidFill>
                  <a:srgbClr val="000000"/>
                </a:solidFill>
                <a:latin typeface="Times New Roman" panose="02020603050405020304" pitchFamily="18" charset="0"/>
                <a:cs typeface="Times New Roman" panose="02020603050405020304" pitchFamily="18" charset="0"/>
              </a:rPr>
              <a:t>Increase the stability of individuals experiencing homelessness who lack an Oklahoma birth certificate through establishing as a client with a Community Health Worker (CHW), completing a PRAPARE assessment for additional health and health related social needs and securing a birth certificate at no cost.</a:t>
            </a:r>
            <a:endParaRPr lang="en-US" sz="1200"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22</a:t>
            </a:fld>
            <a:endParaRPr lang="en-US" dirty="0"/>
          </a:p>
        </p:txBody>
      </p:sp>
    </p:spTree>
    <p:extLst>
      <p:ext uri="{BB962C8B-B14F-4D97-AF65-F5344CB8AC3E}">
        <p14:creationId xmlns:p14="http://schemas.microsoft.com/office/powerpoint/2010/main" val="1460505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Health Access Partnership Initiative Training</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Approved Budget Request</a:t>
            </a:r>
            <a:r>
              <a:rPr lang="en-US" sz="1200" b="0" i="0" dirty="0">
                <a:solidFill>
                  <a:srgbClr val="000000"/>
                </a:solidFill>
                <a:effectLst/>
                <a:latin typeface="Times New Roman" panose="02020603050405020304" pitchFamily="18" charset="0"/>
                <a:cs typeface="Times New Roman" panose="02020603050405020304" pitchFamily="18" charset="0"/>
              </a:rPr>
              <a:t>: $52,200  </a:t>
            </a:r>
            <a:r>
              <a:rPr lang="en-US" sz="1200" b="0" i="0" strike="sngStrike" dirty="0">
                <a:solidFill>
                  <a:srgbClr val="000000"/>
                </a:solidFill>
                <a:effectLst/>
                <a:latin typeface="Times New Roman" panose="02020603050405020304" pitchFamily="18" charset="0"/>
                <a:cs typeface="Times New Roman" panose="02020603050405020304" pitchFamily="18" charset="0"/>
              </a:rPr>
              <a:t>$76,675 </a:t>
            </a:r>
            <a:r>
              <a:rPr lang="en-US" sz="1200" b="0" i="0" dirty="0">
                <a:solidFill>
                  <a:srgbClr val="000000"/>
                </a:solidFill>
                <a:effectLst/>
                <a:latin typeface="Times New Roman" panose="02020603050405020304" pitchFamily="18" charset="0"/>
                <a:cs typeface="Times New Roman" panose="02020603050405020304" pitchFamily="18" charset="0"/>
              </a:rPr>
              <a:t>– Enhance or expand the program  </a:t>
            </a:r>
            <a:r>
              <a:rPr lang="en-US" sz="1200" b="0" i="1" dirty="0">
                <a:solidFill>
                  <a:srgbClr val="000000"/>
                </a:solidFill>
                <a:effectLst/>
                <a:latin typeface="Times New Roman" panose="02020603050405020304" pitchFamily="18" charset="0"/>
                <a:cs typeface="Times New Roman" panose="02020603050405020304" pitchFamily="18" charset="0"/>
              </a:rPr>
              <a:t>budget line items FTEs: 0</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strike="sngStrike" dirty="0">
                <a:solidFill>
                  <a:srgbClr val="000000"/>
                </a:solidFill>
                <a:effectLst/>
                <a:latin typeface="Times New Roman" panose="02020603050405020304" pitchFamily="18" charset="0"/>
                <a:cs typeface="Times New Roman" panose="02020603050405020304" pitchFamily="18" charset="0"/>
              </a:rPr>
              <a:t>Supplies</a:t>
            </a:r>
            <a:r>
              <a:rPr lang="en-US" sz="1200" b="0" i="0" dirty="0">
                <a:solidFill>
                  <a:srgbClr val="000000"/>
                </a:solidFill>
                <a:effectLst/>
                <a:latin typeface="Times New Roman" panose="02020603050405020304" pitchFamily="18" charset="0"/>
                <a:cs typeface="Times New Roman" panose="02020603050405020304" pitchFamily="18" charset="0"/>
              </a:rPr>
              <a:t>/Contractual/ Other – Motor Pool, Partnership subscription</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Expanding community support networks through partnerships (SDOH-04)</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rgbClr val="000000"/>
                </a:solidFill>
                <a:latin typeface="+mn-lt"/>
                <a:ea typeface="+mn-ea"/>
                <a:cs typeface="Arial" panose="020B0604020202020204" pitchFamily="34" charset="0"/>
              </a:rPr>
              <a:t>Program SMART Objective and Activity</a:t>
            </a:r>
            <a:r>
              <a:rPr lang="en-US" sz="1200" kern="1200" dirty="0">
                <a:solidFill>
                  <a:srgbClr val="000000"/>
                </a:solidFill>
                <a:latin typeface="+mn-lt"/>
                <a:ea typeface="+mn-ea"/>
                <a:cs typeface="Arial" panose="020B0604020202020204" pitchFamily="34" charset="0"/>
              </a:rPr>
              <a:t>:</a:t>
            </a:r>
          </a:p>
          <a:p>
            <a:pPr marL="0" indent="0">
              <a:buNone/>
            </a:pPr>
            <a:r>
              <a:rPr lang="en-US" sz="1200" kern="1200" dirty="0">
                <a:solidFill>
                  <a:srgbClr val="000000"/>
                </a:solidFill>
                <a:latin typeface="+mn-lt"/>
                <a:ea typeface="+mn-ea"/>
                <a:cs typeface="Times New Roman" panose="02020603050405020304" pitchFamily="18" charset="0"/>
              </a:rPr>
              <a:t>Objective –By 9/2027, the Office of Health Access will expand, actively engage at least 12 community faith-based organizations, tribal and local partners. They plan to deliver a minimum of 8 health access training sessions to at least 25 partner representatives and increase documented coordinated referrals to health services by 2% compared to the baseline established during first quarter of implementation using partner referral tracking logs.</a:t>
            </a:r>
          </a:p>
          <a:p>
            <a:pPr marL="0" indent="0">
              <a:buNone/>
            </a:pPr>
            <a:r>
              <a:rPr lang="en-US" sz="1200" kern="1200" dirty="0">
                <a:solidFill>
                  <a:srgbClr val="000000"/>
                </a:solidFill>
                <a:latin typeface="+mn-lt"/>
                <a:ea typeface="+mn-ea"/>
                <a:cs typeface="Times New Roman" panose="02020603050405020304" pitchFamily="18" charset="0"/>
              </a:rPr>
              <a:t>Activity - Delivery eight health access training sessions and provide standardized referral tools and technical assistance to participating partners to improve coordination and increase documented referrals to health services.</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 </a:t>
            </a:r>
          </a:p>
          <a:p>
            <a:pPr marL="0" indent="0">
              <a:buNone/>
            </a:pPr>
            <a:r>
              <a:rPr lang="en-US" dirty="0">
                <a:solidFill>
                  <a:srgbClr val="000000"/>
                </a:solidFill>
                <a:latin typeface="Times New Roman" panose="02020603050405020304" pitchFamily="18" charset="0"/>
                <a:cs typeface="Times New Roman" panose="02020603050405020304" pitchFamily="18" charset="0"/>
              </a:rPr>
              <a:t>To improve access to services through coordinated partnerships and training.</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23</a:t>
            </a:fld>
            <a:endParaRPr lang="en-US" dirty="0"/>
          </a:p>
        </p:txBody>
      </p:sp>
    </p:spTree>
    <p:extLst>
      <p:ext uri="{BB962C8B-B14F-4D97-AF65-F5344CB8AC3E}">
        <p14:creationId xmlns:p14="http://schemas.microsoft.com/office/powerpoint/2010/main" val="883625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Pathways to Preventive Health services</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Approve Budget Request</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0" kern="1200" dirty="0">
                <a:solidFill>
                  <a:srgbClr val="000000"/>
                </a:solidFill>
                <a:effectLst/>
                <a:latin typeface="+mn-lt"/>
                <a:ea typeface="+mn-ea"/>
                <a:cs typeface="Times New Roman" panose="02020603050405020304" pitchFamily="18" charset="0"/>
              </a:rPr>
              <a:t>56,567 </a:t>
            </a:r>
            <a:r>
              <a:rPr lang="en-US" sz="1200" b="0" i="0" strike="sngStrike" dirty="0">
                <a:solidFill>
                  <a:srgbClr val="000000"/>
                </a:solidFill>
                <a:effectLst/>
                <a:latin typeface="Times New Roman" panose="02020603050405020304" pitchFamily="18" charset="0"/>
                <a:cs typeface="Times New Roman" panose="02020603050405020304" pitchFamily="18" charset="0"/>
              </a:rPr>
              <a:t>125,000 </a:t>
            </a:r>
            <a:r>
              <a:rPr lang="en-US" sz="1200" b="0" i="0" dirty="0">
                <a:solidFill>
                  <a:srgbClr val="000000"/>
                </a:solidFill>
                <a:effectLst/>
                <a:latin typeface="Times New Roman" panose="02020603050405020304" pitchFamily="18" charset="0"/>
                <a:cs typeface="Times New Roman" panose="02020603050405020304" pitchFamily="18" charset="0"/>
              </a:rPr>
              <a:t>–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budget line items FTEs: 0</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Contractual </a:t>
            </a:r>
            <a:r>
              <a:rPr lang="en-US" dirty="0">
                <a:solidFill>
                  <a:srgbClr val="000000"/>
                </a:solidFill>
                <a:latin typeface="Times New Roman" panose="02020603050405020304" pitchFamily="18" charset="0"/>
                <a:cs typeface="Times New Roman" panose="02020603050405020304" pitchFamily="18" charset="0"/>
              </a:rPr>
              <a:t>/Other – Training</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1"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Increase the proportion of adults whose health care providers involved them in decisions as much as they wanted - HC/HIT-01</a:t>
            </a:r>
          </a:p>
          <a:p>
            <a:pPr marL="0" indent="0">
              <a:buNone/>
            </a:pPr>
            <a:endParaRPr lang="en-US" u="sng" dirty="0">
              <a:solidFill>
                <a:srgbClr val="000000"/>
              </a:solidFill>
              <a:latin typeface="Arial" panose="020B0604020202020204" pitchFamily="34" charset="0"/>
              <a:cs typeface="Arial" panose="020B0604020202020204" pitchFamily="34" charset="0"/>
            </a:endParaRPr>
          </a:p>
          <a:p>
            <a:pPr marL="0" indent="0">
              <a:buNone/>
            </a:pPr>
            <a:r>
              <a:rPr lang="en-US" u="sng" dirty="0">
                <a:solidFill>
                  <a:srgbClr val="000000"/>
                </a:solidFill>
                <a:latin typeface="Arial" panose="020B0604020202020204" pitchFamily="34" charset="0"/>
                <a:cs typeface="Arial" panose="020B0604020202020204" pitchFamily="34" charset="0"/>
              </a:rPr>
              <a:t>Program SMART Objective and Activity</a:t>
            </a:r>
            <a:r>
              <a:rPr lang="en-US" dirty="0">
                <a:solidFill>
                  <a:srgbClr val="000000"/>
                </a:solidFill>
                <a:latin typeface="Arial" panose="020B0604020202020204" pitchFamily="34" charset="0"/>
                <a:cs typeface="Arial" panose="020B0604020202020204" pitchFamily="34" charset="0"/>
              </a:rPr>
              <a:t>:</a:t>
            </a:r>
          </a:p>
          <a:p>
            <a:pPr marL="0" indent="0">
              <a:buNone/>
            </a:pPr>
            <a:r>
              <a:rPr lang="en-US" sz="1200" kern="1200" dirty="0">
                <a:solidFill>
                  <a:srgbClr val="000000"/>
                </a:solidFill>
                <a:latin typeface="+mn-lt"/>
                <a:ea typeface="+mn-ea"/>
                <a:cs typeface="Times New Roman" panose="02020603050405020304" pitchFamily="18" charset="0"/>
              </a:rPr>
              <a:t>Objective - By 09/30/2027, the Office of Health Access will improve health literacy related to preventive and primary care services by training at least 30 community and partner staff, developing or updating at least two plain-language health education tools, and supporting approximately 400 individuals through navigation and referral coordination to better understand and access available health services.</a:t>
            </a:r>
          </a:p>
          <a:p>
            <a:pPr marL="0" indent="0">
              <a:buNone/>
            </a:pPr>
            <a:endParaRPr lang="en-US" sz="1200" kern="1200" dirty="0">
              <a:solidFill>
                <a:srgbClr val="000000"/>
              </a:solidFill>
              <a:latin typeface="+mn-lt"/>
              <a:ea typeface="+mn-ea"/>
              <a:cs typeface="Times New Roman" panose="02020603050405020304" pitchFamily="18" charset="0"/>
            </a:endParaRPr>
          </a:p>
          <a:p>
            <a:pPr marL="0" indent="0">
              <a:buNone/>
            </a:pPr>
            <a:r>
              <a:rPr lang="en-US" sz="1200" kern="1200" dirty="0">
                <a:solidFill>
                  <a:srgbClr val="000000"/>
                </a:solidFill>
                <a:latin typeface="+mn-lt"/>
                <a:ea typeface="+mn-ea"/>
                <a:cs typeface="Times New Roman" panose="02020603050405020304" pitchFamily="18" charset="0"/>
              </a:rPr>
              <a:t>Activity - Implement a coordinated health literacy activity that includes training community and partner staff on clear communication practices and supporting navigation and referral coordination to help individuals better understand and access preventive and primary care services.</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p>
          <a:p>
            <a:pPr marL="0" indent="0">
              <a:buNone/>
            </a:pPr>
            <a:r>
              <a:rPr lang="en-US" dirty="0"/>
              <a:t>Improve health literacy related preventive and primary care services by strengthening clear communication, navigation support, and referral coordination across OSDH and community partner networks.</a:t>
            </a:r>
          </a:p>
          <a:p>
            <a:pPr marL="0" indent="0">
              <a:buNone/>
            </a:pPr>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24</a:t>
            </a:fld>
            <a:endParaRPr lang="en-US" dirty="0"/>
          </a:p>
        </p:txBody>
      </p:sp>
    </p:spTree>
    <p:extLst>
      <p:ext uri="{BB962C8B-B14F-4D97-AF65-F5344CB8AC3E}">
        <p14:creationId xmlns:p14="http://schemas.microsoft.com/office/powerpoint/2010/main" val="3249707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Oral Health Improvement – SouthCentral </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Approved Budget Request</a:t>
            </a:r>
            <a:r>
              <a:rPr lang="en-US" sz="1200" b="0" i="0" dirty="0">
                <a:solidFill>
                  <a:srgbClr val="000000"/>
                </a:solidFill>
                <a:effectLst/>
                <a:latin typeface="Times New Roman" panose="02020603050405020304" pitchFamily="18" charset="0"/>
                <a:cs typeface="Times New Roman" panose="02020603050405020304" pitchFamily="18" charset="0"/>
              </a:rPr>
              <a:t>: $10,000 $</a:t>
            </a:r>
            <a:r>
              <a:rPr lang="en-US" sz="1200" b="0" i="0" strike="sngStrike" dirty="0">
                <a:solidFill>
                  <a:srgbClr val="000000"/>
                </a:solidFill>
                <a:effectLst/>
                <a:latin typeface="Times New Roman" panose="02020603050405020304" pitchFamily="18" charset="0"/>
                <a:cs typeface="Times New Roman" panose="02020603050405020304" pitchFamily="18" charset="0"/>
              </a:rPr>
              <a:t>36,100 </a:t>
            </a:r>
            <a:r>
              <a:rPr lang="en-US" sz="1200" b="0" i="0" dirty="0">
                <a:solidFill>
                  <a:srgbClr val="000000"/>
                </a:solidFill>
                <a:effectLst/>
                <a:latin typeface="Times New Roman" panose="02020603050405020304" pitchFamily="18" charset="0"/>
                <a:cs typeface="Times New Roman" panose="02020603050405020304" pitchFamily="18" charset="0"/>
              </a:rPr>
              <a:t>– Start up  </a:t>
            </a:r>
            <a:r>
              <a:rPr lang="en-US" sz="1200" b="0" i="1" dirty="0">
                <a:solidFill>
                  <a:srgbClr val="000000"/>
                </a:solidFill>
                <a:effectLst/>
                <a:latin typeface="Times New Roman" panose="02020603050405020304" pitchFamily="18" charset="0"/>
                <a:cs typeface="Times New Roman" panose="02020603050405020304" pitchFamily="18" charset="0"/>
              </a:rPr>
              <a:t>budget line items Other: </a:t>
            </a:r>
            <a:r>
              <a:rPr lang="en-US" dirty="0">
                <a:solidFill>
                  <a:srgbClr val="000000"/>
                </a:solidFill>
                <a:latin typeface="Times New Roman" panose="02020603050405020304" pitchFamily="18" charset="0"/>
                <a:cs typeface="Times New Roman" panose="02020603050405020304" pitchFamily="18" charset="0"/>
              </a:rPr>
              <a:t>Supplies</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people who can't get the dental care they need when they need it — AHS 05</a:t>
            </a:r>
          </a:p>
          <a:p>
            <a:pPr marL="0" indent="0">
              <a:buNone/>
            </a:pPr>
            <a:endParaRPr lang="en-US" u="sng" dirty="0">
              <a:solidFill>
                <a:srgbClr val="000000"/>
              </a:solidFill>
              <a:latin typeface="Arial" panose="020B0604020202020204" pitchFamily="34" charset="0"/>
              <a:cs typeface="Arial" panose="020B0604020202020204" pitchFamily="34" charset="0"/>
            </a:endParaRPr>
          </a:p>
          <a:p>
            <a:pPr marL="0" indent="0">
              <a:buNone/>
            </a:pPr>
            <a:r>
              <a:rPr lang="en-US" u="sng" dirty="0">
                <a:solidFill>
                  <a:srgbClr val="000000"/>
                </a:solidFill>
                <a:latin typeface="Arial" panose="020B0604020202020204" pitchFamily="34" charset="0"/>
                <a:cs typeface="Arial" panose="020B0604020202020204" pitchFamily="34" charset="0"/>
              </a:rPr>
              <a:t>Program SMART Objective and Activity</a:t>
            </a:r>
            <a:r>
              <a:rPr lang="en-US" dirty="0">
                <a:solidFill>
                  <a:srgbClr val="000000"/>
                </a:solidFill>
                <a:latin typeface="Arial" panose="020B0604020202020204" pitchFamily="34" charset="0"/>
                <a:cs typeface="Arial" panose="020B0604020202020204" pitchFamily="34" charset="0"/>
              </a:rPr>
              <a:t>:</a:t>
            </a:r>
          </a:p>
          <a:p>
            <a:pPr marL="0" indent="0">
              <a:buNone/>
            </a:pPr>
            <a:endParaRPr lang="en-US" dirty="0">
              <a:solidFill>
                <a:srgbClr val="000000"/>
              </a:solidFill>
              <a:latin typeface="Arial" panose="020B0604020202020204" pitchFamily="34" charset="0"/>
              <a:cs typeface="Arial" panose="020B0604020202020204" pitchFamily="34" charset="0"/>
            </a:endParaRPr>
          </a:p>
          <a:p>
            <a:pPr marL="0" indent="0">
              <a:buNone/>
            </a:pPr>
            <a:r>
              <a:rPr lang="en-US" sz="1200" kern="1200" dirty="0">
                <a:solidFill>
                  <a:srgbClr val="000000"/>
                </a:solidFill>
                <a:latin typeface="+mn-lt"/>
                <a:ea typeface="+mn-ea"/>
                <a:cs typeface="Times New Roman" panose="02020603050405020304" pitchFamily="18" charset="0"/>
              </a:rPr>
              <a:t>Objective –By 9/2027, Health Department staff will participate in 10 outreach events within District 8’s coverage area to provide oral health education and screenings for insurance eligibility.</a:t>
            </a:r>
          </a:p>
          <a:p>
            <a:pPr marL="0" indent="0">
              <a:buNone/>
            </a:pPr>
            <a:endParaRPr lang="en-US" sz="1200" kern="1200" dirty="0">
              <a:solidFill>
                <a:srgbClr val="000000"/>
              </a:solidFill>
              <a:latin typeface="+mn-lt"/>
              <a:ea typeface="+mn-ea"/>
              <a:cs typeface="Times New Roman" panose="02020603050405020304" pitchFamily="18" charset="0"/>
            </a:endParaRPr>
          </a:p>
          <a:p>
            <a:pPr marL="0" indent="0">
              <a:buNone/>
            </a:pPr>
            <a:r>
              <a:rPr lang="en-US" sz="1200" kern="1200" dirty="0">
                <a:solidFill>
                  <a:srgbClr val="000000"/>
                </a:solidFill>
                <a:latin typeface="+mn-lt"/>
                <a:ea typeface="+mn-ea"/>
                <a:cs typeface="Times New Roman" panose="02020603050405020304" pitchFamily="18" charset="0"/>
              </a:rPr>
              <a:t>Activity - During outreach events, Health Department staff screen uninsured individuals to see if they qualify for Sooner-Care insurance and educate those already enrolled on dental service benefits under the Expansion Heathy. Adult Program 1) Provide educational information on the importance of oral health as it relates to reducing the risk of diabetes and cardiovascular disease. </a:t>
            </a:r>
            <a:r>
              <a:rPr lang="en-US" sz="1200" strike="sngStrike" kern="1200" dirty="0">
                <a:solidFill>
                  <a:srgbClr val="000000"/>
                </a:solidFill>
                <a:latin typeface="+mn-lt"/>
                <a:ea typeface="+mn-ea"/>
                <a:cs typeface="Times New Roman" panose="02020603050405020304" pitchFamily="18" charset="0"/>
              </a:rPr>
              <a:t>2) Health Department staff will align outreach efforts in conjunction with the Mobile Smiles Unit.  Mobile Smiles unit will be scheduled to provide dental services in Jefferson and Love counties.</a:t>
            </a:r>
          </a:p>
          <a:p>
            <a:pPr marL="0" indent="0">
              <a:buNone/>
            </a:pPr>
            <a:endParaRPr lang="en-US" dirty="0">
              <a:solidFill>
                <a:srgbClr val="000000"/>
              </a:solidFill>
              <a:latin typeface="Arial" panose="020B0604020202020204" pitchFamily="34" charset="0"/>
              <a:cs typeface="Arial" panose="020B0604020202020204" pitchFamily="34" charset="0"/>
            </a:endParaRP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p>
          <a:p>
            <a:pPr marL="0" indent="0">
              <a:buNone/>
            </a:pPr>
            <a:r>
              <a:rPr lang="en-US" dirty="0">
                <a:solidFill>
                  <a:srgbClr val="000000"/>
                </a:solidFill>
                <a:latin typeface="Times New Roman" panose="02020603050405020304" pitchFamily="18" charset="0"/>
                <a:cs typeface="Times New Roman" panose="02020603050405020304" pitchFamily="18" charset="0"/>
              </a:rPr>
              <a:t>To increase the proportion of youths and adults’ access to the overall health system and knowledge on preventative health measures.</a:t>
            </a:r>
            <a:endParaRPr lang="en-US" dirty="0"/>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25</a:t>
            </a:fld>
            <a:endParaRPr lang="en-US" dirty="0"/>
          </a:p>
        </p:txBody>
      </p:sp>
    </p:spTree>
    <p:extLst>
      <p:ext uri="{BB962C8B-B14F-4D97-AF65-F5344CB8AC3E}">
        <p14:creationId xmlns:p14="http://schemas.microsoft.com/office/powerpoint/2010/main" val="2064424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$28,000 – Start up of a new program   </a:t>
            </a:r>
            <a:r>
              <a:rPr lang="en-US" sz="1200" b="0" i="1" dirty="0">
                <a:solidFill>
                  <a:srgbClr val="000000"/>
                </a:solidFill>
                <a:effectLst/>
                <a:latin typeface="Times New Roman" panose="02020603050405020304" pitchFamily="18" charset="0"/>
                <a:cs typeface="Times New Roman" panose="02020603050405020304" pitchFamily="18" charset="0"/>
              </a:rPr>
              <a:t>FTEs: 0</a:t>
            </a:r>
            <a:r>
              <a:rPr lang="en-US" i="1" dirty="0">
                <a:solidFill>
                  <a:srgbClr val="000000"/>
                </a:solidFill>
                <a:latin typeface="Times New Roman" panose="02020603050405020304" pitchFamily="18" charset="0"/>
                <a:cs typeface="Times New Roman" panose="02020603050405020304" pitchFamily="18" charset="0"/>
              </a:rPr>
              <a:t>;</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Other – Training workshop</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people living in poverty - SDOH-01</a:t>
            </a:r>
          </a:p>
          <a:p>
            <a:pPr marL="0" indent="0">
              <a:buNone/>
            </a:pPr>
            <a:endParaRPr lang="en-US" u="sng" dirty="0">
              <a:solidFill>
                <a:srgbClr val="000000"/>
              </a:solidFill>
              <a:latin typeface="Arial" panose="020B0604020202020204" pitchFamily="34" charset="0"/>
              <a:cs typeface="Arial" panose="020B0604020202020204" pitchFamily="34" charset="0"/>
            </a:endParaRPr>
          </a:p>
          <a:p>
            <a:pPr marL="0" indent="0">
              <a:buNone/>
            </a:pPr>
            <a:r>
              <a:rPr lang="en-US" u="sng" dirty="0">
                <a:solidFill>
                  <a:srgbClr val="000000"/>
                </a:solidFill>
                <a:latin typeface="Arial" panose="020B0604020202020204" pitchFamily="34" charset="0"/>
                <a:cs typeface="Arial" panose="020B0604020202020204" pitchFamily="34" charset="0"/>
              </a:rPr>
              <a:t>Program SMART Objective and Activity</a:t>
            </a:r>
            <a:r>
              <a:rPr lang="en-US" dirty="0">
                <a:solidFill>
                  <a:srgbClr val="000000"/>
                </a:solidFill>
                <a:latin typeface="Arial" panose="020B0604020202020204" pitchFamily="34" charset="0"/>
                <a:cs typeface="Arial" panose="020B0604020202020204" pitchFamily="34" charset="0"/>
              </a:rPr>
              <a:t>:</a:t>
            </a:r>
          </a:p>
          <a:p>
            <a:pPr marL="0" indent="0">
              <a:buNone/>
            </a:pPr>
            <a:r>
              <a:rPr lang="en-US" sz="1200" kern="1200" dirty="0">
                <a:solidFill>
                  <a:srgbClr val="000000"/>
                </a:solidFill>
                <a:latin typeface="+mn-lt"/>
                <a:ea typeface="+mn-ea"/>
                <a:cs typeface="Times New Roman" panose="02020603050405020304" pitchFamily="18" charset="0"/>
              </a:rPr>
              <a:t>Objective – By Sept 2027, D1 will train and support at least one community partner in each county to deliver twice-yearly Bridges Out of Poverty and/or Getting Ahead While Getting by classes, reaching a minimum of 200 residents annually and 	increasing participant knowledge and access to resources that support economic stability and reduce poverty-related health disparities.</a:t>
            </a:r>
          </a:p>
          <a:p>
            <a:pPr marL="0" indent="0">
              <a:buNone/>
            </a:pPr>
            <a:r>
              <a:rPr lang="en-US" sz="1200" kern="1200" dirty="0">
                <a:solidFill>
                  <a:srgbClr val="000000"/>
                </a:solidFill>
                <a:latin typeface="+mn-lt"/>
                <a:ea typeface="+mn-ea"/>
                <a:cs typeface="Times New Roman" panose="02020603050405020304" pitchFamily="18" charset="0"/>
              </a:rPr>
              <a:t>Activity - Train one designated community partner in each D1 county to deliver twice yearly Bridges Out of Poverty and/or Getting Ahead While Getting By classes, building local 	capacity to address economic instability and reduce poverty-	related health disparities.</a:t>
            </a:r>
          </a:p>
          <a:p>
            <a:pPr marL="0" indent="0">
              <a:buNone/>
            </a:pPr>
            <a:endParaRPr lang="en-US" sz="1200" kern="1200" dirty="0">
              <a:solidFill>
                <a:srgbClr val="000000"/>
              </a:solidFill>
              <a:latin typeface="+mn-lt"/>
              <a:ea typeface="+mn-ea"/>
              <a:cs typeface="Times New Roman" panose="02020603050405020304" pitchFamily="18" charset="0"/>
            </a:endParaRPr>
          </a:p>
          <a:p>
            <a:pPr marL="0" indent="0">
              <a:buNone/>
            </a:pPr>
            <a:r>
              <a:rPr lang="en-US" sz="1200" kern="1200" dirty="0">
                <a:solidFill>
                  <a:srgbClr val="000000"/>
                </a:solidFill>
                <a:latin typeface="+mn-lt"/>
                <a:ea typeface="+mn-ea"/>
                <a:cs typeface="Times New Roman" panose="02020603050405020304" pitchFamily="18" charset="0"/>
              </a:rPr>
              <a:t>D1- 10 counties which include - Beaver, Cimarron, Custer, Dewey, Ellis, Harper, Roger Mills, Texas, Woods and Woodward</a:t>
            </a:r>
          </a:p>
          <a:p>
            <a:pPr marL="0" indent="0">
              <a:buNone/>
            </a:pPr>
            <a:r>
              <a:rPr lang="en-US" dirty="0">
                <a:solidFill>
                  <a:srgbClr val="000000"/>
                </a:solidFill>
                <a:latin typeface="Times New Roman" panose="02020603050405020304" pitchFamily="18" charset="0"/>
                <a:cs typeface="Times New Roman" panose="02020603050405020304" pitchFamily="18" charset="0"/>
              </a:rPr>
              <a:t> </a:t>
            </a: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   </a:t>
            </a:r>
          </a:p>
          <a:p>
            <a:pPr marL="0" indent="0">
              <a:buNone/>
            </a:pPr>
            <a:r>
              <a:rPr lang="en-US" dirty="0">
                <a:solidFill>
                  <a:srgbClr val="000000"/>
                </a:solidFill>
                <a:latin typeface="Times New Roman" panose="02020603050405020304" pitchFamily="18" charset="0"/>
                <a:cs typeface="Times New Roman" panose="02020603050405020304" pitchFamily="18" charset="0"/>
              </a:rPr>
              <a:t>To reduce poverty-related health disparities in D1 by building local capacity to deliver evidence-informed poverty reduction education that improves economic stability and access to health-promoting resources.</a:t>
            </a:r>
            <a:endParaRPr lang="en-US" sz="1200"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26</a:t>
            </a:fld>
            <a:endParaRPr lang="en-US" dirty="0"/>
          </a:p>
        </p:txBody>
      </p:sp>
    </p:spTree>
    <p:extLst>
      <p:ext uri="{BB962C8B-B14F-4D97-AF65-F5344CB8AC3E}">
        <p14:creationId xmlns:p14="http://schemas.microsoft.com/office/powerpoint/2010/main" val="2304619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Oral Health Outreach Project</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$50,200 – Enhance or expand  budget line items </a:t>
            </a:r>
            <a:r>
              <a:rPr lang="en-US" sz="1200" b="0" i="1" dirty="0">
                <a:solidFill>
                  <a:srgbClr val="000000"/>
                </a:solidFill>
                <a:effectLst/>
                <a:latin typeface="Times New Roman" panose="02020603050405020304" pitchFamily="18" charset="0"/>
                <a:cs typeface="Times New Roman" panose="02020603050405020304" pitchFamily="18" charset="0"/>
              </a:rPr>
              <a:t>FTEs:0;  Other: </a:t>
            </a:r>
            <a:r>
              <a:rPr lang="en-US" sz="1200" b="0" i="0" dirty="0">
                <a:solidFill>
                  <a:srgbClr val="000000"/>
                </a:solidFill>
                <a:effectLst/>
                <a:latin typeface="Times New Roman" panose="02020603050405020304" pitchFamily="18" charset="0"/>
                <a:cs typeface="Times New Roman" panose="02020603050405020304" pitchFamily="18" charset="0"/>
              </a:rPr>
              <a:t>Supplies/ Other – Motor Pool, </a:t>
            </a:r>
            <a:r>
              <a:rPr lang="en-US" sz="1200" b="0" i="0" strike="sngStrike" dirty="0">
                <a:solidFill>
                  <a:srgbClr val="000000"/>
                </a:solidFill>
                <a:effectLst/>
                <a:latin typeface="Times New Roman" panose="02020603050405020304" pitchFamily="18" charset="0"/>
                <a:cs typeface="Times New Roman" panose="02020603050405020304" pitchFamily="18" charset="0"/>
              </a:rPr>
              <a:t>Dental Mobile Smiles Van </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Increased use of oral health care system-OH-08</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800" u="sng" kern="1200" dirty="0">
                <a:solidFill>
                  <a:srgbClr val="000000"/>
                </a:solidFill>
                <a:latin typeface="+mn-lt"/>
                <a:ea typeface="+mn-ea"/>
                <a:cs typeface="Arial" panose="020B0604020202020204" pitchFamily="34" charset="0"/>
              </a:rPr>
              <a:t>Program SMART Objective and Activity</a:t>
            </a:r>
            <a:r>
              <a:rPr lang="en-US" sz="800" kern="1200" dirty="0">
                <a:solidFill>
                  <a:srgbClr val="000000"/>
                </a:solidFill>
                <a:latin typeface="+mn-lt"/>
                <a:ea typeface="+mn-ea"/>
                <a:cs typeface="Arial" panose="020B0604020202020204" pitchFamily="34" charset="0"/>
              </a:rPr>
              <a:t>:</a:t>
            </a:r>
          </a:p>
          <a:p>
            <a:pPr marL="0" indent="0">
              <a:buNone/>
            </a:pPr>
            <a:r>
              <a:rPr lang="en-US" sz="800" b="0" i="0" kern="1200" dirty="0">
                <a:solidFill>
                  <a:srgbClr val="000000"/>
                </a:solidFill>
                <a:effectLst/>
                <a:latin typeface="+mn-lt"/>
                <a:ea typeface="+mn-ea"/>
                <a:cs typeface="Times New Roman" panose="02020603050405020304" pitchFamily="18" charset="0"/>
              </a:rPr>
              <a:t>Objective –By Sept 2027, Staff in the Dental Health Service will provide 7500 Fluoride Varnish applications to the County Health Department and other partners for applications to the teeth of vulnerable Oklahomans.</a:t>
            </a:r>
          </a:p>
          <a:p>
            <a:pPr marL="0" indent="0">
              <a:buNone/>
            </a:pPr>
            <a:endParaRPr lang="en-US" sz="800" kern="1200" dirty="0">
              <a:solidFill>
                <a:srgbClr val="000000"/>
              </a:solidFill>
              <a:latin typeface="+mn-lt"/>
              <a:ea typeface="+mn-ea"/>
              <a:cs typeface="Times New Roman" panose="02020603050405020304" pitchFamily="18" charset="0"/>
            </a:endParaRPr>
          </a:p>
          <a:p>
            <a:pPr marL="0" indent="0">
              <a:buNone/>
            </a:pPr>
            <a:r>
              <a:rPr lang="en-US" sz="800" b="0" i="0" kern="1200" dirty="0">
                <a:solidFill>
                  <a:srgbClr val="000000"/>
                </a:solidFill>
                <a:effectLst/>
                <a:latin typeface="+mn-lt"/>
                <a:ea typeface="+mn-ea"/>
                <a:cs typeface="Times New Roman" panose="02020603050405020304" pitchFamily="18" charset="0"/>
              </a:rPr>
              <a:t>Activity –  OSDH Dental Health Service will distribute single-use 5% sodium fluoride varnish packets to partners who will apply Fluoride Varnish to teeth of Oklahomans.</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p>
          <a:p>
            <a:pPr marL="0" indent="0">
              <a:buNone/>
            </a:pPr>
            <a:r>
              <a:rPr lang="en-US" dirty="0">
                <a:solidFill>
                  <a:srgbClr val="000000"/>
                </a:solidFill>
                <a:latin typeface="Times New Roman" panose="02020603050405020304" pitchFamily="18" charset="0"/>
                <a:cs typeface="Times New Roman" panose="02020603050405020304" pitchFamily="18" charset="0"/>
              </a:rPr>
              <a:t>To increase use of the oral health care system for children, adolescents and adults.</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27</a:t>
            </a:fld>
            <a:endParaRPr lang="en-US" dirty="0"/>
          </a:p>
        </p:txBody>
      </p:sp>
    </p:spTree>
    <p:extLst>
      <p:ext uri="{BB962C8B-B14F-4D97-AF65-F5344CB8AC3E}">
        <p14:creationId xmlns:p14="http://schemas.microsoft.com/office/powerpoint/2010/main" val="2064424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OSDH PHL -Microbiology Department Enteric Culture Initiative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Approve Budget Request</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0" kern="1200" dirty="0">
                <a:solidFill>
                  <a:srgbClr val="000000"/>
                </a:solidFill>
                <a:effectLst/>
                <a:latin typeface="+mn-lt"/>
                <a:ea typeface="+mn-ea"/>
                <a:cs typeface="Times New Roman" panose="02020603050405020304" pitchFamily="18" charset="0"/>
              </a:rPr>
              <a:t>$50,833 </a:t>
            </a:r>
            <a:r>
              <a:rPr lang="en-US" sz="1200" b="0" i="0" strike="sngStrike" dirty="0">
                <a:solidFill>
                  <a:srgbClr val="000000"/>
                </a:solidFill>
                <a:effectLst/>
                <a:latin typeface="Times New Roman" panose="02020603050405020304" pitchFamily="18" charset="0"/>
                <a:cs typeface="Times New Roman" panose="02020603050405020304" pitchFamily="18" charset="0"/>
              </a:rPr>
              <a:t>$99,995 </a:t>
            </a:r>
            <a:r>
              <a:rPr lang="en-US" sz="1200" b="0" i="0" dirty="0">
                <a:solidFill>
                  <a:srgbClr val="000000"/>
                </a:solidFill>
                <a:effectLst/>
                <a:latin typeface="Times New Roman" panose="02020603050405020304" pitchFamily="18" charset="0"/>
                <a:cs typeface="Times New Roman" panose="02020603050405020304" pitchFamily="18" charset="0"/>
              </a:rPr>
              <a:t>– Maintain existing  </a:t>
            </a:r>
            <a:r>
              <a:rPr lang="en-US" sz="1200" b="0" i="1" dirty="0">
                <a:solidFill>
                  <a:srgbClr val="000000"/>
                </a:solidFill>
                <a:effectLst/>
                <a:latin typeface="Times New Roman" panose="02020603050405020304" pitchFamily="18" charset="0"/>
                <a:cs typeface="Times New Roman" panose="02020603050405020304" pitchFamily="18" charset="0"/>
              </a:rPr>
              <a:t>FTEs: 0 </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 / Contractual </a:t>
            </a:r>
          </a:p>
          <a:p>
            <a:pPr marL="0" indent="0">
              <a:buNone/>
            </a:pPr>
            <a:endParaRPr lang="en-US"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infections caused by Shiga toxin-producing E. coli - FS-02</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800" u="sng" kern="1200" dirty="0">
                <a:solidFill>
                  <a:srgbClr val="000000"/>
                </a:solidFill>
                <a:latin typeface="+mn-lt"/>
                <a:ea typeface="+mn-ea"/>
                <a:cs typeface="Arial" panose="020B0604020202020204" pitchFamily="34" charset="0"/>
              </a:rPr>
              <a:t>Program SMART Objective and Activity</a:t>
            </a:r>
            <a:r>
              <a:rPr lang="en-US" sz="800" kern="1200" dirty="0">
                <a:solidFill>
                  <a:srgbClr val="000000"/>
                </a:solidFill>
                <a:latin typeface="+mn-lt"/>
                <a:ea typeface="+mn-ea"/>
                <a:cs typeface="Arial" panose="020B0604020202020204" pitchFamily="34" charset="0"/>
              </a:rPr>
              <a:t>:</a:t>
            </a:r>
          </a:p>
          <a:p>
            <a:pPr marL="0" indent="0">
              <a:buNone/>
            </a:pPr>
            <a:r>
              <a:rPr lang="en-US" sz="800" kern="1200" dirty="0">
                <a:solidFill>
                  <a:srgbClr val="000000"/>
                </a:solidFill>
                <a:latin typeface="+mn-lt"/>
                <a:ea typeface="+mn-ea"/>
                <a:cs typeface="Times New Roman" panose="02020603050405020304" pitchFamily="18" charset="0"/>
              </a:rPr>
              <a:t>Objective - Between 10/2026 and 09/2027, the OSDH PHL Microbiology 	Department will increase the number of suspected Shiga toxin-producing 	E. coli isolates sequenced by 2.5% from 82 isolates per year to 84 isolates 	per year.</a:t>
            </a:r>
          </a:p>
          <a:p>
            <a:pPr marL="0" indent="0">
              <a:buNone/>
            </a:pPr>
            <a:r>
              <a:rPr lang="en-US" sz="800" kern="1200" dirty="0">
                <a:solidFill>
                  <a:srgbClr val="000000"/>
                </a:solidFill>
                <a:latin typeface="+mn-lt"/>
                <a:ea typeface="+mn-ea"/>
                <a:cs typeface="Times New Roman" panose="02020603050405020304" pitchFamily="18" charset="0"/>
              </a:rPr>
              <a:t>Activity – By 09/2027, the OSDH PHL Microbiology Department will plate 100 Shiga toxin-producing E. coli positive clinical stool specimens on selective media for the isolation of Shiga toxin-producing E. coli.</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Microbiology department will reduce infections caused by Shiga toxin-producing E. coli by utilizing sequencing information from isolates submitted to and clinical samples isolated by the laboratory to identify outbreaks, so that appropriate action can be taken to identify and eliminate the source of the outbreak.</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28</a:t>
            </a:fld>
            <a:endParaRPr lang="en-US" dirty="0"/>
          </a:p>
        </p:txBody>
      </p:sp>
    </p:spTree>
    <p:extLst>
      <p:ext uri="{BB962C8B-B14F-4D97-AF65-F5344CB8AC3E}">
        <p14:creationId xmlns:p14="http://schemas.microsoft.com/office/powerpoint/2010/main" val="895606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A9135-1A96-F695-CCE1-F6E512EF7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1C411-B514-4B71-7DB6-707A17111E3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ECA70F7-766A-8F41-16A1-F0DD9E3285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are now open for Questions 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Discussion-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If the program would like to add or discuss their program-</a:t>
            </a:r>
            <a:endParaRPr lang="en-US" dirty="0"/>
          </a:p>
          <a:p>
            <a:endParaRPr lang="en-US" dirty="0"/>
          </a:p>
          <a:p>
            <a:endParaRPr lang="en-US" dirty="0"/>
          </a:p>
          <a:p>
            <a:r>
              <a:rPr lang="en-US" dirty="0"/>
              <a:t>FYI:</a:t>
            </a:r>
          </a:p>
          <a:p>
            <a:r>
              <a:rPr lang="en-US" dirty="0"/>
              <a:t>Since the PHHS Block Grant allocation table has not been received – there may be reallocations will be adjusted .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Each program awardee will be able to modify workplan (to add additional program and activities)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6F34995-46CB-1819-9EFA-8AD12258F9E2}"/>
              </a:ext>
            </a:extLst>
          </p:cNvPr>
          <p:cNvSpPr>
            <a:spLocks noGrp="1"/>
          </p:cNvSpPr>
          <p:nvPr>
            <p:ph type="sldNum" sz="quarter" idx="5"/>
          </p:nvPr>
        </p:nvSpPr>
        <p:spPr/>
        <p:txBody>
          <a:bodyPr/>
          <a:lstStyle/>
          <a:p>
            <a:fld id="{D8B40B08-8BBB-504C-BAD2-61931D34972B}" type="slidenum">
              <a:rPr lang="en-US" smtClean="0"/>
              <a:t>29</a:t>
            </a:fld>
            <a:endParaRPr lang="en-US" dirty="0"/>
          </a:p>
        </p:txBody>
      </p:sp>
    </p:spTree>
    <p:extLst>
      <p:ext uri="{BB962C8B-B14F-4D97-AF65-F5344CB8AC3E}">
        <p14:creationId xmlns:p14="http://schemas.microsoft.com/office/powerpoint/2010/main" val="268982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The AC team completed their evaluations and scored the 24 Block Grant program proposals/applicants and based on the ranking, funding was recommended. </a:t>
            </a:r>
          </a:p>
          <a:p>
            <a:endParaRPr lang="en-US" dirty="0"/>
          </a:p>
          <a:p>
            <a:r>
              <a:rPr lang="en-US" dirty="0"/>
              <a:t>Final adjustments were required to ensure that budget did not exceed the total based level funding, and Commissioner- Reed completed and approved the AC recommendations for the AP7 grant period.  </a:t>
            </a:r>
          </a:p>
          <a:p>
            <a:endParaRPr lang="en-US" dirty="0"/>
          </a:p>
          <a:p>
            <a:r>
              <a:rPr lang="en-US" dirty="0"/>
              <a:t>The finalized WPs and Budgets will be submitted to the funder by 6/30/2026 via the PHIVE database system, and the funder CDC will review and finalize the WP and budget by 10/1/2026. </a:t>
            </a:r>
          </a:p>
          <a:p>
            <a:endParaRPr lang="en-US" dirty="0"/>
          </a:p>
          <a:p>
            <a:endParaRPr lang="en-US" dirty="0"/>
          </a:p>
          <a:p>
            <a:r>
              <a:rPr lang="en-US" dirty="0">
                <a:cs typeface="Calibri"/>
              </a:rPr>
              <a:t>PHIVE- Public Health Infrastructure Virtual Engagement</a:t>
            </a:r>
          </a:p>
        </p:txBody>
      </p:sp>
      <p:sp>
        <p:nvSpPr>
          <p:cNvPr id="4" name="Slide Number Placeholder 3"/>
          <p:cNvSpPr>
            <a:spLocks noGrp="1"/>
          </p:cNvSpPr>
          <p:nvPr>
            <p:ph type="sldNum" sz="quarter" idx="5"/>
          </p:nvPr>
        </p:nvSpPr>
        <p:spPr/>
        <p:txBody>
          <a:bodyPr/>
          <a:lstStyle/>
          <a:p>
            <a:fld id="{D8B40B08-8BBB-504C-BAD2-61931D34972B}" type="slidenum">
              <a:rPr lang="en-US" smtClean="0"/>
              <a:t>3</a:t>
            </a:fld>
            <a:endParaRPr lang="en-US" dirty="0"/>
          </a:p>
        </p:txBody>
      </p:sp>
    </p:spTree>
    <p:extLst>
      <p:ext uri="{BB962C8B-B14F-4D97-AF65-F5344CB8AC3E}">
        <p14:creationId xmlns:p14="http://schemas.microsoft.com/office/powerpoint/2010/main" val="4024667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Any Closing remarks –    </a:t>
            </a:r>
          </a:p>
          <a:p>
            <a:endParaRPr lang="en-US" dirty="0">
              <a:cs typeface="Calibri"/>
            </a:endParaRPr>
          </a:p>
          <a:p>
            <a:r>
              <a:rPr lang="en-US" dirty="0">
                <a:cs typeface="Calibri"/>
              </a:rPr>
              <a:t>Chair to call the meeting to end and note the time. </a:t>
            </a:r>
          </a:p>
          <a:p>
            <a:endParaRPr lang="en-US" dirty="0">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30</a:t>
            </a:fld>
            <a:endParaRPr lang="en-US" dirty="0"/>
          </a:p>
        </p:txBody>
      </p:sp>
    </p:spTree>
    <p:extLst>
      <p:ext uri="{BB962C8B-B14F-4D97-AF65-F5344CB8AC3E}">
        <p14:creationId xmlns:p14="http://schemas.microsoft.com/office/powerpoint/2010/main" val="4024667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A84E0-D67D-F4C9-DCC7-D92C48310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68CC7-E76F-D652-F15E-5278B587E95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55E185B-C67D-394C-4917-2C4A2049EEA7}"/>
              </a:ext>
            </a:extLst>
          </p:cNvPr>
          <p:cNvSpPr>
            <a:spLocks noGrp="1"/>
          </p:cNvSpPr>
          <p:nvPr>
            <p:ph type="body" idx="1"/>
          </p:nvPr>
        </p:nvSpPr>
        <p:spPr/>
        <p:txBody>
          <a:bodyPr/>
          <a:lstStyle/>
          <a:p>
            <a:r>
              <a:rPr lang="en-US" dirty="0"/>
              <a:t>Thank you</a:t>
            </a:r>
          </a:p>
        </p:txBody>
      </p:sp>
      <p:sp>
        <p:nvSpPr>
          <p:cNvPr id="4" name="Slide Number Placeholder 3">
            <a:extLst>
              <a:ext uri="{FF2B5EF4-FFF2-40B4-BE49-F238E27FC236}">
                <a16:creationId xmlns:a16="http://schemas.microsoft.com/office/drawing/2014/main" id="{2F8EF15F-73AA-9020-F443-35615FBCE233}"/>
              </a:ext>
            </a:extLst>
          </p:cNvPr>
          <p:cNvSpPr>
            <a:spLocks noGrp="1"/>
          </p:cNvSpPr>
          <p:nvPr>
            <p:ph type="sldNum" sz="quarter" idx="5"/>
          </p:nvPr>
        </p:nvSpPr>
        <p:spPr/>
        <p:txBody>
          <a:bodyPr/>
          <a:lstStyle/>
          <a:p>
            <a:fld id="{EB57E26C-B284-4E77-B688-9A3CE750B5CC}" type="slidenum">
              <a:rPr lang="en-US" smtClean="0"/>
              <a:t>31</a:t>
            </a:fld>
            <a:endParaRPr lang="en-US" dirty="0"/>
          </a:p>
        </p:txBody>
      </p:sp>
    </p:spTree>
    <p:extLst>
      <p:ext uri="{BB962C8B-B14F-4D97-AF65-F5344CB8AC3E}">
        <p14:creationId xmlns:p14="http://schemas.microsoft.com/office/powerpoint/2010/main" val="4069665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Enterprise Risk Management and Compliance</a:t>
            </a: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sz="800" b="0" i="1" u="sng" kern="1200" dirty="0">
                <a:solidFill>
                  <a:srgbClr val="000000"/>
                </a:solidFill>
                <a:effectLst/>
                <a:latin typeface="+mn-lt"/>
                <a:ea typeface="+mn-ea"/>
                <a:cs typeface="Times New Roman" panose="02020603050405020304" pitchFamily="18" charset="0"/>
              </a:rPr>
              <a:t>Budget Request</a:t>
            </a:r>
            <a:r>
              <a:rPr lang="en-US" sz="800" b="0" i="0" kern="1200" dirty="0">
                <a:solidFill>
                  <a:srgbClr val="000000"/>
                </a:solidFill>
                <a:effectLst/>
                <a:latin typeface="+mn-lt"/>
                <a:ea typeface="+mn-ea"/>
                <a:cs typeface="Times New Roman" panose="02020603050405020304" pitchFamily="18" charset="0"/>
              </a:rPr>
              <a:t>: $249,156 – Start up of a new program   </a:t>
            </a:r>
            <a:r>
              <a:rPr lang="en-US" sz="800" b="0" i="1" kern="1200" dirty="0">
                <a:solidFill>
                  <a:srgbClr val="000000"/>
                </a:solidFill>
                <a:effectLst/>
                <a:latin typeface="+mn-lt"/>
                <a:ea typeface="+mn-ea"/>
                <a:cs typeface="Times New Roman" panose="02020603050405020304" pitchFamily="18" charset="0"/>
              </a:rPr>
              <a:t>FTEs: 0; </a:t>
            </a:r>
            <a:r>
              <a:rPr lang="en-US" sz="800" b="0" i="0" kern="1200" dirty="0">
                <a:solidFill>
                  <a:srgbClr val="000000"/>
                </a:solidFill>
                <a:effectLst/>
                <a:latin typeface="+mn-lt"/>
                <a:ea typeface="+mn-ea"/>
                <a:cs typeface="Times New Roman" panose="02020603050405020304" pitchFamily="18" charset="0"/>
              </a:rPr>
              <a:t>  </a:t>
            </a:r>
            <a:r>
              <a:rPr lang="en-US" sz="800" b="0" i="1" kern="1200" dirty="0">
                <a:solidFill>
                  <a:srgbClr val="000000"/>
                </a:solidFill>
                <a:effectLst/>
                <a:latin typeface="+mn-lt"/>
                <a:ea typeface="+mn-ea"/>
                <a:cs typeface="Times New Roman" panose="02020603050405020304" pitchFamily="18" charset="0"/>
              </a:rPr>
              <a:t>Other: </a:t>
            </a:r>
            <a:r>
              <a:rPr lang="en-US" sz="800" b="0" i="0" kern="1200" dirty="0">
                <a:solidFill>
                  <a:srgbClr val="000000"/>
                </a:solidFill>
                <a:effectLst/>
                <a:latin typeface="+mn-lt"/>
                <a:ea typeface="+mn-ea"/>
                <a:cs typeface="Times New Roman" panose="02020603050405020304" pitchFamily="18" charset="0"/>
              </a:rPr>
              <a:t>Supplies/ </a:t>
            </a:r>
            <a:r>
              <a:rPr lang="en-US" sz="800" kern="1200" dirty="0">
                <a:solidFill>
                  <a:srgbClr val="000000"/>
                </a:solidFill>
                <a:latin typeface="+mn-lt"/>
                <a:ea typeface="+mn-ea"/>
                <a:cs typeface="Times New Roman" panose="02020603050405020304" pitchFamily="18" charset="0"/>
              </a:rPr>
              <a:t>Contractual </a:t>
            </a:r>
            <a:endParaRPr lang="en-US" sz="800" b="0" i="0" kern="1200" dirty="0">
              <a:solidFill>
                <a:srgbClr val="000000"/>
              </a:solidFill>
              <a:effectLst/>
              <a:latin typeface="+mn-lt"/>
              <a:ea typeface="+mn-ea"/>
              <a:cs typeface="Times New Roman" panose="02020603050405020304" pitchFamily="18" charset="0"/>
            </a:endParaRPr>
          </a:p>
          <a:p>
            <a:pPr marL="0" indent="0">
              <a:buNone/>
            </a:pPr>
            <a:endParaRPr lang="en-US" sz="800" b="0" i="1" u="sng" kern="1200" dirty="0">
              <a:solidFill>
                <a:srgbClr val="000000"/>
              </a:solidFill>
              <a:effectLst/>
              <a:latin typeface="+mn-lt"/>
              <a:ea typeface="+mn-ea"/>
              <a:cs typeface="Times New Roman" panose="02020603050405020304" pitchFamily="18" charset="0"/>
            </a:endParaRPr>
          </a:p>
          <a:p>
            <a:pPr marL="0" indent="0">
              <a:buNone/>
            </a:pPr>
            <a:r>
              <a:rPr lang="en-US" sz="800" b="0" i="1" u="sng" kern="1200" dirty="0">
                <a:solidFill>
                  <a:srgbClr val="000000"/>
                </a:solidFill>
                <a:effectLst/>
                <a:latin typeface="+mn-lt"/>
                <a:ea typeface="+mn-ea"/>
                <a:cs typeface="Times New Roman" panose="02020603050405020304" pitchFamily="18" charset="0"/>
              </a:rPr>
              <a:t>Healthy People 2030</a:t>
            </a:r>
            <a:r>
              <a:rPr lang="en-US" sz="800" b="0" i="0" kern="1200" dirty="0">
                <a:solidFill>
                  <a:srgbClr val="000000"/>
                </a:solidFill>
                <a:effectLst/>
                <a:latin typeface="+mn-lt"/>
                <a:ea typeface="+mn-ea"/>
                <a:cs typeface="Times New Roman" panose="02020603050405020304" pitchFamily="18" charset="0"/>
              </a:rPr>
              <a:t>: Public Health Infrastructure – General – Explore quality improvement as a way to increase efficiency and effectiveness in health departments – PHI-R07. </a:t>
            </a: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 The main is to establish a comprehensive enterprise risk management and compliance system across the OSDH to reduce regulatory noncompliance, improve data accuracy and security, ensure timely identification and remediation of risks to support effective, transparent, and accountable public health operations.</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32</a:t>
            </a:fld>
            <a:endParaRPr lang="en-US" dirty="0"/>
          </a:p>
        </p:txBody>
      </p:sp>
    </p:spTree>
    <p:extLst>
      <p:ext uri="{BB962C8B-B14F-4D97-AF65-F5344CB8AC3E}">
        <p14:creationId xmlns:p14="http://schemas.microsoft.com/office/powerpoint/2010/main" val="323295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41D5F-3B8E-6051-878D-EAE380620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21463-1E6C-9035-82F4-69F5B6E2E4E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6A0106C-8A9A-0E81-DB2E-84497D7AF2BA}"/>
              </a:ext>
            </a:extLst>
          </p:cNvPr>
          <p:cNvSpPr>
            <a:spLocks noGrp="1"/>
          </p:cNvSpPr>
          <p:nvPr>
            <p:ph type="body" idx="1"/>
          </p:nvPr>
        </p:nvSpPr>
        <p:spPr/>
        <p:txBody>
          <a:bodyPr/>
          <a:lstStyle/>
          <a:p>
            <a:r>
              <a:rPr lang="en-US" dirty="0"/>
              <a:t>PHHS Block Grant team sent - Notice of funding letters, workplan (WP) document, and  budget material to program awardees.</a:t>
            </a:r>
          </a:p>
          <a:p>
            <a:endParaRPr lang="en-US" dirty="0"/>
          </a:p>
          <a:p>
            <a:r>
              <a:rPr lang="en-US" dirty="0"/>
              <a:t>The next step(s) for the</a:t>
            </a:r>
          </a:p>
          <a:p>
            <a:r>
              <a:rPr lang="en-US" u="sng" dirty="0"/>
              <a:t>Program awardees</a:t>
            </a:r>
            <a:r>
              <a:rPr lang="en-US" dirty="0"/>
              <a:t>: </a:t>
            </a:r>
          </a:p>
          <a:p>
            <a:endParaRPr lang="en-US" dirty="0"/>
          </a:p>
          <a:p>
            <a:r>
              <a:rPr lang="en-US" dirty="0"/>
              <a:t>After review of the recommended budget and workplan </a:t>
            </a:r>
          </a:p>
          <a:p>
            <a:pPr marL="228600" indent="-228600">
              <a:buAutoNum type="arabicPeriod"/>
            </a:pPr>
            <a:r>
              <a:rPr lang="en-US" dirty="0"/>
              <a:t>Must agree and accept approved budget by 5/12. </a:t>
            </a:r>
          </a:p>
          <a:p>
            <a:pPr marL="228600" indent="-228600">
              <a:buAutoNum type="arabicPeriod"/>
            </a:pPr>
            <a:r>
              <a:rPr lang="en-US" dirty="0"/>
              <a:t>Attend the WP and budget – Office Hour Meeting – to address concerns or questions regarding their revised budget and WP 5/18 @ 10am or 5/20 @ 1pm, this information has been posted on the PHHS Block Grant TEAMs page and the SharePoint page. </a:t>
            </a:r>
          </a:p>
          <a:p>
            <a:pPr marL="228600" indent="-228600">
              <a:buAutoNum type="arabicPeriod"/>
            </a:pPr>
            <a:r>
              <a:rPr lang="en-US" dirty="0"/>
              <a:t>Must Complete their final WP by 5/25 (programs will be allowed to update and add any additional program objectives or activities to ensure consistency with budgets)</a:t>
            </a:r>
          </a:p>
          <a:p>
            <a:pPr marL="228600" indent="-228600">
              <a:buAutoNum type="arabicPeriod"/>
            </a:pPr>
            <a:r>
              <a:rPr lang="en-US" dirty="0"/>
              <a:t>Attend the Program Kick-Off Meeting TBA – mid- July 2026 or early August (tentative dates 7/27/2026 at 1pm or 8/4/ 2026 – please mark your calendar, the meeting will be recorded for individuals that do not have the opportunity to attend to review at their discretion. </a:t>
            </a:r>
          </a:p>
          <a:p>
            <a:pPr marL="228600" indent="-228600">
              <a:buAutoNum type="arabicPeriod"/>
            </a:pPr>
            <a:endParaRPr lang="en-US" dirty="0"/>
          </a:p>
          <a:p>
            <a:pPr marL="0" indent="0">
              <a:buNone/>
            </a:pPr>
            <a:r>
              <a:rPr lang="en-US" u="sng" dirty="0"/>
              <a:t>Block Grant Coordinator</a:t>
            </a:r>
            <a:r>
              <a:rPr lang="en-US"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Will Review program awardees notice of funding acceptance emails and make adjustments if required. Final adjustments will be shared with AC team for approval if applicable</a:t>
            </a:r>
          </a:p>
          <a:p>
            <a:pPr marL="228600" indent="-228600">
              <a:buAutoNum type="arabicPeriod"/>
            </a:pPr>
            <a:r>
              <a:rPr lang="en-US" dirty="0"/>
              <a:t>Review allocation table and make budget adjustments as required  (funding allocations for Oklahoma)</a:t>
            </a:r>
          </a:p>
          <a:p>
            <a:pPr marL="228600" indent="-228600">
              <a:buAutoNum type="arabicPeriod"/>
            </a:pPr>
            <a:r>
              <a:rPr lang="en-US" dirty="0"/>
              <a:t>Submit program recipient's WP and budget data to CDC by 6/30 via PHHSBG PHIVE platform</a:t>
            </a:r>
          </a:p>
          <a:p>
            <a:endParaRPr lang="en-US" dirty="0"/>
          </a:p>
          <a:p>
            <a:endParaRPr lang="en-US" dirty="0"/>
          </a:p>
        </p:txBody>
      </p:sp>
      <p:sp>
        <p:nvSpPr>
          <p:cNvPr id="4" name="Slide Number Placeholder 3">
            <a:extLst>
              <a:ext uri="{FF2B5EF4-FFF2-40B4-BE49-F238E27FC236}">
                <a16:creationId xmlns:a16="http://schemas.microsoft.com/office/drawing/2014/main" id="{775B0F7E-D0F8-E9ED-5B2A-943707DA2F98}"/>
              </a:ext>
            </a:extLst>
          </p:cNvPr>
          <p:cNvSpPr>
            <a:spLocks noGrp="1"/>
          </p:cNvSpPr>
          <p:nvPr>
            <p:ph type="sldNum" sz="quarter" idx="5"/>
          </p:nvPr>
        </p:nvSpPr>
        <p:spPr/>
        <p:txBody>
          <a:bodyPr/>
          <a:lstStyle/>
          <a:p>
            <a:fld id="{D8B40B08-8BBB-504C-BAD2-61931D34972B}" type="slidenum">
              <a:rPr lang="en-US" smtClean="0"/>
              <a:t>4</a:t>
            </a:fld>
            <a:endParaRPr lang="en-US" dirty="0"/>
          </a:p>
        </p:txBody>
      </p:sp>
    </p:spTree>
    <p:extLst>
      <p:ext uri="{BB962C8B-B14F-4D97-AF65-F5344CB8AC3E}">
        <p14:creationId xmlns:p14="http://schemas.microsoft.com/office/powerpoint/2010/main" val="251437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Congrats to 23 program awardees.  The next following slides will address work plan data and funding allocation outcomes after the budget adjustments. </a:t>
            </a:r>
          </a:p>
        </p:txBody>
      </p:sp>
      <p:sp>
        <p:nvSpPr>
          <p:cNvPr id="4" name="Slide Number Placeholder 3"/>
          <p:cNvSpPr>
            <a:spLocks noGrp="1"/>
          </p:cNvSpPr>
          <p:nvPr>
            <p:ph type="sldNum" sz="quarter" idx="5"/>
          </p:nvPr>
        </p:nvSpPr>
        <p:spPr/>
        <p:txBody>
          <a:bodyPr/>
          <a:lstStyle/>
          <a:p>
            <a:fld id="{8A64D4D2-F51F-4ADF-941D-B23753900014}" type="slidenum">
              <a:rPr lang="en-US" smtClean="0"/>
              <a:t>5</a:t>
            </a:fld>
            <a:endParaRPr lang="en-US" dirty="0"/>
          </a:p>
        </p:txBody>
      </p:sp>
    </p:spTree>
    <p:extLst>
      <p:ext uri="{BB962C8B-B14F-4D97-AF65-F5344CB8AC3E}">
        <p14:creationId xmlns:p14="http://schemas.microsoft.com/office/powerpoint/2010/main" val="266180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Maternal &amp; Infant Health Initiative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sng" dirty="0">
                <a:solidFill>
                  <a:srgbClr val="000000"/>
                </a:solidFill>
                <a:effectLst/>
                <a:latin typeface="Times New Roman" panose="02020603050405020304" pitchFamily="18" charset="0"/>
                <a:cs typeface="Times New Roman" panose="02020603050405020304" pitchFamily="18" charset="0"/>
              </a:rPr>
              <a:t>approved Request</a:t>
            </a:r>
            <a:r>
              <a:rPr lang="en-US" sz="1200" b="0" i="0" dirty="0">
                <a:solidFill>
                  <a:srgbClr val="000000"/>
                </a:solidFill>
                <a:effectLst/>
                <a:latin typeface="Times New Roman" panose="02020603050405020304" pitchFamily="18" charset="0"/>
                <a:cs typeface="Times New Roman" panose="02020603050405020304" pitchFamily="18" charset="0"/>
              </a:rPr>
              <a:t>: $ </a:t>
            </a:r>
            <a:r>
              <a:rPr lang="en-US" sz="1200" b="0" i="0" kern="1200" dirty="0">
                <a:solidFill>
                  <a:srgbClr val="000000"/>
                </a:solidFill>
                <a:effectLst/>
                <a:latin typeface="+mn-lt"/>
                <a:ea typeface="+mn-ea"/>
                <a:cs typeface="Times New Roman" panose="02020603050405020304" pitchFamily="18" charset="0"/>
              </a:rPr>
              <a:t>77,000</a:t>
            </a:r>
            <a:r>
              <a:rPr lang="en-US" sz="1200" b="0" i="0" kern="1200" dirty="0">
                <a:solidFill>
                  <a:srgbClr val="FF0000"/>
                </a:solidFill>
                <a:effectLst/>
                <a:latin typeface="+mn-lt"/>
                <a:ea typeface="+mn-ea"/>
                <a:cs typeface="Times New Roman" panose="02020603050405020304" pitchFamily="18" charset="0"/>
              </a:rPr>
              <a:t> </a:t>
            </a:r>
            <a:r>
              <a:rPr lang="en-US" sz="1200" b="0" i="0" kern="1200" dirty="0">
                <a:solidFill>
                  <a:srgbClr val="000000"/>
                </a:solidFill>
                <a:effectLst/>
                <a:latin typeface="+mn-lt"/>
                <a:ea typeface="+mn-ea"/>
                <a:cs typeface="Times New Roman" panose="02020603050405020304" pitchFamily="18" charset="0"/>
              </a:rPr>
              <a:t>– Start up - </a:t>
            </a:r>
            <a:r>
              <a:rPr lang="en-US" sz="1200" b="0" i="0" dirty="0">
                <a:solidFill>
                  <a:srgbClr val="000000"/>
                </a:solidFill>
                <a:effectLst/>
                <a:latin typeface="Times New Roman" panose="02020603050405020304" pitchFamily="18" charset="0"/>
                <a:cs typeface="Times New Roman" panose="02020603050405020304" pitchFamily="18" charset="0"/>
              </a:rPr>
              <a:t>line items include </a:t>
            </a:r>
            <a:r>
              <a:rPr lang="en-US" sz="1200" b="0" i="0" kern="1200" dirty="0">
                <a:solidFill>
                  <a:srgbClr val="000000"/>
                </a:solidFill>
                <a:effectLst/>
                <a:latin typeface="+mn-lt"/>
                <a:ea typeface="+mn-ea"/>
                <a:cs typeface="Times New Roman" panose="02020603050405020304" pitchFamily="18" charset="0"/>
              </a:rPr>
              <a:t>Supplies </a:t>
            </a:r>
            <a:r>
              <a:rPr lang="en-US" sz="1200" kern="1200" dirty="0">
                <a:solidFill>
                  <a:srgbClr val="000000"/>
                </a:solidFill>
                <a:latin typeface="+mn-lt"/>
                <a:ea typeface="+mn-ea"/>
                <a:cs typeface="Times New Roman" panose="02020603050405020304" pitchFamily="18" charset="0"/>
              </a:rPr>
              <a:t>/ Other – staff certifications, toolkits, evidence-based curriculum </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0" strike="sngStrike" dirty="0">
                <a:solidFill>
                  <a:srgbClr val="000000"/>
                </a:solidFill>
                <a:effectLst/>
                <a:latin typeface="Times New Roman" panose="02020603050405020304" pitchFamily="18" charset="0"/>
                <a:cs typeface="Times New Roman" panose="02020603050405020304" pitchFamily="18" charset="0"/>
              </a:rPr>
              <a:t>370,778</a:t>
            </a:r>
            <a:r>
              <a:rPr lang="en-US" sz="1200" b="0" i="0" strike="sngStrike" dirty="0">
                <a:solidFill>
                  <a:srgbClr val="FF0000"/>
                </a:solidFill>
                <a:effectLst/>
                <a:latin typeface="Times New Roman" panose="02020603050405020304" pitchFamily="18" charset="0"/>
                <a:cs typeface="Times New Roman" panose="02020603050405020304" pitchFamily="18" charset="0"/>
              </a:rPr>
              <a:t> </a:t>
            </a:r>
            <a:r>
              <a:rPr lang="en-US" sz="1200" b="0" i="0" strike="sngStrike" dirty="0">
                <a:solidFill>
                  <a:srgbClr val="000000"/>
                </a:solidFill>
                <a:effectLst/>
                <a:latin typeface="Times New Roman" panose="02020603050405020304" pitchFamily="18" charset="0"/>
                <a:cs typeface="Times New Roman" panose="02020603050405020304" pitchFamily="18" charset="0"/>
              </a:rPr>
              <a:t>– Start up </a:t>
            </a:r>
            <a:r>
              <a:rPr lang="en-US" sz="1200" b="0" i="1" strike="sngStrike" dirty="0">
                <a:solidFill>
                  <a:srgbClr val="000000"/>
                </a:solidFill>
                <a:effectLst/>
                <a:latin typeface="Times New Roman" panose="02020603050405020304" pitchFamily="18" charset="0"/>
                <a:cs typeface="Times New Roman" panose="02020603050405020304" pitchFamily="18" charset="0"/>
              </a:rPr>
              <a:t>FTEs: 9  Other: </a:t>
            </a:r>
            <a:r>
              <a:rPr lang="en-US" sz="1200" b="0" i="0" strike="sngStrike" dirty="0">
                <a:solidFill>
                  <a:srgbClr val="000000"/>
                </a:solidFill>
                <a:effectLst/>
                <a:latin typeface="Times New Roman" panose="02020603050405020304" pitchFamily="18" charset="0"/>
                <a:cs typeface="Times New Roman" panose="02020603050405020304" pitchFamily="18" charset="0"/>
              </a:rPr>
              <a:t>Supplies / Travel /</a:t>
            </a:r>
            <a:r>
              <a:rPr lang="en-US" strike="sngStrike" dirty="0">
                <a:solidFill>
                  <a:srgbClr val="000000"/>
                </a:solidFill>
                <a:latin typeface="Times New Roman" panose="02020603050405020304" pitchFamily="18" charset="0"/>
                <a:cs typeface="Times New Roman" panose="02020603050405020304" pitchFamily="18" charset="0"/>
              </a:rPr>
              <a:t>  Contractual   </a:t>
            </a:r>
            <a:r>
              <a:rPr lang="en-US" sz="1200" strike="sngStrike" kern="1200" dirty="0">
                <a:solidFill>
                  <a:srgbClr val="000000"/>
                </a:solidFill>
                <a:latin typeface="+mn-lt"/>
                <a:ea typeface="+mn-ea"/>
                <a:cs typeface="Times New Roman" panose="02020603050405020304" pitchFamily="18" charset="0"/>
              </a:rPr>
              <a:t>/ Equipment –portable ultrasound units / Other – staff certifications, toolkits, curriculum </a:t>
            </a:r>
            <a:endParaRPr lang="en-US" sz="1200" b="0" i="0" strike="sngStrike" kern="1200" dirty="0">
              <a:solidFill>
                <a:srgbClr val="000000"/>
              </a:solidFill>
              <a:effectLst/>
              <a:latin typeface="+mn-lt"/>
              <a:ea typeface="+mn-ea"/>
              <a:cs typeface="Times New Roman" panose="02020603050405020304" pitchFamily="18" charset="0"/>
            </a:endParaRP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u="sng" kern="1200" dirty="0">
                <a:solidFill>
                  <a:schemeClr val="tx1"/>
                </a:solidFill>
                <a:effectLst/>
                <a:latin typeface="+mn-lt"/>
                <a:ea typeface="+mn-ea"/>
                <a:cs typeface="Times New Roman" panose="02020603050405020304" pitchFamily="18" charset="0"/>
              </a:rPr>
              <a:t>Healthy People 2030: </a:t>
            </a:r>
            <a:r>
              <a:rPr lang="en-US" sz="1200" kern="1200" dirty="0">
                <a:solidFill>
                  <a:schemeClr val="tx1"/>
                </a:solidFill>
                <a:effectLst/>
                <a:latin typeface="+mn-lt"/>
                <a:ea typeface="+mn-ea"/>
                <a:cs typeface="Times New Roman" panose="02020603050405020304" pitchFamily="18" charset="0"/>
              </a:rPr>
              <a:t>Reduce the rate of fetal deaths at 20 or more weeks of gestation – MICH-01</a:t>
            </a:r>
          </a:p>
          <a:p>
            <a:pPr marL="0" indent="0">
              <a:buNone/>
            </a:pPr>
            <a:endParaRPr lang="en-US" sz="800" u="sng" kern="1200" dirty="0">
              <a:solidFill>
                <a:srgbClr val="000000"/>
              </a:solidFill>
              <a:latin typeface="+mn-lt"/>
              <a:ea typeface="+mn-ea"/>
              <a:cs typeface="Arial" panose="020B0604020202020204" pitchFamily="34" charset="0"/>
            </a:endParaRPr>
          </a:p>
          <a:p>
            <a:pPr marL="0" indent="0">
              <a:buNone/>
            </a:pPr>
            <a:r>
              <a:rPr lang="en-US" sz="1200" u="sng" kern="1200" dirty="0">
                <a:solidFill>
                  <a:srgbClr val="000000"/>
                </a:solidFill>
                <a:latin typeface="+mn-lt"/>
                <a:ea typeface="+mn-ea"/>
                <a:cs typeface="Arial" panose="020B0604020202020204" pitchFamily="34" charset="0"/>
              </a:rPr>
              <a:t>Program SMART Objective and Activity</a:t>
            </a:r>
            <a:r>
              <a:rPr lang="en-US" sz="1200" kern="1200" dirty="0">
                <a:solidFill>
                  <a:srgbClr val="000000"/>
                </a:solidFill>
                <a:latin typeface="+mn-lt"/>
                <a:ea typeface="+mn-ea"/>
                <a:cs typeface="Arial" panose="020B0604020202020204" pitchFamily="34" charset="0"/>
              </a:rPr>
              <a:t>:</a:t>
            </a:r>
          </a:p>
          <a:p>
            <a:pPr marL="0" indent="0">
              <a:buNone/>
            </a:pPr>
            <a:r>
              <a:rPr lang="en-US" sz="1200" b="0" i="0" kern="1200" dirty="0">
                <a:solidFill>
                  <a:srgbClr val="000000"/>
                </a:solidFill>
                <a:effectLst/>
                <a:latin typeface="+mn-lt"/>
                <a:ea typeface="+mn-ea"/>
                <a:cs typeface="Times New Roman" panose="02020603050405020304" pitchFamily="18" charset="0"/>
              </a:rPr>
              <a:t>Objective -  By September 30, 2027, provide infant safety and maternal health education 	including safe sleep, Period of Purple Crying, injury prevention, and car seat safety to at least 1,000 caregivers through workshops, mobile outreach, and community events.</a:t>
            </a:r>
          </a:p>
          <a:p>
            <a:pPr marL="0" indent="0">
              <a:buNone/>
            </a:pPr>
            <a:r>
              <a:rPr lang="en-US" sz="1200" kern="1200" dirty="0">
                <a:solidFill>
                  <a:srgbClr val="000000"/>
                </a:solidFill>
                <a:latin typeface="+mn-lt"/>
                <a:ea typeface="+mn-ea"/>
                <a:cs typeface="Times New Roman" panose="02020603050405020304" pitchFamily="18" charset="0"/>
              </a:rPr>
              <a:t>Activity -  D7 will implement coordinated, community based maternal and infant health outreach through mobile services, evidence-based education, and CHW engagement to reduce modifiable maternal risk factors and prevent infant mortality.</a:t>
            </a:r>
            <a:endParaRPr lang="en-US" sz="1200" b="0" i="0" kern="1200" dirty="0">
              <a:solidFill>
                <a:srgbClr val="000000"/>
              </a:solidFill>
              <a:effectLst/>
              <a:latin typeface="+mn-lt"/>
              <a:ea typeface="+mn-ea"/>
              <a:cs typeface="Times New Roman" panose="02020603050405020304" pitchFamily="18" charset="0"/>
            </a:endParaRP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p>
          <a:p>
            <a:pPr marL="0" indent="0">
              <a:buNone/>
            </a:pPr>
            <a:r>
              <a:rPr lang="en-US" dirty="0">
                <a:solidFill>
                  <a:srgbClr val="000000"/>
                </a:solidFill>
                <a:latin typeface="Times New Roman" panose="02020603050405020304" pitchFamily="18" charset="0"/>
                <a:cs typeface="Times New Roman" panose="02020603050405020304" pitchFamily="18" charset="0"/>
              </a:rPr>
              <a:t>To reduce infant mortality and improve maternal health outcomes in D7 through a coordinated, three-pronged preventive health approach that integrates physical health support, education, and nutrition, delivered through trusted community-based systems and mobile outreach.</a:t>
            </a:r>
            <a:endParaRPr lang="en-US" sz="1200" b="0" i="0" dirty="0">
              <a:solidFill>
                <a:srgbClr val="000000"/>
              </a:solidFill>
              <a:effectLst/>
              <a:latin typeface="Times New Roman" panose="02020603050405020304" pitchFamily="18" charset="0"/>
              <a:cs typeface="Times New Roman" panose="02020603050405020304" pitchFamily="18" charset="0"/>
            </a:endParaRPr>
          </a:p>
          <a:p>
            <a:endParaRPr lang="en-US" dirty="0"/>
          </a:p>
          <a:p>
            <a:endParaRPr lang="en-US" dirty="0"/>
          </a:p>
          <a:p>
            <a:r>
              <a:rPr lang="en-US" sz="1200" b="0" i="0" dirty="0">
                <a:solidFill>
                  <a:srgbClr val="000000"/>
                </a:solidFill>
                <a:effectLst/>
                <a:latin typeface="Times New Roman" panose="02020603050405020304" pitchFamily="18" charset="0"/>
                <a:cs typeface="Times New Roman" panose="02020603050405020304" pitchFamily="18" charset="0"/>
              </a:rPr>
              <a:t>Start up - </a:t>
            </a:r>
            <a:r>
              <a:rPr lang="en-US" sz="1200" b="0" i="1" dirty="0">
                <a:solidFill>
                  <a:srgbClr val="000000"/>
                </a:solidFill>
                <a:effectLst/>
                <a:latin typeface="Times New Roman" panose="02020603050405020304" pitchFamily="18" charset="0"/>
                <a:cs typeface="Times New Roman" panose="02020603050405020304" pitchFamily="18" charset="0"/>
              </a:rPr>
              <a:t>FTEs: 0</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ACEs Questions / Contractual</a:t>
            </a:r>
          </a:p>
          <a:p>
            <a:r>
              <a:rPr lang="en-US" sz="1200" b="0" i="0" dirty="0">
                <a:solidFill>
                  <a:srgbClr val="000000"/>
                </a:solidFill>
                <a:effectLst/>
                <a:latin typeface="Times New Roman" panose="02020603050405020304" pitchFamily="18" charset="0"/>
                <a:cs typeface="Times New Roman" panose="02020603050405020304" pitchFamily="18" charset="0"/>
              </a:rPr>
              <a:t>Start up </a:t>
            </a:r>
            <a:r>
              <a:rPr lang="en-US" sz="1200" b="0" i="1" dirty="0">
                <a:solidFill>
                  <a:srgbClr val="000000"/>
                </a:solidFill>
                <a:effectLst/>
                <a:latin typeface="Times New Roman" panose="02020603050405020304" pitchFamily="18" charset="0"/>
                <a:cs typeface="Times New Roman" panose="02020603050405020304" pitchFamily="18" charset="0"/>
              </a:rPr>
              <a:t>FTEs: 9  Other: </a:t>
            </a:r>
            <a:r>
              <a:rPr lang="en-US" sz="1200" b="0" i="0" dirty="0">
                <a:solidFill>
                  <a:srgbClr val="000000"/>
                </a:solidFill>
                <a:effectLst/>
                <a:latin typeface="Times New Roman" panose="02020603050405020304" pitchFamily="18" charset="0"/>
                <a:cs typeface="Times New Roman" panose="02020603050405020304" pitchFamily="18" charset="0"/>
              </a:rPr>
              <a:t>Supplies / Travel /</a:t>
            </a:r>
            <a:r>
              <a:rPr lang="en-US" dirty="0">
                <a:solidFill>
                  <a:srgbClr val="000000"/>
                </a:solidFill>
                <a:latin typeface="Times New Roman" panose="02020603050405020304" pitchFamily="18" charset="0"/>
                <a:cs typeface="Times New Roman" panose="02020603050405020304" pitchFamily="18" charset="0"/>
              </a:rPr>
              <a:t> Equipment / Contractual</a:t>
            </a:r>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6</a:t>
            </a:fld>
            <a:endParaRPr lang="en-US" dirty="0"/>
          </a:p>
        </p:txBody>
      </p:sp>
    </p:spTree>
    <p:extLst>
      <p:ext uri="{BB962C8B-B14F-4D97-AF65-F5344CB8AC3E}">
        <p14:creationId xmlns:p14="http://schemas.microsoft.com/office/powerpoint/2010/main" val="315066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Traumatic Brain Injury aka PIBI</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Approved Budget </a:t>
            </a:r>
            <a:r>
              <a:rPr lang="en-US" sz="1200" b="0" i="0" dirty="0">
                <a:solidFill>
                  <a:srgbClr val="000000"/>
                </a:solidFill>
                <a:effectLst/>
                <a:latin typeface="Times New Roman" panose="02020603050405020304" pitchFamily="18" charset="0"/>
                <a:cs typeface="Times New Roman" panose="02020603050405020304" pitchFamily="18" charset="0"/>
              </a:rPr>
              <a:t>: $49,021   </a:t>
            </a:r>
            <a:r>
              <a:rPr lang="en-US" sz="800" b="0" i="0" dirty="0">
                <a:solidFill>
                  <a:srgbClr val="000000"/>
                </a:solidFill>
                <a:effectLst/>
                <a:latin typeface="Times New Roman" panose="02020603050405020304" pitchFamily="18" charset="0"/>
                <a:cs typeface="Times New Roman" panose="02020603050405020304" pitchFamily="18" charset="0"/>
              </a:rPr>
              <a:t>Start up program – line items include </a:t>
            </a:r>
            <a:r>
              <a:rPr lang="en-US" sz="800" kern="1200" dirty="0">
                <a:solidFill>
                  <a:srgbClr val="000000"/>
                </a:solidFill>
                <a:latin typeface="+mn-lt"/>
                <a:ea typeface="+mn-ea"/>
                <a:cs typeface="Times New Roman" panose="02020603050405020304" pitchFamily="18" charset="0"/>
              </a:rPr>
              <a:t>Supplies / Contractual / BRFSS Questions/ Other – bicycle helmets, print cost</a:t>
            </a:r>
            <a:r>
              <a:rPr lang="en-US" sz="1200" b="0" i="0" dirty="0">
                <a:solidFill>
                  <a:srgbClr val="000000"/>
                </a:solidFill>
                <a:effectLst/>
                <a:latin typeface="Times New Roman" panose="02020603050405020304" pitchFamily="18" charset="0"/>
                <a:cs typeface="Times New Roman" panose="02020603050405020304" pitchFamily="18" charset="0"/>
              </a:rPr>
              <a:t>–</a:t>
            </a:r>
            <a:r>
              <a:rPr lang="en-US" sz="1200" b="0" i="0" strike="sngStrike" dirty="0">
                <a:solidFill>
                  <a:srgbClr val="000000"/>
                </a:solidFill>
                <a:effectLst/>
                <a:latin typeface="Times New Roman" panose="02020603050405020304" pitchFamily="18" charset="0"/>
                <a:cs typeface="Times New Roman" panose="02020603050405020304" pitchFamily="18" charset="0"/>
              </a:rPr>
              <a:t>$124,044 </a:t>
            </a:r>
            <a:r>
              <a:rPr lang="en-US" sz="1200" b="0" i="1" strike="sngStrike" kern="1200" dirty="0">
                <a:solidFill>
                  <a:srgbClr val="000000"/>
                </a:solidFill>
                <a:effectLst/>
                <a:latin typeface="+mn-lt"/>
                <a:ea typeface="+mn-ea"/>
                <a:cs typeface="Times New Roman" panose="02020603050405020304" pitchFamily="18" charset="0"/>
              </a:rPr>
              <a:t>FTEs: 2 </a:t>
            </a:r>
            <a:r>
              <a:rPr lang="en-US" sz="800" strike="sngStrike" kern="1200" dirty="0">
                <a:solidFill>
                  <a:srgbClr val="000000"/>
                </a:solidFill>
                <a:latin typeface="+mn-lt"/>
                <a:ea typeface="+mn-ea"/>
                <a:cs typeface="Times New Roman" panose="02020603050405020304" pitchFamily="18" charset="0"/>
              </a:rPr>
              <a:t>existing staff</a:t>
            </a:r>
            <a:r>
              <a:rPr lang="en-US" sz="1200" b="0" i="1" strike="sngStrike" kern="1200" dirty="0">
                <a:solidFill>
                  <a:srgbClr val="000000"/>
                </a:solidFill>
                <a:effectLst/>
                <a:latin typeface="+mn-lt"/>
                <a:ea typeface="+mn-ea"/>
                <a:cs typeface="Times New Roman" panose="02020603050405020304" pitchFamily="18" charset="0"/>
              </a:rPr>
              <a:t>  Other: </a:t>
            </a:r>
            <a:r>
              <a:rPr lang="en-US" sz="1200" b="0" i="0" strike="sngStrike" kern="1200" dirty="0">
                <a:solidFill>
                  <a:srgbClr val="000000"/>
                </a:solidFill>
                <a:effectLst/>
                <a:latin typeface="+mn-lt"/>
                <a:ea typeface="+mn-ea"/>
                <a:cs typeface="Times New Roman" panose="02020603050405020304" pitchFamily="18" charset="0"/>
              </a:rPr>
              <a:t> </a:t>
            </a:r>
            <a:r>
              <a:rPr lang="en-US" sz="800" strike="sngStrike" kern="1200" dirty="0">
                <a:solidFill>
                  <a:srgbClr val="000000"/>
                </a:solidFill>
                <a:latin typeface="+mn-lt"/>
                <a:ea typeface="+mn-ea"/>
                <a:cs typeface="Times New Roman" panose="02020603050405020304" pitchFamily="18" charset="0"/>
              </a:rPr>
              <a:t>Supplies / Contractual / Data Cost/ BRFSS Questions/ Other – bicycle helmets, print cost</a:t>
            </a:r>
            <a:endParaRPr lang="en-US" sz="1200" b="0" i="0" strike="sngStrike"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1" u="sng" strike="sngStrike"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fatal traumatic brain injuries – IVP-05</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800" u="sng" kern="1200" dirty="0">
                <a:solidFill>
                  <a:srgbClr val="000000"/>
                </a:solidFill>
                <a:latin typeface="+mn-lt"/>
                <a:ea typeface="+mn-ea"/>
                <a:cs typeface="Arial" panose="020B0604020202020204" pitchFamily="34" charset="0"/>
              </a:rPr>
              <a:t>Program SMART Objective and Activity</a:t>
            </a:r>
            <a:r>
              <a:rPr lang="en-US" sz="800" kern="1200" dirty="0">
                <a:solidFill>
                  <a:srgbClr val="000000"/>
                </a:solidFill>
                <a:latin typeface="+mn-lt"/>
                <a:ea typeface="+mn-ea"/>
                <a:cs typeface="Arial" panose="020B0604020202020204" pitchFamily="34" charset="0"/>
              </a:rPr>
              <a:t>:</a:t>
            </a:r>
          </a:p>
          <a:p>
            <a:pPr marL="0" indent="0">
              <a:buNone/>
            </a:pPr>
            <a:r>
              <a:rPr lang="en-US" sz="1200" b="0" i="0" kern="1200" dirty="0">
                <a:solidFill>
                  <a:srgbClr val="000000"/>
                </a:solidFill>
                <a:effectLst/>
                <a:latin typeface="+mn-lt"/>
                <a:ea typeface="+mn-ea"/>
                <a:cs typeface="Times New Roman" panose="02020603050405020304" pitchFamily="18" charset="0"/>
              </a:rPr>
              <a:t>Objective –</a:t>
            </a:r>
            <a:r>
              <a:rPr lang="en-US" sz="800" kern="1200" dirty="0">
                <a:solidFill>
                  <a:srgbClr val="000000"/>
                </a:solidFill>
                <a:latin typeface="+mn-lt"/>
                <a:ea typeface="+mn-ea"/>
                <a:cs typeface="Times New Roman" panose="02020603050405020304" pitchFamily="18" charset="0"/>
              </a:rPr>
              <a:t> </a:t>
            </a:r>
            <a:r>
              <a:rPr lang="en-US" sz="1200" b="0" i="0" kern="1200" dirty="0">
                <a:solidFill>
                  <a:srgbClr val="000000"/>
                </a:solidFill>
                <a:effectLst/>
                <a:latin typeface="+mn-lt"/>
                <a:ea typeface="+mn-ea"/>
                <a:cs typeface="Times New Roman" panose="02020603050405020304" pitchFamily="18" charset="0"/>
              </a:rPr>
              <a:t>By  9/2027, the IPS will coordinate one comprehensive TBI Prevention and Response Program.</a:t>
            </a:r>
          </a:p>
          <a:p>
            <a:pPr marL="0" indent="0">
              <a:buNone/>
            </a:pPr>
            <a:r>
              <a:rPr lang="en-US" sz="800" kern="1200" dirty="0">
                <a:solidFill>
                  <a:srgbClr val="000000"/>
                </a:solidFill>
                <a:latin typeface="+mn-lt"/>
                <a:ea typeface="+mn-ea"/>
                <a:cs typeface="Times New Roman" panose="02020603050405020304" pitchFamily="18" charset="0"/>
              </a:rPr>
              <a:t>Activity – IPS will coordinate one comprehensive TBI Prevention and Response Program.</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 </a:t>
            </a:r>
            <a:r>
              <a:rPr lang="en-US" u="none" dirty="0">
                <a:solidFill>
                  <a:srgbClr val="000000"/>
                </a:solidFill>
                <a:latin typeface="Times New Roman" panose="02020603050405020304" pitchFamily="18" charset="0"/>
                <a:cs typeface="Times New Roman" panose="02020603050405020304" pitchFamily="18" charset="0"/>
              </a:rPr>
              <a:t>This program aims to decrease TBI-related morbidity and mortality, with a special focus on children and those impacted by IPV statewide.</a:t>
            </a:r>
            <a:endParaRPr lang="en-US" sz="1200" b="0" i="0" u="none" dirty="0">
              <a:solidFill>
                <a:srgbClr val="000000"/>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560737-2B32-4747-93B9-835F8C3189DF}" type="slidenum">
              <a:rPr lang="en-US" smtClean="0"/>
              <a:t>7</a:t>
            </a:fld>
            <a:endParaRPr lang="en-US" dirty="0"/>
          </a:p>
        </p:txBody>
      </p:sp>
    </p:spTree>
    <p:extLst>
      <p:ext uri="{BB962C8B-B14F-4D97-AF65-F5344CB8AC3E}">
        <p14:creationId xmlns:p14="http://schemas.microsoft.com/office/powerpoint/2010/main" val="3150665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Violence prevention program </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approved Request</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0" kern="1200" dirty="0">
                <a:solidFill>
                  <a:srgbClr val="000000"/>
                </a:solidFill>
                <a:effectLst/>
                <a:latin typeface="+mn-lt"/>
                <a:ea typeface="+mn-ea"/>
                <a:cs typeface="Times New Roman" panose="02020603050405020304" pitchFamily="18" charset="0"/>
              </a:rPr>
              <a:t>$60,947 </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0" strike="sngStrike" dirty="0">
                <a:solidFill>
                  <a:srgbClr val="000000"/>
                </a:solidFill>
                <a:effectLst/>
                <a:latin typeface="Times New Roman" panose="02020603050405020304" pitchFamily="18" charset="0"/>
                <a:cs typeface="Times New Roman" panose="02020603050405020304" pitchFamily="18" charset="0"/>
              </a:rPr>
              <a:t>163,322</a:t>
            </a:r>
            <a:r>
              <a:rPr lang="en-US" sz="1200" b="0" i="0" dirty="0">
                <a:solidFill>
                  <a:srgbClr val="000000"/>
                </a:solidFill>
                <a:effectLst/>
                <a:latin typeface="Times New Roman" panose="02020603050405020304" pitchFamily="18" charset="0"/>
                <a:cs typeface="Times New Roman" panose="02020603050405020304" pitchFamily="18" charset="0"/>
              </a:rPr>
              <a:t>  Enhance or expand the program </a:t>
            </a:r>
            <a:r>
              <a:rPr lang="en-US" sz="1200" b="0" i="0" kern="1200" dirty="0">
                <a:solidFill>
                  <a:srgbClr val="000000"/>
                </a:solidFill>
                <a:effectLst/>
                <a:latin typeface="+mn-lt"/>
                <a:ea typeface="+mn-ea"/>
                <a:cs typeface="Times New Roman" panose="02020603050405020304" pitchFamily="18" charset="0"/>
              </a:rPr>
              <a:t>– budget </a:t>
            </a:r>
            <a:r>
              <a:rPr lang="en-US" sz="1200" b="0" i="0" dirty="0">
                <a:solidFill>
                  <a:srgbClr val="000000"/>
                </a:solidFill>
                <a:effectLst/>
                <a:latin typeface="Times New Roman" panose="02020603050405020304" pitchFamily="18" charset="0"/>
                <a:cs typeface="Times New Roman" panose="02020603050405020304" pitchFamily="18" charset="0"/>
              </a:rPr>
              <a:t>line items include </a:t>
            </a:r>
            <a:r>
              <a:rPr lang="en-US" sz="1200" b="0" i="1" kern="1200" dirty="0">
                <a:solidFill>
                  <a:srgbClr val="000000"/>
                </a:solidFill>
                <a:effectLst/>
                <a:latin typeface="+mn-lt"/>
                <a:ea typeface="+mn-ea"/>
                <a:cs typeface="Times New Roman" panose="02020603050405020304" pitchFamily="18" charset="0"/>
              </a:rPr>
              <a:t>Other: </a:t>
            </a:r>
            <a:r>
              <a:rPr lang="en-US" sz="1200" b="0" i="0" kern="1200" dirty="0">
                <a:solidFill>
                  <a:srgbClr val="000000"/>
                </a:solidFill>
                <a:effectLst/>
                <a:latin typeface="+mn-lt"/>
                <a:ea typeface="+mn-ea"/>
                <a:cs typeface="Times New Roman" panose="02020603050405020304" pitchFamily="18" charset="0"/>
              </a:rPr>
              <a:t>Supplies/ ACEs Questions / gun locks - </a:t>
            </a:r>
            <a:r>
              <a:rPr lang="en-US" sz="1200" b="0" i="1" strike="sngStrike" kern="1200" dirty="0">
                <a:solidFill>
                  <a:srgbClr val="000000"/>
                </a:solidFill>
                <a:effectLst/>
                <a:latin typeface="+mn-lt"/>
                <a:ea typeface="+mn-ea"/>
                <a:cs typeface="Times New Roman" panose="02020603050405020304" pitchFamily="18" charset="0"/>
              </a:rPr>
              <a:t>FTEs: 1</a:t>
            </a:r>
            <a:r>
              <a:rPr lang="en-US" sz="1200" b="0" i="0" strike="sngStrike" kern="1200" dirty="0">
                <a:solidFill>
                  <a:srgbClr val="000000"/>
                </a:solidFill>
                <a:effectLst/>
                <a:latin typeface="+mn-lt"/>
                <a:ea typeface="+mn-ea"/>
                <a:cs typeface="Times New Roman" panose="02020603050405020304" pitchFamily="18" charset="0"/>
              </a:rPr>
              <a:t> vacant position </a:t>
            </a:r>
            <a:r>
              <a:rPr lang="en-US" sz="1200" b="0" i="1" strike="sngStrike" kern="1200" dirty="0">
                <a:solidFill>
                  <a:srgbClr val="000000"/>
                </a:solidFill>
                <a:effectLst/>
                <a:latin typeface="+mn-lt"/>
                <a:ea typeface="+mn-ea"/>
                <a:cs typeface="Times New Roman" panose="02020603050405020304" pitchFamily="18" charset="0"/>
              </a:rPr>
              <a:t>Other: </a:t>
            </a:r>
            <a:r>
              <a:rPr lang="en-US" sz="1200" b="0" i="0" strike="sngStrike" kern="1200" dirty="0">
                <a:solidFill>
                  <a:srgbClr val="000000"/>
                </a:solidFill>
                <a:effectLst/>
                <a:latin typeface="+mn-lt"/>
                <a:ea typeface="+mn-ea"/>
                <a:cs typeface="Times New Roman" panose="02020603050405020304" pitchFamily="18" charset="0"/>
              </a:rPr>
              <a:t>Supplies/ ACEs Questions / Other – gun locks </a:t>
            </a:r>
            <a:endParaRPr lang="en-US" sz="1200" b="0" i="0" strike="sngStrike" dirty="0">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:Reduce firearm-related deaths – IVP-13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800" u="sng" kern="1200" dirty="0">
                <a:solidFill>
                  <a:srgbClr val="000000"/>
                </a:solidFill>
                <a:latin typeface="+mn-lt"/>
                <a:ea typeface="+mn-ea"/>
                <a:cs typeface="Arial" panose="020B0604020202020204" pitchFamily="34" charset="0"/>
              </a:rPr>
              <a:t>Program SMART Objective and Activity</a:t>
            </a:r>
            <a:r>
              <a:rPr lang="en-US" sz="800" kern="1200" dirty="0">
                <a:solidFill>
                  <a:srgbClr val="000000"/>
                </a:solidFill>
                <a:latin typeface="+mn-lt"/>
                <a:ea typeface="+mn-ea"/>
                <a:cs typeface="Arial" panose="020B0604020202020204" pitchFamily="34" charset="0"/>
              </a:rPr>
              <a:t>:</a:t>
            </a:r>
          </a:p>
          <a:p>
            <a:pPr marL="0" indent="0">
              <a:buNone/>
            </a:pPr>
            <a:r>
              <a:rPr lang="en-US" sz="1200" b="0" i="0" kern="1200" dirty="0">
                <a:solidFill>
                  <a:srgbClr val="000000"/>
                </a:solidFill>
                <a:effectLst/>
                <a:latin typeface="+mn-lt"/>
                <a:ea typeface="+mn-ea"/>
                <a:cs typeface="Times New Roman" panose="02020603050405020304" pitchFamily="18" charset="0"/>
              </a:rPr>
              <a:t>Objective –By 9/2027, the IPS will conduct at least three public health approaches to reduce violence.</a:t>
            </a:r>
          </a:p>
          <a:p>
            <a:pPr marL="0" indent="0">
              <a:buNone/>
            </a:pPr>
            <a:endParaRPr lang="en-US" sz="1200" b="0" i="0" kern="1200" dirty="0">
              <a:solidFill>
                <a:srgbClr val="000000"/>
              </a:solidFill>
              <a:effectLst/>
              <a:latin typeface="+mn-lt"/>
              <a:ea typeface="+mn-ea"/>
              <a:cs typeface="Times New Roman" panose="02020603050405020304" pitchFamily="18" charset="0"/>
            </a:endParaRPr>
          </a:p>
          <a:p>
            <a:pPr marL="0" indent="0">
              <a:buNone/>
            </a:pPr>
            <a:r>
              <a:rPr lang="en-US" sz="800" kern="1200" dirty="0">
                <a:solidFill>
                  <a:srgbClr val="000000"/>
                </a:solidFill>
                <a:latin typeface="+mn-lt"/>
                <a:ea typeface="+mn-ea"/>
                <a:cs typeface="Times New Roman" panose="02020603050405020304" pitchFamily="18" charset="0"/>
              </a:rPr>
              <a:t>Activity - By 09/2027, IPS staff will conduct at least three public health approaches to reduce violence.</a:t>
            </a:r>
            <a:endParaRPr lang="en-US" sz="1200" b="0" i="0" kern="1200" dirty="0">
              <a:solidFill>
                <a:srgbClr val="000000"/>
              </a:solidFill>
              <a:effectLst/>
              <a:latin typeface="+mn-lt"/>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p>
          <a:p>
            <a:r>
              <a:rPr lang="en-US" dirty="0"/>
              <a:t>This program aims to decrease violence-related morbidity and mortality, with a special focus on firearm-related injuries and deaths statewide, and enhance existing suicide mortality surveillance with data on suicide attempts and ideation, and firearm safety through the Behavioral Risk Factor Surveillance System (BRFSS).</a:t>
            </a:r>
          </a:p>
        </p:txBody>
      </p:sp>
      <p:sp>
        <p:nvSpPr>
          <p:cNvPr id="4" name="Slide Number Placeholder 3"/>
          <p:cNvSpPr>
            <a:spLocks noGrp="1"/>
          </p:cNvSpPr>
          <p:nvPr>
            <p:ph type="sldNum" sz="quarter" idx="5"/>
          </p:nvPr>
        </p:nvSpPr>
        <p:spPr/>
        <p:txBody>
          <a:bodyPr/>
          <a:lstStyle/>
          <a:p>
            <a:fld id="{57560737-2B32-4747-93B9-835F8C3189DF}" type="slidenum">
              <a:rPr lang="en-US" smtClean="0"/>
              <a:t>8</a:t>
            </a:fld>
            <a:endParaRPr lang="en-US" dirty="0"/>
          </a:p>
        </p:txBody>
      </p:sp>
    </p:spTree>
    <p:extLst>
      <p:ext uri="{BB962C8B-B14F-4D97-AF65-F5344CB8AC3E}">
        <p14:creationId xmlns:p14="http://schemas.microsoft.com/office/powerpoint/2010/main" val="106296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A Way to Wellness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sng" dirty="0">
                <a:solidFill>
                  <a:srgbClr val="000000"/>
                </a:solidFill>
                <a:effectLst/>
                <a:latin typeface="Times New Roman" panose="02020603050405020304" pitchFamily="18" charset="0"/>
                <a:cs typeface="Times New Roman" panose="02020603050405020304" pitchFamily="18" charset="0"/>
              </a:rPr>
              <a:t>Approved  Request</a:t>
            </a:r>
            <a:r>
              <a:rPr lang="en-US" sz="1200" b="0" i="0" dirty="0">
                <a:solidFill>
                  <a:srgbClr val="000000"/>
                </a:solidFill>
                <a:effectLst/>
                <a:latin typeface="Times New Roman" panose="02020603050405020304" pitchFamily="18" charset="0"/>
                <a:cs typeface="Times New Roman" panose="02020603050405020304" pitchFamily="18" charset="0"/>
              </a:rPr>
              <a:t>: $32,822  Start up budget line items </a:t>
            </a:r>
            <a:r>
              <a:rPr lang="en-US" sz="1200" b="0" i="1" dirty="0">
                <a:solidFill>
                  <a:srgbClr val="000000"/>
                </a:solidFill>
                <a:effectLst/>
                <a:latin typeface="Times New Roman" panose="02020603050405020304" pitchFamily="18" charset="0"/>
                <a:cs typeface="Times New Roman" panose="02020603050405020304" pitchFamily="18" charset="0"/>
              </a:rPr>
              <a:t>:</a:t>
            </a:r>
            <a:r>
              <a:rPr lang="en-US" i="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Supplies / Contractual / Equipment- Exam Table, Phlebotomy chair</a:t>
            </a: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adults with high blood pressure - HDS-04</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800" u="sng" kern="1200" dirty="0">
                <a:solidFill>
                  <a:srgbClr val="000000"/>
                </a:solidFill>
                <a:latin typeface="+mn-lt"/>
                <a:ea typeface="+mn-ea"/>
                <a:cs typeface="Arial" panose="020B0604020202020204" pitchFamily="34" charset="0"/>
              </a:rPr>
              <a:t>Program SMART Objective and Activity</a:t>
            </a:r>
            <a:r>
              <a:rPr lang="en-US" sz="800" kern="1200" dirty="0">
                <a:solidFill>
                  <a:srgbClr val="000000"/>
                </a:solidFill>
                <a:latin typeface="+mn-lt"/>
                <a:ea typeface="+mn-ea"/>
                <a:cs typeface="Arial" panose="020B0604020202020204" pitchFamily="34" charset="0"/>
              </a:rPr>
              <a:t>:</a:t>
            </a:r>
          </a:p>
          <a:p>
            <a:pPr marL="0" indent="0">
              <a:buNone/>
            </a:pPr>
            <a:r>
              <a:rPr lang="en-US" sz="800" kern="1200" dirty="0">
                <a:solidFill>
                  <a:srgbClr val="000000"/>
                </a:solidFill>
                <a:latin typeface="+mn-lt"/>
                <a:ea typeface="+mn-ea"/>
                <a:cs typeface="Times New Roman" panose="02020603050405020304" pitchFamily="18" charset="0"/>
              </a:rPr>
              <a:t>Objective –During an eight-week period of class interventions, participants will lose 3-5% of their total body weight.</a:t>
            </a:r>
          </a:p>
          <a:p>
            <a:pPr marL="0" indent="0">
              <a:buNone/>
            </a:pPr>
            <a:r>
              <a:rPr lang="en-US" sz="800" kern="1200" dirty="0">
                <a:solidFill>
                  <a:srgbClr val="000000"/>
                </a:solidFill>
                <a:latin typeface="+mn-lt"/>
                <a:ea typeface="+mn-ea"/>
                <a:cs typeface="Times New Roman" panose="02020603050405020304" pitchFamily="18" charset="0"/>
              </a:rPr>
              <a:t>Activity – Participants to lose 3-5% total body weight during the eight-week interventional program. </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endParaRPr lang="en-US" sz="1200" b="0" i="0"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To reduce 3-5% body fat over and eight-week period by implementing healthy choices for participants.</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9</a:t>
            </a:fld>
            <a:endParaRPr lang="en-US" dirty="0"/>
          </a:p>
        </p:txBody>
      </p:sp>
    </p:spTree>
    <p:extLst>
      <p:ext uri="{BB962C8B-B14F-4D97-AF65-F5344CB8AC3E}">
        <p14:creationId xmlns:p14="http://schemas.microsoft.com/office/powerpoint/2010/main" val="315066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AB039-41A3-98D2-E7F0-127FE19DE0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B39850-5E06-0ABF-6B81-D13972807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DCDFD7-D970-B924-6DA0-DCA1D66F95B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6C67143-7B5B-FF15-2528-935F0A9054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FC12DF-AC3E-1BBD-3BE4-25B6BF98EBEA}"/>
              </a:ext>
            </a:extLst>
          </p:cNvPr>
          <p:cNvSpPr>
            <a:spLocks noGrp="1"/>
          </p:cNvSpPr>
          <p:nvPr>
            <p:ph type="sldNum" sz="quarter" idx="12"/>
          </p:nvPr>
        </p:nvSpPr>
        <p:spPr/>
        <p:txBody>
          <a:bodyPr/>
          <a:lstStyle/>
          <a:p>
            <a:fld id="{EC1DC55F-0840-4E67-B41E-3392A69B557E}" type="slidenum">
              <a:rPr lang="en-US" smtClean="0"/>
              <a:t>‹#›</a:t>
            </a:fld>
            <a:endParaRPr lang="en-US" dirty="0"/>
          </a:p>
        </p:txBody>
      </p:sp>
    </p:spTree>
    <p:extLst>
      <p:ext uri="{BB962C8B-B14F-4D97-AF65-F5344CB8AC3E}">
        <p14:creationId xmlns:p14="http://schemas.microsoft.com/office/powerpoint/2010/main" val="328460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B0FC-A763-5139-8FC1-FF6CF2C195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68AE7-EFEA-A901-7DF8-7DCC495BEC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336B7-AC6C-6CDC-3062-87F50C8AB51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B6862F6-CD3C-559F-E38A-C7A2DC3523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7E95E7-5A8C-CEAA-244B-338ABF61C3CA}"/>
              </a:ext>
            </a:extLst>
          </p:cNvPr>
          <p:cNvSpPr>
            <a:spLocks noGrp="1"/>
          </p:cNvSpPr>
          <p:nvPr>
            <p:ph type="sldNum" sz="quarter" idx="12"/>
          </p:nvPr>
        </p:nvSpPr>
        <p:spPr/>
        <p:txBody>
          <a:bodyPr/>
          <a:lstStyle/>
          <a:p>
            <a:fld id="{EC1DC55F-0840-4E67-B41E-3392A69B557E}" type="slidenum">
              <a:rPr lang="en-US" smtClean="0"/>
              <a:t>‹#›</a:t>
            </a:fld>
            <a:endParaRPr lang="en-US" dirty="0"/>
          </a:p>
        </p:txBody>
      </p:sp>
    </p:spTree>
    <p:extLst>
      <p:ext uri="{BB962C8B-B14F-4D97-AF65-F5344CB8AC3E}">
        <p14:creationId xmlns:p14="http://schemas.microsoft.com/office/powerpoint/2010/main" val="68032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68D9D9-42D1-E430-CC24-15ABF86802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F01C32-8EBD-2B8B-048F-25EA94EA4E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3123D-A857-807B-BC3A-396735A0785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B2FC9BE-5984-DD86-936B-C3F9F0C8BB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9BDDD-F97F-9D94-AA1E-F0AB915DD7A2}"/>
              </a:ext>
            </a:extLst>
          </p:cNvPr>
          <p:cNvSpPr>
            <a:spLocks noGrp="1"/>
          </p:cNvSpPr>
          <p:nvPr>
            <p:ph type="sldNum" sz="quarter" idx="12"/>
          </p:nvPr>
        </p:nvSpPr>
        <p:spPr/>
        <p:txBody>
          <a:bodyPr/>
          <a:lstStyle/>
          <a:p>
            <a:fld id="{EC1DC55F-0840-4E67-B41E-3392A69B557E}" type="slidenum">
              <a:rPr lang="en-US" smtClean="0"/>
              <a:t>‹#›</a:t>
            </a:fld>
            <a:endParaRPr lang="en-US" dirty="0"/>
          </a:p>
        </p:txBody>
      </p:sp>
    </p:spTree>
    <p:extLst>
      <p:ext uri="{BB962C8B-B14F-4D97-AF65-F5344CB8AC3E}">
        <p14:creationId xmlns:p14="http://schemas.microsoft.com/office/powerpoint/2010/main" val="147851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dirty="0"/>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36476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dirty="0"/>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568884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dirty="0"/>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endParaRPr lang="en-US" dirty="0"/>
          </a:p>
        </p:txBody>
      </p:sp>
    </p:spTree>
    <p:extLst>
      <p:ext uri="{BB962C8B-B14F-4D97-AF65-F5344CB8AC3E}">
        <p14:creationId xmlns:p14="http://schemas.microsoft.com/office/powerpoint/2010/main" val="44973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87D0-1902-F666-8113-CBA7C4CB4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7DA78-EA84-5EC2-3634-2A9D3B01C0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19C5C-7B78-D021-3A52-539EA7781EF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88F7129-2B4C-E3C0-3B95-7E5E3FA59B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79C84B-85A1-4684-886E-0262DBFC3450}"/>
              </a:ext>
            </a:extLst>
          </p:cNvPr>
          <p:cNvSpPr>
            <a:spLocks noGrp="1"/>
          </p:cNvSpPr>
          <p:nvPr>
            <p:ph type="sldNum" sz="quarter" idx="12"/>
          </p:nvPr>
        </p:nvSpPr>
        <p:spPr/>
        <p:txBody>
          <a:bodyPr/>
          <a:lstStyle/>
          <a:p>
            <a:fld id="{EC1DC55F-0840-4E67-B41E-3392A69B557E}" type="slidenum">
              <a:rPr lang="en-US" smtClean="0"/>
              <a:t>‹#›</a:t>
            </a:fld>
            <a:endParaRPr lang="en-US" dirty="0"/>
          </a:p>
        </p:txBody>
      </p:sp>
    </p:spTree>
    <p:extLst>
      <p:ext uri="{BB962C8B-B14F-4D97-AF65-F5344CB8AC3E}">
        <p14:creationId xmlns:p14="http://schemas.microsoft.com/office/powerpoint/2010/main" val="331708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232C-599E-8D1F-8ED5-4C47CD7EA2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29E10-2ACA-671D-0082-2C2059CDE6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C15980-5948-CD0F-C920-717CDA623C3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320ECA-75D6-6EF9-BA90-2CAEB0A2CE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172AE7-1955-A2EB-14BD-D0EB2A843553}"/>
              </a:ext>
            </a:extLst>
          </p:cNvPr>
          <p:cNvSpPr>
            <a:spLocks noGrp="1"/>
          </p:cNvSpPr>
          <p:nvPr>
            <p:ph type="sldNum" sz="quarter" idx="12"/>
          </p:nvPr>
        </p:nvSpPr>
        <p:spPr/>
        <p:txBody>
          <a:bodyPr/>
          <a:lstStyle/>
          <a:p>
            <a:fld id="{EC1DC55F-0840-4E67-B41E-3392A69B557E}" type="slidenum">
              <a:rPr lang="en-US" smtClean="0"/>
              <a:t>‹#›</a:t>
            </a:fld>
            <a:endParaRPr lang="en-US" dirty="0"/>
          </a:p>
        </p:txBody>
      </p:sp>
    </p:spTree>
    <p:extLst>
      <p:ext uri="{BB962C8B-B14F-4D97-AF65-F5344CB8AC3E}">
        <p14:creationId xmlns:p14="http://schemas.microsoft.com/office/powerpoint/2010/main" val="140271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F93E-0E5D-52AC-191B-4EE11C361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8D322-1F97-DD3C-8D99-0C0B6DBFB8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077DB3-FA53-350F-D244-4AE1C21746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F0C6E8-920E-6699-CABC-70D95BF28E7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DCBEBC6-FF7B-DB04-9FA3-DFFE925CB9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69A951-6E64-B8B1-780B-6F1848F10C0A}"/>
              </a:ext>
            </a:extLst>
          </p:cNvPr>
          <p:cNvSpPr>
            <a:spLocks noGrp="1"/>
          </p:cNvSpPr>
          <p:nvPr>
            <p:ph type="sldNum" sz="quarter" idx="12"/>
          </p:nvPr>
        </p:nvSpPr>
        <p:spPr/>
        <p:txBody>
          <a:bodyPr/>
          <a:lstStyle/>
          <a:p>
            <a:fld id="{EC1DC55F-0840-4E67-B41E-3392A69B557E}" type="slidenum">
              <a:rPr lang="en-US" smtClean="0"/>
              <a:t>‹#›</a:t>
            </a:fld>
            <a:endParaRPr lang="en-US" dirty="0"/>
          </a:p>
        </p:txBody>
      </p:sp>
    </p:spTree>
    <p:extLst>
      <p:ext uri="{BB962C8B-B14F-4D97-AF65-F5344CB8AC3E}">
        <p14:creationId xmlns:p14="http://schemas.microsoft.com/office/powerpoint/2010/main" val="145303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094D-43E8-51E0-926C-EEF7A6BC0A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45C722-258A-F245-FF40-BB8983C21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68D87E-5D29-396C-E718-A25CFD6A5E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8245D6-553C-FB35-0CDC-51E8C08B6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751169-B02C-FA37-5A23-1E9BB865D6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468715-6455-44F1-7409-37FB26F41AEF}"/>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E65FAC7-FF3E-A013-B269-856869F7DE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AD0AA91-CD47-7662-BCAA-8B6940A15AC4}"/>
              </a:ext>
            </a:extLst>
          </p:cNvPr>
          <p:cNvSpPr>
            <a:spLocks noGrp="1"/>
          </p:cNvSpPr>
          <p:nvPr>
            <p:ph type="sldNum" sz="quarter" idx="12"/>
          </p:nvPr>
        </p:nvSpPr>
        <p:spPr/>
        <p:txBody>
          <a:bodyPr/>
          <a:lstStyle/>
          <a:p>
            <a:fld id="{EC1DC55F-0840-4E67-B41E-3392A69B557E}" type="slidenum">
              <a:rPr lang="en-US" smtClean="0"/>
              <a:t>‹#›</a:t>
            </a:fld>
            <a:endParaRPr lang="en-US" dirty="0"/>
          </a:p>
        </p:txBody>
      </p:sp>
    </p:spTree>
    <p:extLst>
      <p:ext uri="{BB962C8B-B14F-4D97-AF65-F5344CB8AC3E}">
        <p14:creationId xmlns:p14="http://schemas.microsoft.com/office/powerpoint/2010/main" val="169602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0F4C6-F73C-1A74-62FF-5A31AF58CE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332660-C8C3-2546-587F-7DEE62C420E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7861A4F-2F1A-7205-979F-796BBD93556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9C55B3-3C33-0E72-8088-EBA94B59E6F7}"/>
              </a:ext>
            </a:extLst>
          </p:cNvPr>
          <p:cNvSpPr>
            <a:spLocks noGrp="1"/>
          </p:cNvSpPr>
          <p:nvPr>
            <p:ph type="sldNum" sz="quarter" idx="12"/>
          </p:nvPr>
        </p:nvSpPr>
        <p:spPr/>
        <p:txBody>
          <a:bodyPr/>
          <a:lstStyle/>
          <a:p>
            <a:fld id="{EC1DC55F-0840-4E67-B41E-3392A69B557E}" type="slidenum">
              <a:rPr lang="en-US" smtClean="0"/>
              <a:t>‹#›</a:t>
            </a:fld>
            <a:endParaRPr lang="en-US" dirty="0"/>
          </a:p>
        </p:txBody>
      </p:sp>
    </p:spTree>
    <p:extLst>
      <p:ext uri="{BB962C8B-B14F-4D97-AF65-F5344CB8AC3E}">
        <p14:creationId xmlns:p14="http://schemas.microsoft.com/office/powerpoint/2010/main" val="229757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9F38BF-F355-27A6-1DD2-9463001A95E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506B57B-5490-E9F6-DD42-057EADEB395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D5B7237-9F5D-7394-F86A-DD5FE739ADF9}"/>
              </a:ext>
            </a:extLst>
          </p:cNvPr>
          <p:cNvSpPr>
            <a:spLocks noGrp="1"/>
          </p:cNvSpPr>
          <p:nvPr>
            <p:ph type="sldNum" sz="quarter" idx="12"/>
          </p:nvPr>
        </p:nvSpPr>
        <p:spPr/>
        <p:txBody>
          <a:bodyPr/>
          <a:lstStyle/>
          <a:p>
            <a:fld id="{EC1DC55F-0840-4E67-B41E-3392A69B557E}" type="slidenum">
              <a:rPr lang="en-US" smtClean="0"/>
              <a:t>‹#›</a:t>
            </a:fld>
            <a:endParaRPr lang="en-US" dirty="0"/>
          </a:p>
        </p:txBody>
      </p:sp>
    </p:spTree>
    <p:extLst>
      <p:ext uri="{BB962C8B-B14F-4D97-AF65-F5344CB8AC3E}">
        <p14:creationId xmlns:p14="http://schemas.microsoft.com/office/powerpoint/2010/main" val="24166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9E8FC-930A-1420-5773-18B865E26B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0E26DF-0420-D999-957C-DBB073102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A7B890-272E-0E79-3A36-A36D25CF3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8BAD7-35D4-DB5E-B396-86BDB946050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016EEDE-409E-CF3D-B326-8F8FE01E62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68ECC8-2F74-C954-52F1-6D280407476C}"/>
              </a:ext>
            </a:extLst>
          </p:cNvPr>
          <p:cNvSpPr>
            <a:spLocks noGrp="1"/>
          </p:cNvSpPr>
          <p:nvPr>
            <p:ph type="sldNum" sz="quarter" idx="12"/>
          </p:nvPr>
        </p:nvSpPr>
        <p:spPr/>
        <p:txBody>
          <a:bodyPr/>
          <a:lstStyle/>
          <a:p>
            <a:fld id="{EC1DC55F-0840-4E67-B41E-3392A69B557E}" type="slidenum">
              <a:rPr lang="en-US" smtClean="0"/>
              <a:t>‹#›</a:t>
            </a:fld>
            <a:endParaRPr lang="en-US" dirty="0"/>
          </a:p>
        </p:txBody>
      </p:sp>
    </p:spTree>
    <p:extLst>
      <p:ext uri="{BB962C8B-B14F-4D97-AF65-F5344CB8AC3E}">
        <p14:creationId xmlns:p14="http://schemas.microsoft.com/office/powerpoint/2010/main" val="298009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AFA2-11B1-197A-BF6E-C17586014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07D931-D710-A417-646A-BAA589031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1C314EB-64AE-EF33-B424-AB314D3B2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CB249D-AEE7-BA6C-CF97-6F961234BCE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B257F74-FEE5-1675-1B4A-BC24E7BC59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29D5FC-7EDA-62A5-FCB7-BAE48ED13B38}"/>
              </a:ext>
            </a:extLst>
          </p:cNvPr>
          <p:cNvSpPr>
            <a:spLocks noGrp="1"/>
          </p:cNvSpPr>
          <p:nvPr>
            <p:ph type="sldNum" sz="quarter" idx="12"/>
          </p:nvPr>
        </p:nvSpPr>
        <p:spPr/>
        <p:txBody>
          <a:bodyPr/>
          <a:lstStyle/>
          <a:p>
            <a:fld id="{EC1DC55F-0840-4E67-B41E-3392A69B557E}" type="slidenum">
              <a:rPr lang="en-US" smtClean="0"/>
              <a:t>‹#›</a:t>
            </a:fld>
            <a:endParaRPr lang="en-US" dirty="0"/>
          </a:p>
        </p:txBody>
      </p:sp>
    </p:spTree>
    <p:extLst>
      <p:ext uri="{BB962C8B-B14F-4D97-AF65-F5344CB8AC3E}">
        <p14:creationId xmlns:p14="http://schemas.microsoft.com/office/powerpoint/2010/main" val="254898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288307-EF4C-8134-F620-52F40BF87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2D09FA-0B65-DF72-22FF-6A7C055C4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0DB19-E73D-D0DE-E7E1-D9CEB9A61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588AE525-97F4-DA7D-5EB7-56C524470A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822048FD-3BE9-0AB8-00B0-8E61A2294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1DC55F-0840-4E67-B41E-3392A69B557E}" type="slidenum">
              <a:rPr lang="en-US" smtClean="0"/>
              <a:t>‹#›</a:t>
            </a:fld>
            <a:endParaRPr lang="en-US" dirty="0"/>
          </a:p>
        </p:txBody>
      </p:sp>
    </p:spTree>
    <p:extLst>
      <p:ext uri="{BB962C8B-B14F-4D97-AF65-F5344CB8AC3E}">
        <p14:creationId xmlns:p14="http://schemas.microsoft.com/office/powerpoint/2010/main" val="2684809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oklahoma.gov/health/about-us/health-policy-planning-and-partnerships/preventive-health-and-health-services-block-grant-phhsbg.html"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officemgmtentserv.sharepoint.com/sites/OSDHPreventBlockGrant/SitePages/ProjectHome.aspx"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oklahoma.gov/health/about-us/health-policy-planning-and-partnerships/preventive-health-and-health-services-block-grant-phhsbg.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s://unknowncystic.com/2012/05/"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hyperlink" Target="https://oklahoma.gov/health/about-us/health-policy-planning-and-partnerships/preventive-health-and-health-services-block-grant-phhsbg.html" TargetMode="Externa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Work@Health%20Technical%20Assistanc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8" descr="A picture containing outdoor, water, large, building&#10;&#10;Description automatically generated">
            <a:extLst>
              <a:ext uri="{FF2B5EF4-FFF2-40B4-BE49-F238E27FC236}">
                <a16:creationId xmlns:a16="http://schemas.microsoft.com/office/drawing/2014/main" id="{9C67CF95-E11C-656B-C348-BC5CBEC30C23}"/>
              </a:ext>
            </a:extLst>
          </p:cNvPr>
          <p:cNvPicPr>
            <a:picLocks noChangeAspect="1"/>
          </p:cNvPicPr>
          <p:nvPr/>
        </p:nvPicPr>
        <p:blipFill>
          <a:blip r:embed="rId3">
            <a:alphaModFix amt="40000"/>
          </a:blip>
          <a:srcRect r="5431" b="1"/>
          <a:stretch/>
        </p:blipFill>
        <p:spPr>
          <a:xfrm>
            <a:off x="0" y="-4906"/>
            <a:ext cx="7268406" cy="6857990"/>
          </a:xfrm>
          <a:prstGeom prst="rect">
            <a:avLst/>
          </a:prstGeom>
        </p:spPr>
      </p:pic>
      <p:sp>
        <p:nvSpPr>
          <p:cNvPr id="2" name="Title 1">
            <a:extLst>
              <a:ext uri="{FF2B5EF4-FFF2-40B4-BE49-F238E27FC236}">
                <a16:creationId xmlns:a16="http://schemas.microsoft.com/office/drawing/2014/main" id="{25EDB8D5-5795-3D0D-E1CB-3AB16705BEBC}"/>
              </a:ext>
            </a:extLst>
          </p:cNvPr>
          <p:cNvSpPr>
            <a:spLocks noGrp="1"/>
          </p:cNvSpPr>
          <p:nvPr>
            <p:ph type="title"/>
          </p:nvPr>
        </p:nvSpPr>
        <p:spPr>
          <a:xfrm>
            <a:off x="643468" y="643467"/>
            <a:ext cx="4620584" cy="728133"/>
          </a:xfrm>
        </p:spPr>
        <p:txBody>
          <a:bodyPr vert="horz" lIns="91440" tIns="45720" rIns="91440" bIns="45720" rtlCol="0" anchor="b">
            <a:noAutofit/>
          </a:bodyPr>
          <a:lstStyle/>
          <a:p>
            <a:r>
              <a:rPr lang="en-US" sz="6600" b="1" kern="1200" dirty="0">
                <a:solidFill>
                  <a:srgbClr val="FFFFFF"/>
                </a:solidFill>
                <a:latin typeface="Times New Roman" panose="02020603050405020304" pitchFamily="18" charset="0"/>
                <a:cs typeface="Times New Roman" panose="02020603050405020304" pitchFamily="18" charset="0"/>
              </a:rPr>
              <a:t>Welcome</a:t>
            </a:r>
          </a:p>
        </p:txBody>
      </p:sp>
      <p:pic>
        <p:nvPicPr>
          <p:cNvPr id="3" name="Picture 2">
            <a:extLst>
              <a:ext uri="{FF2B5EF4-FFF2-40B4-BE49-F238E27FC236}">
                <a16:creationId xmlns:a16="http://schemas.microsoft.com/office/drawing/2014/main" id="{81422A4A-37A9-EAAB-4FE0-FD532A70E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49" r="24344"/>
          <a:stretch/>
        </p:blipFill>
        <p:spPr bwMode="auto">
          <a:xfrm>
            <a:off x="5322041" y="9822"/>
            <a:ext cx="6924730"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AB0EE2-88C4-710C-43BC-C49ECFE0B71A}"/>
              </a:ext>
            </a:extLst>
          </p:cNvPr>
          <p:cNvSpPr txBox="1"/>
          <p:nvPr/>
        </p:nvSpPr>
        <p:spPr>
          <a:xfrm>
            <a:off x="6918593" y="3026751"/>
            <a:ext cx="5328178" cy="1107996"/>
          </a:xfrm>
          <a:prstGeom prst="rect">
            <a:avLst/>
          </a:prstGeom>
          <a:noFill/>
        </p:spPr>
        <p:txBody>
          <a:bodyPr wrap="square">
            <a:spAutoFit/>
          </a:bodyPr>
          <a:lstStyle/>
          <a:p>
            <a:pPr algn="r"/>
            <a:r>
              <a:rPr lang="en-US" sz="6600" dirty="0">
                <a:solidFill>
                  <a:schemeClr val="accent5">
                    <a:lumMod val="60000"/>
                    <a:lumOff val="40000"/>
                  </a:schemeClr>
                </a:solidFill>
                <a:latin typeface="Times New Roman" panose="02020603050405020304" pitchFamily="18" charset="0"/>
                <a:cs typeface="Times New Roman" panose="02020603050405020304" pitchFamily="18" charset="0"/>
              </a:rPr>
              <a:t>Call to Order </a:t>
            </a:r>
          </a:p>
        </p:txBody>
      </p:sp>
      <p:sp>
        <p:nvSpPr>
          <p:cNvPr id="7" name="TextBox 6">
            <a:extLst>
              <a:ext uri="{FF2B5EF4-FFF2-40B4-BE49-F238E27FC236}">
                <a16:creationId xmlns:a16="http://schemas.microsoft.com/office/drawing/2014/main" id="{3981293E-4684-7817-8307-C1782A367A67}"/>
              </a:ext>
            </a:extLst>
          </p:cNvPr>
          <p:cNvSpPr txBox="1"/>
          <p:nvPr/>
        </p:nvSpPr>
        <p:spPr>
          <a:xfrm>
            <a:off x="4372824" y="-1375374"/>
            <a:ext cx="7748911" cy="3611053"/>
          </a:xfrm>
          <a:prstGeom prst="rect">
            <a:avLst/>
          </a:prstGeom>
          <a:noFill/>
        </p:spPr>
        <p:txBody>
          <a:bodyPr wrap="square">
            <a:spAutoFit/>
          </a:bodyPr>
          <a:lstStyle/>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dirty="0">
              <a:solidFill>
                <a:srgbClr val="242424"/>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1800" b="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t>
            </a:r>
            <a:r>
              <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79A3B50-3EC2-46EC-2D99-A8C726EDA46C}"/>
              </a:ext>
            </a:extLst>
          </p:cNvPr>
          <p:cNvSpPr>
            <a:spLocks noGrp="1"/>
          </p:cNvSpPr>
          <p:nvPr>
            <p:ph type="sldNum" sz="quarter" idx="12"/>
          </p:nvPr>
        </p:nvSpPr>
        <p:spPr/>
        <p:txBody>
          <a:bodyPr/>
          <a:lstStyle/>
          <a:p>
            <a:fld id="{EC1DC55F-0840-4E67-B41E-3392A69B557E}" type="slidenum">
              <a:rPr lang="en-US" smtClean="0"/>
              <a:t>1</a:t>
            </a:fld>
            <a:endParaRPr lang="en-US" dirty="0"/>
          </a:p>
        </p:txBody>
      </p:sp>
    </p:spTree>
    <p:extLst>
      <p:ext uri="{BB962C8B-B14F-4D97-AF65-F5344CB8AC3E}">
        <p14:creationId xmlns:p14="http://schemas.microsoft.com/office/powerpoint/2010/main" val="105748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630A-7322-B553-D3B1-3BFD0419DF60}"/>
              </a:ext>
            </a:extLst>
          </p:cNvPr>
          <p:cNvSpPr>
            <a:spLocks noGrp="1"/>
          </p:cNvSpPr>
          <p:nvPr>
            <p:ph type="title"/>
          </p:nvPr>
        </p:nvSpPr>
        <p:spPr/>
        <p:txBody>
          <a:bodyPr/>
          <a:lstStyle/>
          <a:p>
            <a:pPr algn="ctr"/>
            <a:r>
              <a:rPr lang="en-US" sz="4000" b="1" dirty="0">
                <a:solidFill>
                  <a:schemeClr val="tx2">
                    <a:lumMod val="75000"/>
                    <a:lumOff val="25000"/>
                  </a:schemeClr>
                </a:solidFill>
              </a:rPr>
              <a:t>Sexual Assault Training &amp; Surveillance</a:t>
            </a:r>
          </a:p>
        </p:txBody>
      </p:sp>
      <p:sp>
        <p:nvSpPr>
          <p:cNvPr id="3" name="Content Placeholder 2">
            <a:extLst>
              <a:ext uri="{FF2B5EF4-FFF2-40B4-BE49-F238E27FC236}">
                <a16:creationId xmlns:a16="http://schemas.microsoft.com/office/drawing/2014/main" id="{7C646E3F-2C40-3392-F6D8-0C904FA1A151}"/>
              </a:ext>
            </a:extLst>
          </p:cNvPr>
          <p:cNvSpPr>
            <a:spLocks noGrp="1"/>
          </p:cNvSpPr>
          <p:nvPr>
            <p:ph idx="1"/>
          </p:nvPr>
        </p:nvSpPr>
        <p:spPr>
          <a:xfrm>
            <a:off x="372979" y="1399142"/>
            <a:ext cx="11478361" cy="5043628"/>
          </a:xfrm>
        </p:spPr>
        <p:txBody>
          <a:bodyPr/>
          <a:lstStyle/>
          <a:p>
            <a:pPr marL="0" indent="0">
              <a:buNone/>
            </a:pPr>
            <a:r>
              <a:rPr lang="en-US" sz="2800" b="0" i="1" u="sng" dirty="0">
                <a:solidFill>
                  <a:srgbClr val="000000"/>
                </a:solidFill>
                <a:effectLst/>
                <a:latin typeface="+mj-lt"/>
                <a:cs typeface="Times New Roman" panose="02020603050405020304" pitchFamily="18" charset="0"/>
              </a:rPr>
              <a:t>Approved Budget</a:t>
            </a:r>
            <a:r>
              <a:rPr lang="en-US" sz="2800" b="0" i="0" dirty="0">
                <a:solidFill>
                  <a:srgbClr val="000000"/>
                </a:solidFill>
                <a:effectLst/>
                <a:latin typeface="+mj-lt"/>
                <a:cs typeface="Times New Roman" panose="02020603050405020304" pitchFamily="18" charset="0"/>
              </a:rPr>
              <a:t>: $85,680 </a:t>
            </a:r>
            <a:r>
              <a:rPr lang="en-US" dirty="0">
                <a:solidFill>
                  <a:srgbClr val="000000"/>
                </a:solidFill>
                <a:latin typeface="+mj-lt"/>
                <a:cs typeface="Times New Roman" panose="02020603050405020304" pitchFamily="18" charset="0"/>
              </a:rPr>
              <a:t>($82,656 set-a-side) </a:t>
            </a:r>
            <a:r>
              <a:rPr lang="en-US" sz="2800" b="0" i="0" dirty="0">
                <a:solidFill>
                  <a:srgbClr val="000000"/>
                </a:solidFill>
                <a:effectLst/>
                <a:latin typeface="+mj-lt"/>
                <a:cs typeface="Times New Roman" panose="02020603050405020304" pitchFamily="18" charset="0"/>
              </a:rPr>
              <a:t>– Start up </a:t>
            </a:r>
            <a:r>
              <a:rPr lang="en-US" sz="2800" b="0" i="1" dirty="0">
                <a:solidFill>
                  <a:srgbClr val="000000"/>
                </a:solidFill>
                <a:effectLst/>
                <a:latin typeface="+mj-lt"/>
                <a:cs typeface="Times New Roman" panose="02020603050405020304" pitchFamily="18" charset="0"/>
              </a:rPr>
              <a:t>FTEs: 0;</a:t>
            </a:r>
            <a:r>
              <a:rPr lang="en-US" sz="2800" b="0" i="0" dirty="0">
                <a:solidFill>
                  <a:srgbClr val="000000"/>
                </a:solidFill>
                <a:effectLst/>
                <a:latin typeface="+mj-lt"/>
                <a:cs typeface="Times New Roman" panose="02020603050405020304" pitchFamily="18" charset="0"/>
              </a:rPr>
              <a:t>   </a:t>
            </a:r>
            <a:r>
              <a:rPr lang="en-US" sz="2800" b="0" i="1" dirty="0">
                <a:solidFill>
                  <a:srgbClr val="000000"/>
                </a:solidFill>
                <a:effectLst/>
                <a:latin typeface="+mj-lt"/>
                <a:cs typeface="Times New Roman" panose="02020603050405020304" pitchFamily="18" charset="0"/>
              </a:rPr>
              <a:t>Other: </a:t>
            </a:r>
            <a:r>
              <a:rPr lang="en-US" dirty="0">
                <a:solidFill>
                  <a:srgbClr val="000000"/>
                </a:solidFill>
                <a:latin typeface="+mj-lt"/>
                <a:cs typeface="Times New Roman" panose="02020603050405020304" pitchFamily="18" charset="0"/>
              </a:rPr>
              <a:t>Contractual </a:t>
            </a:r>
            <a:r>
              <a:rPr lang="en-US" sz="2800" b="0" i="0" dirty="0">
                <a:solidFill>
                  <a:srgbClr val="000000"/>
                </a:solidFill>
                <a:effectLst/>
                <a:latin typeface="+mj-lt"/>
                <a:cs typeface="Times New Roman" panose="02020603050405020304" pitchFamily="18" charset="0"/>
              </a:rPr>
              <a:t>/ Other - ACEs BRFSS Questions, printing cost</a:t>
            </a:r>
          </a:p>
          <a:p>
            <a:pPr marL="0" indent="0">
              <a:buNone/>
            </a:pPr>
            <a:endParaRPr lang="en-US" sz="1000" b="0" i="0" dirty="0">
              <a:solidFill>
                <a:srgbClr val="000000"/>
              </a:solidFill>
              <a:effectLst/>
              <a:latin typeface="+mj-lt"/>
              <a:cs typeface="Times New Roman" panose="02020603050405020304" pitchFamily="18" charset="0"/>
            </a:endParaRPr>
          </a:p>
          <a:p>
            <a:pPr marL="0" indent="0">
              <a:buNone/>
            </a:pPr>
            <a:r>
              <a:rPr lang="en-US" sz="2800" b="0" i="1" u="sng" dirty="0">
                <a:solidFill>
                  <a:srgbClr val="000000"/>
                </a:solidFill>
                <a:effectLst/>
                <a:latin typeface="+mj-lt"/>
                <a:cs typeface="Times New Roman" panose="02020603050405020304" pitchFamily="18" charset="0"/>
              </a:rPr>
              <a:t>Healthy People 2030</a:t>
            </a:r>
            <a:r>
              <a:rPr lang="en-US" sz="2800" b="0" i="0" dirty="0">
                <a:solidFill>
                  <a:srgbClr val="000000"/>
                </a:solidFill>
                <a:effectLst/>
                <a:latin typeface="+mj-lt"/>
                <a:cs typeface="Times New Roman" panose="02020603050405020304" pitchFamily="18" charset="0"/>
              </a:rPr>
              <a:t>: Reduce contact sexual violence — IVP D05</a:t>
            </a: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dirty="0">
                <a:solidFill>
                  <a:srgbClr val="000000"/>
                </a:solidFill>
                <a:latin typeface="+mj-lt"/>
                <a:cs typeface="Times New Roman" panose="02020603050405020304" pitchFamily="18" charset="0"/>
              </a:rPr>
              <a:t>Objective –Between 10/2026 and 09/2027, the Injury Prevention Service staff 	will contract with at least one identified sexual violence expert to 	provide training to 150 sexual violence responders and allied 	professionals.</a:t>
            </a:r>
          </a:p>
          <a:p>
            <a:pPr marL="0" indent="0">
              <a:buNone/>
            </a:pPr>
            <a:r>
              <a:rPr lang="en-US" dirty="0">
                <a:solidFill>
                  <a:srgbClr val="000000"/>
                </a:solidFill>
                <a:latin typeface="+mj-lt"/>
                <a:cs typeface="Times New Roman" panose="02020603050405020304" pitchFamily="18" charset="0"/>
              </a:rPr>
              <a:t>Activity – Contract with a sexual violence expert to provide training</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C4EEC3F-8D0A-751A-E159-837C9395C7ED}"/>
              </a:ext>
            </a:extLst>
          </p:cNvPr>
          <p:cNvSpPr>
            <a:spLocks noGrp="1"/>
          </p:cNvSpPr>
          <p:nvPr>
            <p:ph type="sldNum" sz="quarter" idx="12"/>
          </p:nvPr>
        </p:nvSpPr>
        <p:spPr/>
        <p:txBody>
          <a:bodyPr/>
          <a:lstStyle/>
          <a:p>
            <a:fld id="{DB7DDC46-2E90-8640-BEFE-F54DCCD857ED}" type="slidenum">
              <a:rPr lang="en-US" smtClean="0"/>
              <a:t>10</a:t>
            </a:fld>
            <a:endParaRPr lang="en-US" dirty="0"/>
          </a:p>
        </p:txBody>
      </p:sp>
    </p:spTree>
    <p:extLst>
      <p:ext uri="{BB962C8B-B14F-4D97-AF65-F5344CB8AC3E}">
        <p14:creationId xmlns:p14="http://schemas.microsoft.com/office/powerpoint/2010/main" val="46722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065A-B0A7-8D98-1C9C-EC0A21A4EF18}"/>
              </a:ext>
            </a:extLst>
          </p:cNvPr>
          <p:cNvSpPr>
            <a:spLocks noGrp="1"/>
          </p:cNvSpPr>
          <p:nvPr>
            <p:ph type="title"/>
          </p:nvPr>
        </p:nvSpPr>
        <p:spPr>
          <a:xfrm>
            <a:off x="457200" y="136525"/>
            <a:ext cx="11394140" cy="777875"/>
          </a:xfrm>
        </p:spPr>
        <p:txBody>
          <a:bodyPr/>
          <a:lstStyle/>
          <a:p>
            <a:pPr algn="ctr"/>
            <a:r>
              <a:rPr lang="en-US" sz="4000" b="1" dirty="0">
                <a:solidFill>
                  <a:schemeClr val="tx2">
                    <a:lumMod val="75000"/>
                    <a:lumOff val="25000"/>
                  </a:schemeClr>
                </a:solidFill>
              </a:rPr>
              <a:t>School Health Technical Assistance- Statewide</a:t>
            </a:r>
          </a:p>
        </p:txBody>
      </p:sp>
      <p:sp>
        <p:nvSpPr>
          <p:cNvPr id="3" name="Content Placeholder 2">
            <a:extLst>
              <a:ext uri="{FF2B5EF4-FFF2-40B4-BE49-F238E27FC236}">
                <a16:creationId xmlns:a16="http://schemas.microsoft.com/office/drawing/2014/main" id="{BCD80EB8-3E8D-C9B6-42D0-489F5C678BFF}"/>
              </a:ext>
            </a:extLst>
          </p:cNvPr>
          <p:cNvSpPr>
            <a:spLocks noGrp="1"/>
          </p:cNvSpPr>
          <p:nvPr>
            <p:ph idx="1"/>
          </p:nvPr>
        </p:nvSpPr>
        <p:spPr>
          <a:xfrm>
            <a:off x="457199" y="1094874"/>
            <a:ext cx="11394141" cy="5626602"/>
          </a:xfrm>
        </p:spPr>
        <p:txBody>
          <a:bodyPr/>
          <a:lstStyle/>
          <a:p>
            <a:pPr marL="0" indent="0">
              <a:buNone/>
            </a:pPr>
            <a:r>
              <a:rPr lang="en-US" sz="2800" b="0" i="1" u="sng" dirty="0">
                <a:solidFill>
                  <a:srgbClr val="000000"/>
                </a:solidFill>
                <a:effectLst/>
                <a:latin typeface="+mj-lt"/>
                <a:cs typeface="Times New Roman" panose="02020603050405020304" pitchFamily="18" charset="0"/>
              </a:rPr>
              <a:t>Approved Budget</a:t>
            </a:r>
            <a:r>
              <a:rPr lang="en-US" sz="2800" b="0" i="0" dirty="0">
                <a:solidFill>
                  <a:srgbClr val="000000"/>
                </a:solidFill>
                <a:effectLst/>
                <a:latin typeface="+mj-lt"/>
                <a:cs typeface="Times New Roman" panose="02020603050405020304" pitchFamily="18" charset="0"/>
              </a:rPr>
              <a:t>: $39,201 – Enhance or expand </a:t>
            </a:r>
            <a:r>
              <a:rPr lang="en-US" i="1" dirty="0">
                <a:solidFill>
                  <a:srgbClr val="000000"/>
                </a:solidFill>
                <a:cs typeface="Times New Roman" panose="02020603050405020304" pitchFamily="18" charset="0"/>
              </a:rPr>
              <a:t>FTEs: 0; </a:t>
            </a:r>
            <a:r>
              <a:rPr lang="en-US" sz="2800" b="0" i="1" dirty="0">
                <a:solidFill>
                  <a:srgbClr val="000000"/>
                </a:solidFill>
                <a:effectLst/>
                <a:latin typeface="+mj-lt"/>
                <a:cs typeface="Times New Roman" panose="02020603050405020304" pitchFamily="18" charset="0"/>
              </a:rPr>
              <a:t>Other: </a:t>
            </a:r>
            <a:r>
              <a:rPr lang="en-US" sz="2800" b="0" i="0" dirty="0">
                <a:solidFill>
                  <a:srgbClr val="000000"/>
                </a:solidFill>
                <a:effectLst/>
                <a:latin typeface="+mj-lt"/>
                <a:cs typeface="Times New Roman" panose="02020603050405020304" pitchFamily="18" charset="0"/>
              </a:rPr>
              <a:t>Supplies/ Contractual</a:t>
            </a: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sz="2800" b="0" i="1" u="sng" dirty="0">
                <a:solidFill>
                  <a:srgbClr val="000000"/>
                </a:solidFill>
                <a:effectLst/>
                <a:latin typeface="+mj-lt"/>
                <a:cs typeface="Times New Roman" panose="02020603050405020304" pitchFamily="18" charset="0"/>
              </a:rPr>
              <a:t>Healthy People 2030</a:t>
            </a:r>
            <a:r>
              <a:rPr lang="en-US" sz="2800" b="0" i="0" dirty="0">
                <a:solidFill>
                  <a:srgbClr val="000000"/>
                </a:solidFill>
                <a:effectLst/>
                <a:latin typeface="+mj-lt"/>
                <a:cs typeface="Times New Roman" panose="02020603050405020304" pitchFamily="18" charset="0"/>
              </a:rPr>
              <a:t>: Reduce the proportion of children and adolescents with obesity — NWS 04</a:t>
            </a:r>
          </a:p>
          <a:p>
            <a:pPr marL="0" indent="0">
              <a:buNone/>
            </a:pPr>
            <a:endParaRPr lang="en-US" sz="9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dirty="0">
                <a:solidFill>
                  <a:srgbClr val="000000"/>
                </a:solidFill>
                <a:latin typeface="+mj-lt"/>
                <a:cs typeface="Times New Roman" panose="02020603050405020304" pitchFamily="18" charset="0"/>
              </a:rPr>
              <a:t>Objective – Between 10/01/2026 and 09/30/2027 Community Development 	Services (CDS) will contract with Healthy Schools Oklahoma to 	implement Painted Play-spaces at ten (10) schools.</a:t>
            </a:r>
          </a:p>
          <a:p>
            <a:pPr marL="0" indent="0">
              <a:buNone/>
            </a:pPr>
            <a:r>
              <a:rPr lang="en-US" dirty="0">
                <a:solidFill>
                  <a:srgbClr val="000000"/>
                </a:solidFill>
                <a:latin typeface="+mj-lt"/>
                <a:cs typeface="Times New Roman" panose="02020603050405020304" pitchFamily="18" charset="0"/>
              </a:rPr>
              <a:t>Activity – CDS will contract with Healthy Schools Oklahoma to identify ten 	(10) school communities to implement Painted Play-spaces and at least 	five (5) schools will be in underserved communities</a:t>
            </a:r>
            <a:r>
              <a:rPr lang="en-US" dirty="0">
                <a:solidFill>
                  <a:srgbClr val="000000"/>
                </a:solidFill>
                <a:latin typeface="Times New Roman" panose="02020603050405020304" pitchFamily="18" charset="0"/>
                <a:cs typeface="Times New Roman" panose="02020603050405020304" pitchFamily="18" charset="0"/>
              </a:rPr>
              <a:t>.</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C45B8C2-D4CB-D14D-6DFD-A7BF730164EE}"/>
              </a:ext>
            </a:extLst>
          </p:cNvPr>
          <p:cNvSpPr>
            <a:spLocks noGrp="1"/>
          </p:cNvSpPr>
          <p:nvPr>
            <p:ph type="sldNum" sz="quarter" idx="12"/>
          </p:nvPr>
        </p:nvSpPr>
        <p:spPr/>
        <p:txBody>
          <a:bodyPr/>
          <a:lstStyle/>
          <a:p>
            <a:r>
              <a:rPr lang="en-US" dirty="0"/>
              <a:t>-</a:t>
            </a:r>
            <a:fld id="{DB7DDC46-2E90-8640-BEFE-F54DCCD857ED}" type="slidenum">
              <a:rPr lang="en-US" smtClean="0"/>
              <a:t>11</a:t>
            </a:fld>
            <a:endParaRPr lang="en-US" dirty="0"/>
          </a:p>
        </p:txBody>
      </p:sp>
    </p:spTree>
    <p:extLst>
      <p:ext uri="{BB962C8B-B14F-4D97-AF65-F5344CB8AC3E}">
        <p14:creationId xmlns:p14="http://schemas.microsoft.com/office/powerpoint/2010/main" val="313823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065A-B0A7-8D98-1C9C-EC0A21A4EF18}"/>
              </a:ext>
            </a:extLst>
          </p:cNvPr>
          <p:cNvSpPr>
            <a:spLocks noGrp="1"/>
          </p:cNvSpPr>
          <p:nvPr>
            <p:ph type="title"/>
          </p:nvPr>
        </p:nvSpPr>
        <p:spPr>
          <a:xfrm>
            <a:off x="457200" y="136525"/>
            <a:ext cx="11394140" cy="765843"/>
          </a:xfrm>
        </p:spPr>
        <p:txBody>
          <a:bodyPr/>
          <a:lstStyle/>
          <a:p>
            <a:pPr algn="ctr"/>
            <a:r>
              <a:rPr lang="en-US" sz="4000" b="1" dirty="0">
                <a:solidFill>
                  <a:schemeClr val="tx2">
                    <a:lumMod val="75000"/>
                    <a:lumOff val="25000"/>
                  </a:schemeClr>
                </a:solidFill>
              </a:rPr>
              <a:t>Work Health Technical Assistance</a:t>
            </a:r>
          </a:p>
        </p:txBody>
      </p:sp>
      <p:sp>
        <p:nvSpPr>
          <p:cNvPr id="3" name="Content Placeholder 2">
            <a:extLst>
              <a:ext uri="{FF2B5EF4-FFF2-40B4-BE49-F238E27FC236}">
                <a16:creationId xmlns:a16="http://schemas.microsoft.com/office/drawing/2014/main" id="{BCD80EB8-3E8D-C9B6-42D0-489F5C678BFF}"/>
              </a:ext>
            </a:extLst>
          </p:cNvPr>
          <p:cNvSpPr>
            <a:spLocks noGrp="1"/>
          </p:cNvSpPr>
          <p:nvPr>
            <p:ph idx="1"/>
          </p:nvPr>
        </p:nvSpPr>
        <p:spPr>
          <a:xfrm>
            <a:off x="398929" y="1227221"/>
            <a:ext cx="11394141" cy="5494254"/>
          </a:xfrm>
        </p:spPr>
        <p:txBody>
          <a:bodyPr/>
          <a:lstStyle/>
          <a:p>
            <a:pPr marL="0" indent="0">
              <a:buNone/>
            </a:pPr>
            <a:r>
              <a:rPr lang="en-US" sz="2800" b="0" i="1" u="sng" dirty="0">
                <a:solidFill>
                  <a:srgbClr val="000000"/>
                </a:solidFill>
                <a:effectLst/>
                <a:latin typeface="+mj-lt"/>
                <a:cs typeface="Times New Roman" panose="02020603050405020304" pitchFamily="18" charset="0"/>
              </a:rPr>
              <a:t>Approved Budget</a:t>
            </a:r>
            <a:r>
              <a:rPr lang="en-US" sz="2800" b="0" i="0" dirty="0">
                <a:solidFill>
                  <a:srgbClr val="000000"/>
                </a:solidFill>
                <a:effectLst/>
                <a:latin typeface="+mj-lt"/>
                <a:cs typeface="Times New Roman" panose="02020603050405020304" pitchFamily="18" charset="0"/>
              </a:rPr>
              <a:t>: $10,950 – Enhance or expand  </a:t>
            </a:r>
            <a:r>
              <a:rPr lang="en-US" sz="2800" b="0" i="1" dirty="0">
                <a:solidFill>
                  <a:srgbClr val="000000"/>
                </a:solidFill>
                <a:effectLst/>
                <a:latin typeface="+mj-lt"/>
                <a:cs typeface="Times New Roman" panose="02020603050405020304" pitchFamily="18" charset="0"/>
              </a:rPr>
              <a:t>FTEs: 0; Other: </a:t>
            </a:r>
            <a:r>
              <a:rPr lang="en-US" sz="2800" b="0" i="0" dirty="0">
                <a:solidFill>
                  <a:srgbClr val="000000"/>
                </a:solidFill>
                <a:effectLst/>
                <a:latin typeface="+mj-lt"/>
                <a:cs typeface="Times New Roman" panose="02020603050405020304" pitchFamily="18" charset="0"/>
              </a:rPr>
              <a:t>Supplies /Contractual /Other - Motor Pool</a:t>
            </a: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sz="2800" b="0" i="1" u="sng" dirty="0">
                <a:solidFill>
                  <a:srgbClr val="000000"/>
                </a:solidFill>
                <a:effectLst/>
                <a:latin typeface="+mj-lt"/>
                <a:cs typeface="Times New Roman" panose="02020603050405020304" pitchFamily="18" charset="0"/>
              </a:rPr>
              <a:t>Healthy People 2030</a:t>
            </a:r>
            <a:r>
              <a:rPr lang="en-US" sz="2800" b="0" i="0" dirty="0">
                <a:solidFill>
                  <a:srgbClr val="000000"/>
                </a:solidFill>
                <a:effectLst/>
                <a:latin typeface="+mj-lt"/>
                <a:cs typeface="Times New Roman" panose="02020603050405020304" pitchFamily="18" charset="0"/>
              </a:rPr>
              <a:t>:</a:t>
            </a:r>
          </a:p>
          <a:p>
            <a:pPr marL="0" indent="0">
              <a:buNone/>
            </a:pPr>
            <a:r>
              <a:rPr lang="en-US" sz="2800" b="0" i="0" dirty="0">
                <a:solidFill>
                  <a:srgbClr val="000000"/>
                </a:solidFill>
                <a:effectLst/>
                <a:latin typeface="+mj-lt"/>
                <a:cs typeface="Times New Roman" panose="02020603050405020304" pitchFamily="18" charset="0"/>
              </a:rPr>
              <a:t>Increase the proportion of worksites that offer an employee health promotion program — ECBP‑D03</a:t>
            </a:r>
          </a:p>
          <a:p>
            <a:pPr marL="0" indent="0">
              <a:buNone/>
            </a:pPr>
            <a:endParaRPr lang="en-US" sz="900" b="0" i="0" dirty="0">
              <a:solidFill>
                <a:srgbClr val="000000"/>
              </a:solidFill>
              <a:effectLst/>
              <a:latin typeface="+mj-lt"/>
              <a:cs typeface="Times New Roman" panose="02020603050405020304" pitchFamily="18"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dirty="0">
                <a:solidFill>
                  <a:srgbClr val="000000"/>
                </a:solidFill>
                <a:latin typeface="+mj-lt"/>
                <a:cs typeface="Times New Roman" panose="02020603050405020304" pitchFamily="18" charset="0"/>
              </a:rPr>
              <a:t>Objective –Between October 1, 2026-September 30, 2027, at least 10 new 	employers will complete an Oklahoma Work Health training.</a:t>
            </a:r>
          </a:p>
          <a:p>
            <a:pPr marL="0" indent="0">
              <a:buNone/>
            </a:pPr>
            <a:r>
              <a:rPr lang="en-US" dirty="0">
                <a:solidFill>
                  <a:srgbClr val="000000"/>
                </a:solidFill>
                <a:latin typeface="+mj-lt"/>
                <a:cs typeface="Times New Roman" panose="02020603050405020304" pitchFamily="18" charset="0"/>
              </a:rPr>
              <a:t>Activity - The program will hold two Work Health trainings for employers 	between October 2026 and September 2027.</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dirty="0">
                <a:solidFill>
                  <a:srgbClr val="000000"/>
                </a:solidFill>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62DD23E-A2A9-3FAF-5823-C53BB5E55FBF}"/>
              </a:ext>
            </a:extLst>
          </p:cNvPr>
          <p:cNvSpPr>
            <a:spLocks noGrp="1"/>
          </p:cNvSpPr>
          <p:nvPr>
            <p:ph type="sldNum" sz="quarter" idx="12"/>
          </p:nvPr>
        </p:nvSpPr>
        <p:spPr/>
        <p:txBody>
          <a:bodyPr/>
          <a:lstStyle/>
          <a:p>
            <a:fld id="{DB7DDC46-2E90-8640-BEFE-F54DCCD857ED}" type="slidenum">
              <a:rPr lang="en-US" smtClean="0"/>
              <a:t>12</a:t>
            </a:fld>
            <a:endParaRPr lang="en-US" dirty="0"/>
          </a:p>
        </p:txBody>
      </p:sp>
    </p:spTree>
    <p:extLst>
      <p:ext uri="{BB962C8B-B14F-4D97-AF65-F5344CB8AC3E}">
        <p14:creationId xmlns:p14="http://schemas.microsoft.com/office/powerpoint/2010/main" val="116220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065A-B0A7-8D98-1C9C-EC0A21A4EF18}"/>
              </a:ext>
            </a:extLst>
          </p:cNvPr>
          <p:cNvSpPr>
            <a:spLocks noGrp="1"/>
          </p:cNvSpPr>
          <p:nvPr>
            <p:ph type="title"/>
          </p:nvPr>
        </p:nvSpPr>
        <p:spPr>
          <a:xfrm>
            <a:off x="457200" y="-195943"/>
            <a:ext cx="11394140" cy="1448547"/>
          </a:xfrm>
        </p:spPr>
        <p:txBody>
          <a:bodyPr/>
          <a:lstStyle/>
          <a:p>
            <a:pPr algn="ctr"/>
            <a:r>
              <a:rPr lang="en-US" sz="4000" b="1" dirty="0">
                <a:solidFill>
                  <a:schemeClr val="tx2">
                    <a:lumMod val="75000"/>
                    <a:lumOff val="25000"/>
                  </a:schemeClr>
                </a:solidFill>
              </a:rPr>
              <a:t>District 3 Communication &amp; Health Literacy Project</a:t>
            </a:r>
          </a:p>
        </p:txBody>
      </p:sp>
      <p:sp>
        <p:nvSpPr>
          <p:cNvPr id="3" name="Content Placeholder 2">
            <a:extLst>
              <a:ext uri="{FF2B5EF4-FFF2-40B4-BE49-F238E27FC236}">
                <a16:creationId xmlns:a16="http://schemas.microsoft.com/office/drawing/2014/main" id="{BCD80EB8-3E8D-C9B6-42D0-489F5C678BFF}"/>
              </a:ext>
            </a:extLst>
          </p:cNvPr>
          <p:cNvSpPr>
            <a:spLocks noGrp="1"/>
          </p:cNvSpPr>
          <p:nvPr>
            <p:ph idx="1"/>
          </p:nvPr>
        </p:nvSpPr>
        <p:spPr>
          <a:xfrm>
            <a:off x="340661" y="818147"/>
            <a:ext cx="11851340" cy="5787190"/>
          </a:xfrm>
        </p:spPr>
        <p:txBody>
          <a:bodyPr/>
          <a:lstStyle/>
          <a:p>
            <a:pPr marL="0" indent="0">
              <a:buNone/>
            </a:pPr>
            <a:r>
              <a:rPr lang="en-US" b="0" i="1" u="sng" dirty="0">
                <a:solidFill>
                  <a:srgbClr val="000000"/>
                </a:solidFill>
                <a:effectLst/>
                <a:latin typeface="+mj-lt"/>
                <a:cs typeface="Times New Roman" panose="02020603050405020304" pitchFamily="18" charset="0"/>
              </a:rPr>
              <a:t>Approved Budget</a:t>
            </a:r>
            <a:r>
              <a:rPr lang="en-US" b="0" i="0" dirty="0">
                <a:solidFill>
                  <a:srgbClr val="000000"/>
                </a:solidFill>
                <a:effectLst/>
                <a:latin typeface="+mj-lt"/>
                <a:cs typeface="Times New Roman" panose="02020603050405020304" pitchFamily="18" charset="0"/>
              </a:rPr>
              <a:t>: $31,000 – Enhance or expand  </a:t>
            </a:r>
            <a:r>
              <a:rPr lang="en-US" b="0" i="1" dirty="0">
                <a:solidFill>
                  <a:srgbClr val="000000"/>
                </a:solidFill>
                <a:effectLst/>
                <a:latin typeface="+mj-lt"/>
                <a:cs typeface="Times New Roman" panose="02020603050405020304" pitchFamily="18" charset="0"/>
              </a:rPr>
              <a:t>FTEs: 0; Other: </a:t>
            </a:r>
            <a:r>
              <a:rPr lang="en-US" b="0" i="0" dirty="0">
                <a:solidFill>
                  <a:srgbClr val="000000"/>
                </a:solidFill>
                <a:effectLst/>
                <a:latin typeface="+mj-lt"/>
                <a:cs typeface="Times New Roman" panose="02020603050405020304" pitchFamily="18" charset="0"/>
              </a:rPr>
              <a:t>Supplies </a:t>
            </a: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b="0" i="1" u="sng" dirty="0">
                <a:solidFill>
                  <a:srgbClr val="000000"/>
                </a:solidFill>
                <a:effectLst/>
                <a:latin typeface="+mj-lt"/>
                <a:cs typeface="Times New Roman" panose="02020603050405020304" pitchFamily="18" charset="0"/>
              </a:rPr>
              <a:t>Healthy People 2030</a:t>
            </a:r>
            <a:r>
              <a:rPr lang="en-US" b="0" i="0" dirty="0">
                <a:solidFill>
                  <a:srgbClr val="000000"/>
                </a:solidFill>
                <a:effectLst/>
                <a:latin typeface="+mj-lt"/>
                <a:cs typeface="Times New Roman" panose="02020603050405020304" pitchFamily="18" charset="0"/>
              </a:rPr>
              <a:t>: Increase the health literacy of the population — HC/HIT‑R01</a:t>
            </a: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sz="2400" dirty="0">
                <a:solidFill>
                  <a:srgbClr val="000000"/>
                </a:solidFill>
                <a:latin typeface="+mj-lt"/>
                <a:cs typeface="Times New Roman" panose="02020603050405020304" pitchFamily="18" charset="0"/>
              </a:rPr>
              <a:t>Objective –By September 2027, the program will host at least 4 staff development 	opportunities, host 2 community workshops, and provide community education 	literature regarding CHD programs and services to at least 75 community partners 	across District 3.</a:t>
            </a:r>
          </a:p>
          <a:p>
            <a:pPr marL="0" indent="0">
              <a:buNone/>
            </a:pPr>
            <a:r>
              <a:rPr lang="en-US" sz="2400" dirty="0">
                <a:solidFill>
                  <a:srgbClr val="000000"/>
                </a:solidFill>
                <a:latin typeface="+mj-lt"/>
                <a:cs typeface="Times New Roman" panose="02020603050405020304" pitchFamily="18" charset="0"/>
              </a:rPr>
              <a:t>Activity - Partner with local training center and determine staff development topics, 	dates, and objectives to assist with enhancing health literacy with goal of benefiting 	our clients. Develop plan for Bridges Out of Poverty Facilitator training, local workshop 	planning, and community partner recruitment for involvement. Develop and distribute 	health programs and services materials tailored to our local community needs with goal 	of being legible for individuals with lower health literacy.</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C4E7F8B-A7C1-7526-EE36-85633539C650}"/>
              </a:ext>
            </a:extLst>
          </p:cNvPr>
          <p:cNvSpPr>
            <a:spLocks noGrp="1"/>
          </p:cNvSpPr>
          <p:nvPr>
            <p:ph type="sldNum" sz="quarter" idx="12"/>
          </p:nvPr>
        </p:nvSpPr>
        <p:spPr>
          <a:xfrm rot="10800000" flipV="1">
            <a:off x="10500445" y="6400261"/>
            <a:ext cx="1006424" cy="299976"/>
          </a:xfrm>
        </p:spPr>
        <p:txBody>
          <a:bodyPr/>
          <a:lstStyle/>
          <a:p>
            <a:r>
              <a:rPr lang="en-US" dirty="0"/>
              <a:t>12</a:t>
            </a:r>
          </a:p>
        </p:txBody>
      </p:sp>
    </p:spTree>
    <p:extLst>
      <p:ext uri="{BB962C8B-B14F-4D97-AF65-F5344CB8AC3E}">
        <p14:creationId xmlns:p14="http://schemas.microsoft.com/office/powerpoint/2010/main" val="190494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C341-9174-6391-462E-2E8B6D7BEDA3}"/>
              </a:ext>
            </a:extLst>
          </p:cNvPr>
          <p:cNvSpPr>
            <a:spLocks noGrp="1"/>
          </p:cNvSpPr>
          <p:nvPr>
            <p:ph type="title"/>
          </p:nvPr>
        </p:nvSpPr>
        <p:spPr/>
        <p:txBody>
          <a:bodyPr/>
          <a:lstStyle/>
          <a:p>
            <a:pPr algn="ctr"/>
            <a:r>
              <a:rPr lang="en-US" sz="4000" b="1" dirty="0">
                <a:solidFill>
                  <a:schemeClr val="tx2">
                    <a:lumMod val="75000"/>
                    <a:lumOff val="25000"/>
                  </a:schemeClr>
                </a:solidFill>
              </a:rPr>
              <a:t>Enhancing Statewide Evidence-Based Programming</a:t>
            </a:r>
          </a:p>
        </p:txBody>
      </p:sp>
      <p:sp>
        <p:nvSpPr>
          <p:cNvPr id="3" name="Content Placeholder 2">
            <a:extLst>
              <a:ext uri="{FF2B5EF4-FFF2-40B4-BE49-F238E27FC236}">
                <a16:creationId xmlns:a16="http://schemas.microsoft.com/office/drawing/2014/main" id="{4BF8D9D8-AC5A-FFDC-F2CE-56A8354D212C}"/>
              </a:ext>
            </a:extLst>
          </p:cNvPr>
          <p:cNvSpPr>
            <a:spLocks noGrp="1"/>
          </p:cNvSpPr>
          <p:nvPr>
            <p:ph idx="1"/>
          </p:nvPr>
        </p:nvSpPr>
        <p:spPr>
          <a:xfrm>
            <a:off x="340660" y="1672389"/>
            <a:ext cx="11510680" cy="4517100"/>
          </a:xfrm>
        </p:spPr>
        <p:txBody>
          <a:bodyPr/>
          <a:lstStyle/>
          <a:p>
            <a:pPr marL="0" indent="0">
              <a:buNone/>
            </a:pPr>
            <a:r>
              <a:rPr lang="en-US" sz="2800" b="0" i="1" u="sng" dirty="0">
                <a:solidFill>
                  <a:srgbClr val="000000"/>
                </a:solidFill>
                <a:effectLst/>
                <a:latin typeface="+mj-lt"/>
                <a:cs typeface="Times New Roman" panose="02020603050405020304" pitchFamily="18" charset="0"/>
              </a:rPr>
              <a:t>Approved Budget</a:t>
            </a:r>
            <a:r>
              <a:rPr lang="en-US" sz="2800" b="0" i="0" dirty="0">
                <a:solidFill>
                  <a:srgbClr val="000000"/>
                </a:solidFill>
                <a:effectLst/>
                <a:latin typeface="+mj-lt"/>
                <a:cs typeface="Times New Roman" panose="02020603050405020304" pitchFamily="18" charset="0"/>
              </a:rPr>
              <a:t>: $26,236 – Enhance or expand  </a:t>
            </a:r>
            <a:r>
              <a:rPr lang="en-US" sz="2800" b="0" i="1" dirty="0">
                <a:solidFill>
                  <a:srgbClr val="000000"/>
                </a:solidFill>
                <a:effectLst/>
                <a:latin typeface="+mj-lt"/>
                <a:cs typeface="Times New Roman" panose="02020603050405020304" pitchFamily="18" charset="0"/>
              </a:rPr>
              <a:t>FTEs: 0; Other: </a:t>
            </a:r>
            <a:r>
              <a:rPr lang="en-US" sz="2800" b="0" i="0" dirty="0">
                <a:solidFill>
                  <a:srgbClr val="000000"/>
                </a:solidFill>
                <a:effectLst/>
                <a:latin typeface="+mj-lt"/>
                <a:cs typeface="Times New Roman" panose="02020603050405020304" pitchFamily="18" charset="0"/>
              </a:rPr>
              <a:t>Supplies</a:t>
            </a:r>
          </a:p>
          <a:p>
            <a:pPr marL="0" indent="0">
              <a:buNone/>
            </a:pPr>
            <a:endParaRPr lang="en-US" sz="1000" b="0" i="0" dirty="0">
              <a:solidFill>
                <a:srgbClr val="000000"/>
              </a:solidFill>
              <a:effectLst/>
              <a:latin typeface="+mj-lt"/>
              <a:cs typeface="Times New Roman" panose="02020603050405020304" pitchFamily="18" charset="0"/>
            </a:endParaRPr>
          </a:p>
          <a:p>
            <a:pPr marL="0" indent="0">
              <a:buNone/>
            </a:pPr>
            <a:r>
              <a:rPr lang="en-US" sz="2800" b="0" i="1" u="sng" dirty="0">
                <a:solidFill>
                  <a:srgbClr val="000000"/>
                </a:solidFill>
                <a:effectLst/>
                <a:latin typeface="+mj-lt"/>
                <a:cs typeface="Times New Roman" panose="02020603050405020304" pitchFamily="18" charset="0"/>
              </a:rPr>
              <a:t>Healthy People 2030</a:t>
            </a:r>
            <a:r>
              <a:rPr lang="en-US" sz="2800" b="0" i="0" dirty="0">
                <a:solidFill>
                  <a:srgbClr val="000000"/>
                </a:solidFill>
                <a:effectLst/>
                <a:latin typeface="+mj-lt"/>
                <a:cs typeface="Times New Roman" panose="02020603050405020304" pitchFamily="18" charset="0"/>
              </a:rPr>
              <a:t>: Reduce the proportion of adults with obesity — NWS‑03</a:t>
            </a: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dirty="0">
                <a:solidFill>
                  <a:srgbClr val="000000"/>
                </a:solidFill>
                <a:latin typeface="+mj-lt"/>
                <a:cs typeface="Times New Roman" panose="02020603050405020304" pitchFamily="18" charset="0"/>
              </a:rPr>
              <a:t>Objective –  Between 10/1/2026 and 3/01/2027, blood pressure monitoring 	cuffs will be purchased and delivered to each OSDH district for the 	Healthy Heart Ambassador Blood Pressure Self-Monitoring Program.</a:t>
            </a:r>
          </a:p>
          <a:p>
            <a:pPr marL="0" indent="0">
              <a:buNone/>
            </a:pPr>
            <a:r>
              <a:rPr lang="en-US" dirty="0">
                <a:solidFill>
                  <a:srgbClr val="000000"/>
                </a:solidFill>
                <a:latin typeface="+mj-lt"/>
                <a:cs typeface="Times New Roman" panose="02020603050405020304" pitchFamily="18" charset="0"/>
              </a:rPr>
              <a:t>Activity - Track the number of participants using blood pressure monitoring 	cuffs through Healthy Heart Ambassador Blood Pressure Self-	Monitoring Program.</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F9BB9E2-FB5F-0041-6F07-B4D142944F08}"/>
              </a:ext>
            </a:extLst>
          </p:cNvPr>
          <p:cNvSpPr>
            <a:spLocks noGrp="1"/>
          </p:cNvSpPr>
          <p:nvPr>
            <p:ph type="sldNum" sz="quarter" idx="12"/>
          </p:nvPr>
        </p:nvSpPr>
        <p:spPr/>
        <p:txBody>
          <a:bodyPr/>
          <a:lstStyle/>
          <a:p>
            <a:fld id="{DB7DDC46-2E90-8640-BEFE-F54DCCD857ED}" type="slidenum">
              <a:rPr lang="en-US" smtClean="0"/>
              <a:t>14</a:t>
            </a:fld>
            <a:endParaRPr lang="en-US" dirty="0"/>
          </a:p>
        </p:txBody>
      </p:sp>
    </p:spTree>
    <p:extLst>
      <p:ext uri="{BB962C8B-B14F-4D97-AF65-F5344CB8AC3E}">
        <p14:creationId xmlns:p14="http://schemas.microsoft.com/office/powerpoint/2010/main" val="355834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D455-EB63-727A-ED29-BB2AD60FE11F}"/>
              </a:ext>
            </a:extLst>
          </p:cNvPr>
          <p:cNvSpPr>
            <a:spLocks noGrp="1"/>
          </p:cNvSpPr>
          <p:nvPr>
            <p:ph type="title"/>
          </p:nvPr>
        </p:nvSpPr>
        <p:spPr/>
        <p:txBody>
          <a:bodyPr/>
          <a:lstStyle/>
          <a:p>
            <a:pPr algn="ctr"/>
            <a:r>
              <a:rPr lang="en-US" sz="4000" b="1" dirty="0">
                <a:solidFill>
                  <a:schemeClr val="tx2">
                    <a:lumMod val="75000"/>
                    <a:lumOff val="25000"/>
                  </a:schemeClr>
                </a:solidFill>
              </a:rPr>
              <a:t>Increasing Nutrition Security through CHDs</a:t>
            </a:r>
          </a:p>
        </p:txBody>
      </p:sp>
      <p:sp>
        <p:nvSpPr>
          <p:cNvPr id="3" name="Content Placeholder 2">
            <a:extLst>
              <a:ext uri="{FF2B5EF4-FFF2-40B4-BE49-F238E27FC236}">
                <a16:creationId xmlns:a16="http://schemas.microsoft.com/office/drawing/2014/main" id="{C33D73B7-2A50-FC28-BA5C-527562207884}"/>
              </a:ext>
            </a:extLst>
          </p:cNvPr>
          <p:cNvSpPr>
            <a:spLocks noGrp="1"/>
          </p:cNvSpPr>
          <p:nvPr>
            <p:ph idx="1"/>
          </p:nvPr>
        </p:nvSpPr>
        <p:spPr>
          <a:xfrm>
            <a:off x="457199" y="1467853"/>
            <a:ext cx="11394141" cy="4721636"/>
          </a:xfrm>
        </p:spPr>
        <p:txBody>
          <a:bodyPr/>
          <a:lstStyle/>
          <a:p>
            <a:pPr marL="0" indent="0">
              <a:buNone/>
            </a:pPr>
            <a:r>
              <a:rPr lang="en-US" sz="2800" b="0" i="1" u="sng" dirty="0">
                <a:solidFill>
                  <a:srgbClr val="000000"/>
                </a:solidFill>
                <a:effectLst/>
                <a:latin typeface="+mj-lt"/>
                <a:cs typeface="Times New Roman" panose="02020603050405020304" pitchFamily="18" charset="0"/>
              </a:rPr>
              <a:t>Approved Budget</a:t>
            </a:r>
            <a:r>
              <a:rPr lang="en-US" sz="2800" b="0" i="0" dirty="0">
                <a:solidFill>
                  <a:srgbClr val="000000"/>
                </a:solidFill>
                <a:effectLst/>
                <a:latin typeface="+mj-lt"/>
                <a:cs typeface="Times New Roman" panose="02020603050405020304" pitchFamily="18" charset="0"/>
              </a:rPr>
              <a:t>: $50,000 –  Enhance or expand  </a:t>
            </a:r>
            <a:r>
              <a:rPr lang="en-US" sz="2800" b="0" i="1" dirty="0">
                <a:solidFill>
                  <a:srgbClr val="000000"/>
                </a:solidFill>
                <a:effectLst/>
                <a:latin typeface="+mj-lt"/>
                <a:cs typeface="Times New Roman" panose="02020603050405020304" pitchFamily="18" charset="0"/>
              </a:rPr>
              <a:t>FTEs: 0; Other: </a:t>
            </a:r>
            <a:r>
              <a:rPr lang="en-US" sz="2800" b="0" i="0" dirty="0">
                <a:solidFill>
                  <a:srgbClr val="000000"/>
                </a:solidFill>
                <a:effectLst/>
                <a:latin typeface="+mj-lt"/>
                <a:cs typeface="Times New Roman" panose="02020603050405020304" pitchFamily="18" charset="0"/>
              </a:rPr>
              <a:t>Contractual</a:t>
            </a:r>
          </a:p>
          <a:p>
            <a:pPr marL="0" indent="0">
              <a:buNone/>
            </a:pPr>
            <a:endParaRPr lang="en-US" sz="1000" b="0" i="1" dirty="0">
              <a:solidFill>
                <a:srgbClr val="000000"/>
              </a:solidFill>
              <a:effectLst/>
              <a:latin typeface="+mj-lt"/>
              <a:cs typeface="Times New Roman" panose="02020603050405020304" pitchFamily="18" charset="0"/>
            </a:endParaRPr>
          </a:p>
          <a:p>
            <a:pPr marL="0" indent="0">
              <a:buNone/>
            </a:pPr>
            <a:r>
              <a:rPr lang="en-US" sz="2800" b="0" i="1" u="sng" dirty="0">
                <a:solidFill>
                  <a:srgbClr val="000000"/>
                </a:solidFill>
                <a:effectLst/>
                <a:latin typeface="+mj-lt"/>
                <a:cs typeface="Times New Roman" panose="02020603050405020304" pitchFamily="18" charset="0"/>
              </a:rPr>
              <a:t>Healthy People 2030</a:t>
            </a:r>
            <a:r>
              <a:rPr lang="en-US" sz="2800" b="0" i="0" dirty="0">
                <a:solidFill>
                  <a:srgbClr val="000000"/>
                </a:solidFill>
                <a:effectLst/>
                <a:latin typeface="+mj-lt"/>
                <a:cs typeface="Times New Roman" panose="02020603050405020304" pitchFamily="18" charset="0"/>
              </a:rPr>
              <a:t>: Reduce household food insecurity and hunger – NWS01 </a:t>
            </a:r>
          </a:p>
          <a:p>
            <a:pPr marL="0" indent="0">
              <a:buNone/>
            </a:pPr>
            <a:endParaRPr lang="en-US" sz="1000" u="sng" dirty="0">
              <a:solidFill>
                <a:srgbClr val="000000"/>
              </a:solidFill>
              <a:latin typeface="+mj-lt"/>
              <a:cs typeface="Times New Roman" panose="02020603050405020304" pitchFamily="18" charset="0"/>
            </a:endParaRPr>
          </a:p>
          <a:p>
            <a:pPr marL="0" indent="0">
              <a:buNone/>
            </a:pPr>
            <a:r>
              <a:rPr lang="en-US" dirty="0">
                <a:solidFill>
                  <a:srgbClr val="000000"/>
                </a:solidFill>
                <a:latin typeface="+mj-lt"/>
                <a:cs typeface="Arial" panose="020B0604020202020204" pitchFamily="34" charset="0"/>
              </a:rPr>
              <a:t>Program SMART Objective and Activity:</a:t>
            </a:r>
          </a:p>
          <a:p>
            <a:pPr marL="0" indent="0">
              <a:buNone/>
            </a:pPr>
            <a:r>
              <a:rPr lang="en-US" dirty="0">
                <a:solidFill>
                  <a:srgbClr val="000000"/>
                </a:solidFill>
                <a:latin typeface="+mj-lt"/>
                <a:cs typeface="Times New Roman" panose="02020603050405020304" pitchFamily="18" charset="0"/>
              </a:rPr>
              <a:t>Objective – By September 2027, contracts will be in place with the Regional 	Food Bank of Oklahoma and the Food Bank of Eastern Oklahoma.</a:t>
            </a:r>
          </a:p>
          <a:p>
            <a:pPr marL="0" indent="0">
              <a:buNone/>
            </a:pPr>
            <a:r>
              <a:rPr lang="en-US" dirty="0">
                <a:solidFill>
                  <a:srgbClr val="000000"/>
                </a:solidFill>
                <a:latin typeface="+mj-lt"/>
                <a:cs typeface="Times New Roman" panose="02020603050405020304" pitchFamily="18" charset="0"/>
              </a:rPr>
              <a:t>Activity - The food banks will provide technical assistance and continued 	support to county health department emergency food pantry sites.</a:t>
            </a:r>
          </a:p>
        </p:txBody>
      </p:sp>
      <p:sp>
        <p:nvSpPr>
          <p:cNvPr id="4" name="Slide Number Placeholder 3">
            <a:extLst>
              <a:ext uri="{FF2B5EF4-FFF2-40B4-BE49-F238E27FC236}">
                <a16:creationId xmlns:a16="http://schemas.microsoft.com/office/drawing/2014/main" id="{B598F14A-CAF7-441D-10FE-9ED6A8B23723}"/>
              </a:ext>
            </a:extLst>
          </p:cNvPr>
          <p:cNvSpPr>
            <a:spLocks noGrp="1"/>
          </p:cNvSpPr>
          <p:nvPr>
            <p:ph type="sldNum" sz="quarter" idx="12"/>
          </p:nvPr>
        </p:nvSpPr>
        <p:spPr/>
        <p:txBody>
          <a:bodyPr/>
          <a:lstStyle/>
          <a:p>
            <a:fld id="{DB7DDC46-2E90-8640-BEFE-F54DCCD857ED}" type="slidenum">
              <a:rPr lang="en-US" smtClean="0"/>
              <a:t>15</a:t>
            </a:fld>
            <a:endParaRPr lang="en-US" dirty="0"/>
          </a:p>
        </p:txBody>
      </p:sp>
    </p:spTree>
    <p:extLst>
      <p:ext uri="{BB962C8B-B14F-4D97-AF65-F5344CB8AC3E}">
        <p14:creationId xmlns:p14="http://schemas.microsoft.com/office/powerpoint/2010/main" val="1222926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4161-1F49-3752-910D-6F93C5A4CF09}"/>
              </a:ext>
            </a:extLst>
          </p:cNvPr>
          <p:cNvSpPr>
            <a:spLocks noGrp="1"/>
          </p:cNvSpPr>
          <p:nvPr>
            <p:ph type="title"/>
          </p:nvPr>
        </p:nvSpPr>
        <p:spPr/>
        <p:txBody>
          <a:bodyPr/>
          <a:lstStyle/>
          <a:p>
            <a:pPr algn="ctr"/>
            <a:r>
              <a:rPr lang="en-US" sz="4000" b="1" dirty="0">
                <a:solidFill>
                  <a:schemeClr val="tx2">
                    <a:lumMod val="75000"/>
                    <a:lumOff val="25000"/>
                  </a:schemeClr>
                </a:solidFill>
              </a:rPr>
              <a:t>OSDH PHL - Sexual Transmitted Infections (STI) Department Syphilis Testing Initiative</a:t>
            </a:r>
          </a:p>
        </p:txBody>
      </p:sp>
      <p:sp>
        <p:nvSpPr>
          <p:cNvPr id="3" name="Content Placeholder 2">
            <a:extLst>
              <a:ext uri="{FF2B5EF4-FFF2-40B4-BE49-F238E27FC236}">
                <a16:creationId xmlns:a16="http://schemas.microsoft.com/office/drawing/2014/main" id="{8D496220-E1BF-1E14-F3E6-C77673916D31}"/>
              </a:ext>
            </a:extLst>
          </p:cNvPr>
          <p:cNvSpPr>
            <a:spLocks noGrp="1"/>
          </p:cNvSpPr>
          <p:nvPr>
            <p:ph idx="1"/>
          </p:nvPr>
        </p:nvSpPr>
        <p:spPr>
          <a:xfrm>
            <a:off x="457199" y="1515979"/>
            <a:ext cx="11514222" cy="5205496"/>
          </a:xfrm>
        </p:spPr>
        <p:txBody>
          <a:bodyPr/>
          <a:lstStyle/>
          <a:p>
            <a:pPr marL="0" indent="0">
              <a:buNone/>
            </a:pPr>
            <a:r>
              <a:rPr lang="en-US" sz="2800" b="0" i="1" u="sng" dirty="0">
                <a:solidFill>
                  <a:srgbClr val="000000"/>
                </a:solidFill>
                <a:effectLst/>
                <a:latin typeface="+mj-lt"/>
                <a:cs typeface="Times New Roman" panose="02020603050405020304" pitchFamily="18" charset="0"/>
              </a:rPr>
              <a:t>Approved Budget</a:t>
            </a:r>
            <a:r>
              <a:rPr lang="en-US" sz="2800" b="0" i="0" dirty="0">
                <a:solidFill>
                  <a:srgbClr val="000000"/>
                </a:solidFill>
                <a:effectLst/>
                <a:latin typeface="+mj-lt"/>
                <a:cs typeface="Times New Roman" panose="02020603050405020304" pitchFamily="18" charset="0"/>
              </a:rPr>
              <a:t>: $93,525 – Maintain existing program (as is) </a:t>
            </a:r>
            <a:r>
              <a:rPr lang="en-US" sz="2800" b="0" i="1" dirty="0">
                <a:solidFill>
                  <a:srgbClr val="000000"/>
                </a:solidFill>
                <a:effectLst/>
                <a:latin typeface="+mj-lt"/>
                <a:cs typeface="Times New Roman" panose="02020603050405020304" pitchFamily="18" charset="0"/>
              </a:rPr>
              <a:t>FTEs: 0;</a:t>
            </a:r>
            <a:r>
              <a:rPr lang="en-US" sz="2800" b="0" i="0" dirty="0">
                <a:solidFill>
                  <a:srgbClr val="000000"/>
                </a:solidFill>
                <a:effectLst/>
                <a:latin typeface="+mj-lt"/>
                <a:cs typeface="Times New Roman" panose="02020603050405020304" pitchFamily="18" charset="0"/>
              </a:rPr>
              <a:t> </a:t>
            </a:r>
            <a:r>
              <a:rPr lang="en-US" sz="2800" b="0" i="1" dirty="0">
                <a:solidFill>
                  <a:srgbClr val="000000"/>
                </a:solidFill>
                <a:effectLst/>
                <a:latin typeface="+mj-lt"/>
                <a:cs typeface="Times New Roman" panose="02020603050405020304" pitchFamily="18" charset="0"/>
              </a:rPr>
              <a:t>Other: </a:t>
            </a:r>
            <a:r>
              <a:rPr lang="en-US" sz="2800" b="0" i="0" dirty="0">
                <a:solidFill>
                  <a:srgbClr val="000000"/>
                </a:solidFill>
                <a:effectLst/>
                <a:latin typeface="+mj-lt"/>
                <a:cs typeface="Times New Roman" panose="02020603050405020304" pitchFamily="18" charset="0"/>
              </a:rPr>
              <a:t>Supplies/ Contractual</a:t>
            </a: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sz="2800" b="0" i="1" u="sng" dirty="0">
                <a:solidFill>
                  <a:srgbClr val="000000"/>
                </a:solidFill>
                <a:effectLst/>
                <a:latin typeface="+mj-lt"/>
                <a:cs typeface="Times New Roman" panose="02020603050405020304" pitchFamily="18" charset="0"/>
              </a:rPr>
              <a:t>Healthy People 2030</a:t>
            </a:r>
            <a:r>
              <a:rPr lang="en-US" sz="2800" b="0" i="0" dirty="0">
                <a:solidFill>
                  <a:srgbClr val="000000"/>
                </a:solidFill>
                <a:effectLst/>
                <a:latin typeface="+mj-lt"/>
                <a:cs typeface="Times New Roman" panose="02020603050405020304" pitchFamily="18" charset="0"/>
              </a:rPr>
              <a:t>: Reduce congenital syphilis — STI-04</a:t>
            </a: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dirty="0">
                <a:solidFill>
                  <a:srgbClr val="000000"/>
                </a:solidFill>
                <a:latin typeface="+mj-lt"/>
                <a:cs typeface="Times New Roman" panose="02020603050405020304" pitchFamily="18" charset="0"/>
              </a:rPr>
              <a:t>Objective – Between 10/2026 and 9/2027, the OSDH PHL STI department 	will test at least 25,500 samples for Syphilis submitted from STI 	Departments, clinics and programs statewide.</a:t>
            </a:r>
          </a:p>
          <a:p>
            <a:pPr marL="0" indent="0">
              <a:buNone/>
            </a:pPr>
            <a:r>
              <a:rPr lang="en-US" dirty="0">
                <a:solidFill>
                  <a:srgbClr val="000000"/>
                </a:solidFill>
                <a:latin typeface="+mj-lt"/>
                <a:cs typeface="Times New Roman" panose="02020603050405020304" pitchFamily="18" charset="0"/>
              </a:rPr>
              <a:t>Activity - Complete and receive a score of no less than 80% on an external 	proficiency test for detecting Syphilis between 10/1/2026 and 	9/30/2027.</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22EB428-09BC-34C9-C889-22BEFF96B065}"/>
              </a:ext>
            </a:extLst>
          </p:cNvPr>
          <p:cNvSpPr>
            <a:spLocks noGrp="1"/>
          </p:cNvSpPr>
          <p:nvPr>
            <p:ph type="sldNum" sz="quarter" idx="12"/>
          </p:nvPr>
        </p:nvSpPr>
        <p:spPr/>
        <p:txBody>
          <a:bodyPr/>
          <a:lstStyle/>
          <a:p>
            <a:fld id="{DB7DDC46-2E90-8640-BEFE-F54DCCD857ED}" type="slidenum">
              <a:rPr lang="en-US" smtClean="0"/>
              <a:t>16</a:t>
            </a:fld>
            <a:endParaRPr lang="en-US" dirty="0"/>
          </a:p>
        </p:txBody>
      </p:sp>
    </p:spTree>
    <p:extLst>
      <p:ext uri="{BB962C8B-B14F-4D97-AF65-F5344CB8AC3E}">
        <p14:creationId xmlns:p14="http://schemas.microsoft.com/office/powerpoint/2010/main" val="110980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6C80-3BA0-7B91-7713-606B035B6F17}"/>
              </a:ext>
            </a:extLst>
          </p:cNvPr>
          <p:cNvSpPr>
            <a:spLocks noGrp="1"/>
          </p:cNvSpPr>
          <p:nvPr>
            <p:ph type="title"/>
          </p:nvPr>
        </p:nvSpPr>
        <p:spPr>
          <a:xfrm>
            <a:off x="457200" y="136525"/>
            <a:ext cx="11394140" cy="789907"/>
          </a:xfrm>
        </p:spPr>
        <p:txBody>
          <a:bodyPr/>
          <a:lstStyle/>
          <a:p>
            <a:pPr algn="ctr"/>
            <a:r>
              <a:rPr lang="en-US" sz="4000" b="1" dirty="0">
                <a:solidFill>
                  <a:schemeClr val="tx2">
                    <a:lumMod val="75000"/>
                    <a:lumOff val="25000"/>
                  </a:schemeClr>
                </a:solidFill>
              </a:rPr>
              <a:t>Healthy Aging and Injury Prevention</a:t>
            </a:r>
          </a:p>
        </p:txBody>
      </p:sp>
      <p:sp>
        <p:nvSpPr>
          <p:cNvPr id="3" name="Content Placeholder 2">
            <a:extLst>
              <a:ext uri="{FF2B5EF4-FFF2-40B4-BE49-F238E27FC236}">
                <a16:creationId xmlns:a16="http://schemas.microsoft.com/office/drawing/2014/main" id="{F7FC2966-A710-5354-72BC-2A6CC81F0A68}"/>
              </a:ext>
            </a:extLst>
          </p:cNvPr>
          <p:cNvSpPr>
            <a:spLocks noGrp="1"/>
          </p:cNvSpPr>
          <p:nvPr>
            <p:ph idx="1"/>
          </p:nvPr>
        </p:nvSpPr>
        <p:spPr>
          <a:xfrm>
            <a:off x="340661" y="926432"/>
            <a:ext cx="11690918" cy="5795043"/>
          </a:xfrm>
        </p:spPr>
        <p:txBody>
          <a:bodyPr/>
          <a:lstStyle/>
          <a:p>
            <a:pPr marL="0" indent="0">
              <a:buNone/>
            </a:pPr>
            <a:r>
              <a:rPr lang="en-US" b="0" i="1" u="sng" dirty="0">
                <a:solidFill>
                  <a:srgbClr val="000000"/>
                </a:solidFill>
                <a:effectLst/>
                <a:latin typeface="+mj-lt"/>
                <a:cs typeface="Times New Roman" panose="02020603050405020304" pitchFamily="18" charset="0"/>
              </a:rPr>
              <a:t>Approved Budget</a:t>
            </a:r>
            <a:r>
              <a:rPr lang="en-US" b="0" i="0" dirty="0">
                <a:solidFill>
                  <a:srgbClr val="000000"/>
                </a:solidFill>
                <a:effectLst/>
                <a:latin typeface="+mj-lt"/>
                <a:cs typeface="Times New Roman" panose="02020603050405020304" pitchFamily="18" charset="0"/>
              </a:rPr>
              <a:t>: $81,669  – Enhance or expand  </a:t>
            </a:r>
            <a:r>
              <a:rPr lang="en-US" b="0" i="1" dirty="0">
                <a:solidFill>
                  <a:srgbClr val="000000"/>
                </a:solidFill>
                <a:effectLst/>
                <a:latin typeface="+mj-lt"/>
                <a:cs typeface="Times New Roman" panose="02020603050405020304" pitchFamily="18" charset="0"/>
              </a:rPr>
              <a:t>FTEs: 1</a:t>
            </a:r>
            <a:r>
              <a:rPr lang="en-US" b="0" i="0" dirty="0">
                <a:solidFill>
                  <a:srgbClr val="000000"/>
                </a:solidFill>
                <a:effectLst/>
                <a:latin typeface="+mj-lt"/>
                <a:cs typeface="Times New Roman" panose="02020603050405020304" pitchFamily="18" charset="0"/>
              </a:rPr>
              <a:t> existing staff  </a:t>
            </a:r>
            <a:r>
              <a:rPr lang="en-US" b="0" i="1" dirty="0">
                <a:solidFill>
                  <a:srgbClr val="000000"/>
                </a:solidFill>
                <a:effectLst/>
                <a:latin typeface="+mj-lt"/>
                <a:cs typeface="Times New Roman" panose="02020603050405020304" pitchFamily="18" charset="0"/>
              </a:rPr>
              <a:t>Other: </a:t>
            </a:r>
            <a:r>
              <a:rPr lang="en-US" b="0" i="0" dirty="0">
                <a:solidFill>
                  <a:srgbClr val="000000"/>
                </a:solidFill>
                <a:effectLst/>
                <a:latin typeface="+mj-lt"/>
                <a:cs typeface="Times New Roman" panose="02020603050405020304" pitchFamily="18" charset="0"/>
              </a:rPr>
              <a:t>Supplies/ Data Cost /Other – print cost </a:t>
            </a: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b="0" i="1" u="sng" dirty="0">
                <a:solidFill>
                  <a:srgbClr val="000000"/>
                </a:solidFill>
                <a:effectLst/>
                <a:latin typeface="+mj-lt"/>
                <a:cs typeface="Times New Roman" panose="02020603050405020304" pitchFamily="18" charset="0"/>
              </a:rPr>
              <a:t>Healthy People 2030</a:t>
            </a:r>
            <a:r>
              <a:rPr lang="en-US" b="0" i="0" dirty="0">
                <a:solidFill>
                  <a:srgbClr val="000000"/>
                </a:solidFill>
                <a:effectLst/>
                <a:latin typeface="+mj-lt"/>
                <a:cs typeface="Times New Roman" panose="02020603050405020304" pitchFamily="18" charset="0"/>
              </a:rPr>
              <a:t>: Reduce fall-related deaths among older adults – IVP-08</a:t>
            </a: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sz="2400" dirty="0">
                <a:solidFill>
                  <a:srgbClr val="000000"/>
                </a:solidFill>
                <a:latin typeface="+mj-lt"/>
                <a:cs typeface="Times New Roman" panose="02020603050405020304" pitchFamily="18" charset="0"/>
              </a:rPr>
              <a:t>Objective – Between 10/2026 to 09/2027, the IPS will conduct at least three public health 	approaches to reduce injury-related morbidity and mortality among adults 65 	years and older.</a:t>
            </a:r>
          </a:p>
          <a:p>
            <a:pPr marL="0" indent="0">
              <a:buNone/>
            </a:pPr>
            <a:r>
              <a:rPr lang="en-US" sz="2400" dirty="0">
                <a:solidFill>
                  <a:srgbClr val="000000"/>
                </a:solidFill>
                <a:latin typeface="+mj-lt"/>
                <a:cs typeface="Times New Roman" panose="02020603050405020304" pitchFamily="18" charset="0"/>
              </a:rPr>
              <a:t>Activity - 1) Engage state and community stakeholders to reduce unintentional injuries 	(falls and MVCs) among older adults and address age-related factors that increase risk 	of injury.  2) Conduct training and increase implementation of evidence-based injury 	prevention programs, 	including TCMMB, MOB, TCAFP, SAIL, and CarFit. 3) Increase 	awareness and uptake of CDC’s STEADI toolkit among health care providers and CHD 	staff.</a:t>
            </a:r>
          </a:p>
        </p:txBody>
      </p:sp>
      <p:sp>
        <p:nvSpPr>
          <p:cNvPr id="4" name="Slide Number Placeholder 3">
            <a:extLst>
              <a:ext uri="{FF2B5EF4-FFF2-40B4-BE49-F238E27FC236}">
                <a16:creationId xmlns:a16="http://schemas.microsoft.com/office/drawing/2014/main" id="{7CBCDAE0-9AA0-CCB6-1ECA-CAE83DF5050F}"/>
              </a:ext>
            </a:extLst>
          </p:cNvPr>
          <p:cNvSpPr>
            <a:spLocks noGrp="1"/>
          </p:cNvSpPr>
          <p:nvPr>
            <p:ph type="sldNum" sz="quarter" idx="12"/>
          </p:nvPr>
        </p:nvSpPr>
        <p:spPr/>
        <p:txBody>
          <a:bodyPr/>
          <a:lstStyle/>
          <a:p>
            <a:fld id="{DB7DDC46-2E90-8640-BEFE-F54DCCD857ED}" type="slidenum">
              <a:rPr lang="en-US" smtClean="0"/>
              <a:t>17</a:t>
            </a:fld>
            <a:endParaRPr lang="en-US" dirty="0"/>
          </a:p>
        </p:txBody>
      </p:sp>
    </p:spTree>
    <p:extLst>
      <p:ext uri="{BB962C8B-B14F-4D97-AF65-F5344CB8AC3E}">
        <p14:creationId xmlns:p14="http://schemas.microsoft.com/office/powerpoint/2010/main" val="1499686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AE-EADB-5288-476F-B1BB107DE605}"/>
              </a:ext>
            </a:extLst>
          </p:cNvPr>
          <p:cNvSpPr>
            <a:spLocks noGrp="1"/>
          </p:cNvSpPr>
          <p:nvPr>
            <p:ph type="title"/>
          </p:nvPr>
        </p:nvSpPr>
        <p:spPr>
          <a:xfrm>
            <a:off x="457200" y="550985"/>
            <a:ext cx="11394140" cy="531857"/>
          </a:xfrm>
        </p:spPr>
        <p:txBody>
          <a:bodyPr/>
          <a:lstStyle/>
          <a:p>
            <a:pPr algn="ctr"/>
            <a:r>
              <a:rPr lang="en-US" sz="4000" b="1" dirty="0">
                <a:solidFill>
                  <a:schemeClr val="tx2">
                    <a:lumMod val="75000"/>
                    <a:lumOff val="25000"/>
                  </a:schemeClr>
                </a:solidFill>
              </a:rPr>
              <a:t>OSDH PHL - Molecular Department Enteric Screening Initiative</a:t>
            </a:r>
          </a:p>
        </p:txBody>
      </p:sp>
      <p:sp>
        <p:nvSpPr>
          <p:cNvPr id="3" name="Content Placeholder 2">
            <a:extLst>
              <a:ext uri="{FF2B5EF4-FFF2-40B4-BE49-F238E27FC236}">
                <a16:creationId xmlns:a16="http://schemas.microsoft.com/office/drawing/2014/main" id="{1D5D4F10-406B-79F4-BB24-234B7D25A578}"/>
              </a:ext>
            </a:extLst>
          </p:cNvPr>
          <p:cNvSpPr>
            <a:spLocks noGrp="1"/>
          </p:cNvSpPr>
          <p:nvPr>
            <p:ph idx="1"/>
          </p:nvPr>
        </p:nvSpPr>
        <p:spPr>
          <a:xfrm>
            <a:off x="457200" y="1696452"/>
            <a:ext cx="11394141" cy="4652593"/>
          </a:xfrm>
        </p:spPr>
        <p:txBody>
          <a:bodyPr/>
          <a:lstStyle/>
          <a:p>
            <a:pPr marL="0" indent="0">
              <a:buNone/>
            </a:pPr>
            <a:r>
              <a:rPr lang="en-US" b="0" i="1" u="sng" dirty="0">
                <a:solidFill>
                  <a:srgbClr val="000000"/>
                </a:solidFill>
                <a:effectLst/>
                <a:latin typeface="+mj-lt"/>
                <a:cs typeface="Times New Roman" panose="02020603050405020304" pitchFamily="18" charset="0"/>
              </a:rPr>
              <a:t>Approved Budget</a:t>
            </a:r>
            <a:r>
              <a:rPr lang="en-US" b="0" i="0" dirty="0">
                <a:solidFill>
                  <a:srgbClr val="000000"/>
                </a:solidFill>
                <a:effectLst/>
                <a:latin typeface="+mj-lt"/>
                <a:cs typeface="Times New Roman" panose="02020603050405020304" pitchFamily="18" charset="0"/>
              </a:rPr>
              <a:t>: $50,148 – Maintain existing  </a:t>
            </a:r>
            <a:r>
              <a:rPr lang="en-US" b="0" i="1" dirty="0">
                <a:solidFill>
                  <a:srgbClr val="000000"/>
                </a:solidFill>
                <a:effectLst/>
                <a:latin typeface="+mj-lt"/>
                <a:cs typeface="Times New Roman" panose="02020603050405020304" pitchFamily="18" charset="0"/>
              </a:rPr>
              <a:t>FTEs: 0;  Other: </a:t>
            </a:r>
            <a:r>
              <a:rPr lang="en-US" b="0" i="0" dirty="0">
                <a:solidFill>
                  <a:srgbClr val="000000"/>
                </a:solidFill>
                <a:effectLst/>
                <a:latin typeface="+mj-lt"/>
                <a:cs typeface="Times New Roman" panose="02020603050405020304" pitchFamily="18" charset="0"/>
              </a:rPr>
              <a:t>Supplies </a:t>
            </a: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b="0" i="1" u="sng" dirty="0">
                <a:solidFill>
                  <a:srgbClr val="000000"/>
                </a:solidFill>
                <a:effectLst/>
                <a:latin typeface="+mj-lt"/>
                <a:cs typeface="Times New Roman" panose="02020603050405020304" pitchFamily="18" charset="0"/>
              </a:rPr>
              <a:t>Healthy People 2030</a:t>
            </a:r>
            <a:r>
              <a:rPr lang="en-US" b="0" i="0" dirty="0">
                <a:solidFill>
                  <a:srgbClr val="000000"/>
                </a:solidFill>
                <a:effectLst/>
                <a:latin typeface="+mj-lt"/>
                <a:cs typeface="Times New Roman" panose="02020603050405020304" pitchFamily="18" charset="0"/>
              </a:rPr>
              <a:t>: Reduce infections caused by Salmonella - FS-04</a:t>
            </a:r>
          </a:p>
          <a:p>
            <a:pPr marL="0" indent="0">
              <a:buNone/>
            </a:pPr>
            <a:endParaRPr lang="en-US" sz="1000" i="1" u="sng" dirty="0">
              <a:solidFill>
                <a:srgbClr val="000000"/>
              </a:solidFill>
              <a:latin typeface="+mj-lt"/>
              <a:cs typeface="Times New Roman" panose="02020603050405020304" pitchFamily="18"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dirty="0">
                <a:solidFill>
                  <a:srgbClr val="000000"/>
                </a:solidFill>
                <a:latin typeface="+mj-lt"/>
                <a:cs typeface="Times New Roman" panose="02020603050405020304" pitchFamily="18" charset="0"/>
              </a:rPr>
              <a:t>Objective – The OSDH PHL Molecular Department will screen 400 clinical 	stool specimens for the presence of Salmonella using PCR, and 	serotype 95% of those stool specimens detected for Salmonella 	from 10/2026 to 09/2027.</a:t>
            </a:r>
          </a:p>
          <a:p>
            <a:pPr marL="0" indent="0">
              <a:buNone/>
            </a:pPr>
            <a:r>
              <a:rPr lang="en-US" dirty="0">
                <a:solidFill>
                  <a:srgbClr val="000000"/>
                </a:solidFill>
                <a:latin typeface="+mj-lt"/>
                <a:cs typeface="Times New Roman" panose="02020603050405020304" pitchFamily="18" charset="0"/>
              </a:rPr>
              <a:t>Activity - Maintain a service agreement for the Luminex 200 from 10/2026 to 	09/2027.</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6237B2B-E002-36AA-7292-65B63103B7EA}"/>
              </a:ext>
            </a:extLst>
          </p:cNvPr>
          <p:cNvSpPr>
            <a:spLocks noGrp="1"/>
          </p:cNvSpPr>
          <p:nvPr>
            <p:ph type="sldNum" sz="quarter" idx="12"/>
          </p:nvPr>
        </p:nvSpPr>
        <p:spPr/>
        <p:txBody>
          <a:bodyPr/>
          <a:lstStyle/>
          <a:p>
            <a:fld id="{DB7DDC46-2E90-8640-BEFE-F54DCCD857ED}" type="slidenum">
              <a:rPr lang="en-US" smtClean="0"/>
              <a:t>18</a:t>
            </a:fld>
            <a:endParaRPr lang="en-US" dirty="0"/>
          </a:p>
        </p:txBody>
      </p:sp>
    </p:spTree>
    <p:extLst>
      <p:ext uri="{BB962C8B-B14F-4D97-AF65-F5344CB8AC3E}">
        <p14:creationId xmlns:p14="http://schemas.microsoft.com/office/powerpoint/2010/main" val="906947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6C60E-C606-F2A0-6210-390A5C5DD15A}"/>
              </a:ext>
            </a:extLst>
          </p:cNvPr>
          <p:cNvSpPr>
            <a:spLocks noGrp="1"/>
          </p:cNvSpPr>
          <p:nvPr>
            <p:ph type="title"/>
          </p:nvPr>
        </p:nvSpPr>
        <p:spPr>
          <a:xfrm>
            <a:off x="457200" y="136525"/>
            <a:ext cx="11394140" cy="777875"/>
          </a:xfrm>
        </p:spPr>
        <p:txBody>
          <a:bodyPr/>
          <a:lstStyle/>
          <a:p>
            <a:pPr algn="ctr"/>
            <a:r>
              <a:rPr lang="en-US" sz="4000" b="1" dirty="0">
                <a:solidFill>
                  <a:schemeClr val="tx2">
                    <a:lumMod val="75000"/>
                    <a:lumOff val="25000"/>
                  </a:schemeClr>
                </a:solidFill>
              </a:rPr>
              <a:t>CHW  Workforce Advancement Initiative</a:t>
            </a:r>
          </a:p>
        </p:txBody>
      </p:sp>
      <p:sp>
        <p:nvSpPr>
          <p:cNvPr id="3" name="Content Placeholder 2">
            <a:extLst>
              <a:ext uri="{FF2B5EF4-FFF2-40B4-BE49-F238E27FC236}">
                <a16:creationId xmlns:a16="http://schemas.microsoft.com/office/drawing/2014/main" id="{17A65A55-AA54-2BA4-C035-F27691DCA15E}"/>
              </a:ext>
            </a:extLst>
          </p:cNvPr>
          <p:cNvSpPr>
            <a:spLocks noGrp="1"/>
          </p:cNvSpPr>
          <p:nvPr>
            <p:ph idx="1"/>
          </p:nvPr>
        </p:nvSpPr>
        <p:spPr>
          <a:xfrm>
            <a:off x="457199" y="1130968"/>
            <a:ext cx="11550317" cy="5590507"/>
          </a:xfrm>
        </p:spPr>
        <p:txBody>
          <a:bodyPr/>
          <a:lstStyle/>
          <a:p>
            <a:pPr marL="0" indent="0">
              <a:buNone/>
            </a:pPr>
            <a:r>
              <a:rPr lang="en-US" b="0" i="1" u="sng" dirty="0">
                <a:solidFill>
                  <a:srgbClr val="000000"/>
                </a:solidFill>
                <a:effectLst/>
                <a:latin typeface="+mj-lt"/>
                <a:cs typeface="Times New Roman" panose="02020603050405020304" pitchFamily="18" charset="0"/>
              </a:rPr>
              <a:t>Approved Budget</a:t>
            </a:r>
            <a:r>
              <a:rPr lang="en-US" b="0" i="0" dirty="0">
                <a:solidFill>
                  <a:srgbClr val="000000"/>
                </a:solidFill>
                <a:effectLst/>
                <a:latin typeface="+mj-lt"/>
                <a:cs typeface="Times New Roman" panose="02020603050405020304" pitchFamily="18" charset="0"/>
              </a:rPr>
              <a:t>: $50,000 – Enhance or expand  </a:t>
            </a:r>
            <a:r>
              <a:rPr lang="en-US" b="0" i="1" dirty="0">
                <a:solidFill>
                  <a:srgbClr val="000000"/>
                </a:solidFill>
                <a:effectLst/>
                <a:latin typeface="+mj-lt"/>
                <a:cs typeface="Times New Roman" panose="02020603050405020304" pitchFamily="18" charset="0"/>
              </a:rPr>
              <a:t>FTEs: 0</a:t>
            </a:r>
            <a:r>
              <a:rPr lang="en-US" b="0" i="0" dirty="0">
                <a:solidFill>
                  <a:srgbClr val="000000"/>
                </a:solidFill>
                <a:effectLst/>
                <a:latin typeface="+mj-lt"/>
                <a:cs typeface="Times New Roman" panose="02020603050405020304" pitchFamily="18" charset="0"/>
              </a:rPr>
              <a:t>  </a:t>
            </a:r>
            <a:r>
              <a:rPr lang="en-US" b="0" i="1" dirty="0">
                <a:solidFill>
                  <a:srgbClr val="000000"/>
                </a:solidFill>
                <a:effectLst/>
                <a:latin typeface="+mj-lt"/>
                <a:cs typeface="Times New Roman" panose="02020603050405020304" pitchFamily="18" charset="0"/>
              </a:rPr>
              <a:t>Other: </a:t>
            </a:r>
            <a:r>
              <a:rPr lang="en-US" b="0" i="0" dirty="0">
                <a:solidFill>
                  <a:srgbClr val="000000"/>
                </a:solidFill>
                <a:effectLst/>
                <a:latin typeface="+mj-lt"/>
                <a:cs typeface="Times New Roman" panose="02020603050405020304" pitchFamily="18" charset="0"/>
              </a:rPr>
              <a:t>  Contractual</a:t>
            </a:r>
            <a:endParaRPr lang="en-US" b="0" i="1" u="sng" dirty="0">
              <a:solidFill>
                <a:srgbClr val="000000"/>
              </a:solidFill>
              <a:effectLst/>
              <a:latin typeface="+mj-lt"/>
              <a:cs typeface="Times New Roman" panose="02020603050405020304" pitchFamily="18" charset="0"/>
            </a:endParaRP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b="0" i="1" u="sng" dirty="0">
                <a:solidFill>
                  <a:srgbClr val="000000"/>
                </a:solidFill>
                <a:effectLst/>
                <a:latin typeface="+mj-lt"/>
                <a:cs typeface="Times New Roman" panose="02020603050405020304" pitchFamily="18" charset="0"/>
              </a:rPr>
              <a:t>Healthy People 2030</a:t>
            </a:r>
            <a:r>
              <a:rPr lang="en-US" b="0" i="0" dirty="0">
                <a:solidFill>
                  <a:srgbClr val="000000"/>
                </a:solidFill>
                <a:effectLst/>
                <a:latin typeface="+mj-lt"/>
                <a:cs typeface="Times New Roman" panose="02020603050405020304" pitchFamily="18" charset="0"/>
              </a:rPr>
              <a:t>: Increase the proportion of public health workers who receive continuing education on public health competencies - PHI 08  </a:t>
            </a:r>
          </a:p>
          <a:p>
            <a:pPr marL="0" indent="0">
              <a:buNone/>
            </a:pPr>
            <a:endParaRPr lang="en-US" sz="1000" u="sng" dirty="0">
              <a:solidFill>
                <a:srgbClr val="000000"/>
              </a:solidFill>
              <a:latin typeface="+mj-lt"/>
              <a:cs typeface="Times New Roman" panose="02020603050405020304" pitchFamily="18"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sz="2400" dirty="0">
                <a:solidFill>
                  <a:srgbClr val="000000"/>
                </a:solidFill>
                <a:latin typeface="+mj-lt"/>
                <a:cs typeface="Times New Roman" panose="02020603050405020304" pitchFamily="18" charset="0"/>
              </a:rPr>
              <a:t>Objective – By September 2027, the program will increase the proportion of CHWs	who 	receive continuing education on core public health competencies by delivering at 	least four (4) advanced professional development trainings and hosting one statewide 	CHW conference, resulting in a minimum of 200 CHWs completing at least one 	continuing education activity.</a:t>
            </a:r>
          </a:p>
          <a:p>
            <a:pPr marL="0" indent="0">
              <a:buNone/>
            </a:pPr>
            <a:r>
              <a:rPr lang="en-US" sz="2400" dirty="0">
                <a:solidFill>
                  <a:srgbClr val="000000"/>
                </a:solidFill>
                <a:latin typeface="+mj-lt"/>
                <a:cs typeface="Times New Roman" panose="02020603050405020304" pitchFamily="18" charset="0"/>
              </a:rPr>
              <a:t>Activity - The program will coordinate, schedule, and deliver four advanced professional 	development trainings and one statewide CHW conference 	to expand CHW access 	to continuing education opportunities aligned with core public health competencies.</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587823-C049-CA93-37F5-7EE9C212A717}"/>
              </a:ext>
            </a:extLst>
          </p:cNvPr>
          <p:cNvSpPr>
            <a:spLocks noGrp="1"/>
          </p:cNvSpPr>
          <p:nvPr>
            <p:ph type="sldNum" sz="quarter" idx="12"/>
          </p:nvPr>
        </p:nvSpPr>
        <p:spPr/>
        <p:txBody>
          <a:bodyPr/>
          <a:lstStyle/>
          <a:p>
            <a:fld id="{DB7DDC46-2E90-8640-BEFE-F54DCCD857ED}" type="slidenum">
              <a:rPr lang="en-US" smtClean="0"/>
              <a:t>19</a:t>
            </a:fld>
            <a:endParaRPr lang="en-US" dirty="0"/>
          </a:p>
        </p:txBody>
      </p:sp>
    </p:spTree>
    <p:extLst>
      <p:ext uri="{BB962C8B-B14F-4D97-AF65-F5344CB8AC3E}">
        <p14:creationId xmlns:p14="http://schemas.microsoft.com/office/powerpoint/2010/main" val="274488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16647-C384-084D-91A8-2209F2D962BC}"/>
              </a:ext>
            </a:extLst>
          </p:cNvPr>
          <p:cNvSpPr>
            <a:spLocks noGrp="1"/>
          </p:cNvSpPr>
          <p:nvPr>
            <p:ph type="title"/>
          </p:nvPr>
        </p:nvSpPr>
        <p:spPr>
          <a:xfrm>
            <a:off x="457199" y="379380"/>
            <a:ext cx="6148138" cy="1413300"/>
          </a:xfrm>
        </p:spPr>
        <p:txBody>
          <a:bodyPr/>
          <a:lstStyle/>
          <a:p>
            <a:pPr algn="ctr"/>
            <a:r>
              <a:rPr lang="en-US" sz="2800" b="1" dirty="0">
                <a:solidFill>
                  <a:srgbClr val="0070C0"/>
                </a:solidFill>
              </a:rPr>
              <a:t>Preventive Health and Health Services (PHHS) Block Grant (BG)</a:t>
            </a:r>
          </a:p>
        </p:txBody>
      </p:sp>
      <p:sp>
        <p:nvSpPr>
          <p:cNvPr id="5" name="Text Placeholder 4">
            <a:extLst>
              <a:ext uri="{FF2B5EF4-FFF2-40B4-BE49-F238E27FC236}">
                <a16:creationId xmlns:a16="http://schemas.microsoft.com/office/drawing/2014/main" id="{0F4E9049-9A90-A44E-9372-628E820C9552}"/>
              </a:ext>
            </a:extLst>
          </p:cNvPr>
          <p:cNvSpPr>
            <a:spLocks noGrp="1"/>
          </p:cNvSpPr>
          <p:nvPr>
            <p:ph type="body" idx="1"/>
          </p:nvPr>
        </p:nvSpPr>
        <p:spPr>
          <a:xfrm>
            <a:off x="515567" y="2033081"/>
            <a:ext cx="5177118" cy="1679466"/>
          </a:xfrm>
        </p:spPr>
        <p:txBody>
          <a:bodyPr/>
          <a:lstStyle/>
          <a:p>
            <a:pPr algn="ctr"/>
            <a:r>
              <a:rPr lang="en-US" sz="3600" dirty="0"/>
              <a:t>Public Hearing Meeting</a:t>
            </a:r>
          </a:p>
          <a:p>
            <a:pPr algn="ctr"/>
            <a:endParaRPr lang="en-US" dirty="0"/>
          </a:p>
        </p:txBody>
      </p:sp>
      <p:sp>
        <p:nvSpPr>
          <p:cNvPr id="2" name="Slide Number Placeholder 1">
            <a:extLst>
              <a:ext uri="{FF2B5EF4-FFF2-40B4-BE49-F238E27FC236}">
                <a16:creationId xmlns:a16="http://schemas.microsoft.com/office/drawing/2014/main" id="{B572306F-2162-EF47-A9AD-A6C79339E7A3}"/>
              </a:ext>
            </a:extLst>
          </p:cNvPr>
          <p:cNvSpPr>
            <a:spLocks noGrp="1"/>
          </p:cNvSpPr>
          <p:nvPr>
            <p:ph type="sldNum" sz="quarter" idx="12"/>
          </p:nvPr>
        </p:nvSpPr>
        <p:spPr/>
        <p:txBody>
          <a:bodyPr/>
          <a:lstStyle/>
          <a:p>
            <a:fld id="{DB7DDC46-2E90-8640-BEFE-F54DCCD857ED}" type="slidenum">
              <a:rPr lang="en-US" smtClean="0"/>
              <a:pPr/>
              <a:t>2</a:t>
            </a:fld>
            <a:endParaRPr lang="en-US" dirty="0"/>
          </a:p>
        </p:txBody>
      </p:sp>
      <p:sp>
        <p:nvSpPr>
          <p:cNvPr id="6" name="Text Placeholder 5">
            <a:extLst>
              <a:ext uri="{FF2B5EF4-FFF2-40B4-BE49-F238E27FC236}">
                <a16:creationId xmlns:a16="http://schemas.microsoft.com/office/drawing/2014/main" id="{9E8DAC8B-B1DC-5348-B0A6-238FC462030A}"/>
              </a:ext>
            </a:extLst>
          </p:cNvPr>
          <p:cNvSpPr>
            <a:spLocks noGrp="1"/>
          </p:cNvSpPr>
          <p:nvPr>
            <p:ph type="body" sz="quarter" idx="13"/>
          </p:nvPr>
        </p:nvSpPr>
        <p:spPr>
          <a:xfrm>
            <a:off x="923732" y="2655651"/>
            <a:ext cx="4170782" cy="1861172"/>
          </a:xfrm>
        </p:spPr>
        <p:txBody>
          <a:bodyPr/>
          <a:lstStyle/>
          <a:p>
            <a:pPr algn="ctr"/>
            <a:r>
              <a:rPr lang="en-US" sz="2400" dirty="0"/>
              <a:t>2:00 pm </a:t>
            </a:r>
          </a:p>
          <a:p>
            <a:pPr algn="ctr"/>
            <a:r>
              <a:rPr lang="en-US" sz="2400" dirty="0"/>
              <a:t>May 6, 2026</a:t>
            </a:r>
          </a:p>
        </p:txBody>
      </p:sp>
      <p:sp>
        <p:nvSpPr>
          <p:cNvPr id="7" name="TextBox 6">
            <a:extLst>
              <a:ext uri="{FF2B5EF4-FFF2-40B4-BE49-F238E27FC236}">
                <a16:creationId xmlns:a16="http://schemas.microsoft.com/office/drawing/2014/main" id="{3C545EA4-32C9-EE8C-4FA8-A789C8E74D35}"/>
              </a:ext>
            </a:extLst>
          </p:cNvPr>
          <p:cNvSpPr txBox="1"/>
          <p:nvPr/>
        </p:nvSpPr>
        <p:spPr>
          <a:xfrm>
            <a:off x="1" y="2971535"/>
            <a:ext cx="6966284" cy="2830327"/>
          </a:xfrm>
          <a:prstGeom prst="rect">
            <a:avLst/>
          </a:prstGeom>
          <a:noFill/>
        </p:spPr>
        <p:txBody>
          <a:bodyPr wrap="square">
            <a:spAutoFit/>
          </a:bodyPr>
          <a:lstStyle/>
          <a:p>
            <a:pPr marL="0" marR="0">
              <a:lnSpc>
                <a:spcPct val="115000"/>
              </a:lnSpc>
              <a:spcAft>
                <a:spcPts val="10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1800" b="1" dirty="0">
                <a:effectLst/>
                <a:latin typeface="+mj-lt"/>
                <a:ea typeface="Calibri" panose="020F0502020204030204" pitchFamily="34" charset="0"/>
                <a:cs typeface="Times New Roman" panose="02020603050405020304" pitchFamily="18" charset="0"/>
              </a:rPr>
              <a:t>To learn more about the PHHSBG, please visit  </a:t>
            </a:r>
            <a:r>
              <a:rPr lang="en-US" sz="2400" b="1" dirty="0">
                <a:effectLst/>
                <a:latin typeface="+mj-lt"/>
                <a:ea typeface="Calibri" panose="020F0502020204030204" pitchFamily="34" charset="0"/>
                <a:cs typeface="Times New Roman" panose="02020603050405020304" pitchFamily="18" charset="0"/>
              </a:rPr>
              <a:t> </a:t>
            </a:r>
          </a:p>
          <a:p>
            <a:pPr marL="0" marR="0" algn="ctr">
              <a:lnSpc>
                <a:spcPct val="115000"/>
              </a:lnSpc>
              <a:spcAft>
                <a:spcPts val="1000"/>
              </a:spcAft>
            </a:pPr>
            <a:r>
              <a:rPr lang="en-US" sz="2400" b="1" u="sng" dirty="0">
                <a:effectLst/>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SharePoint page</a:t>
            </a:r>
            <a:r>
              <a:rPr lang="en-US" sz="2400" b="1" dirty="0">
                <a:effectLst/>
                <a:latin typeface="+mj-lt"/>
                <a:ea typeface="Calibri" panose="020F0502020204030204" pitchFamily="34" charset="0"/>
                <a:cs typeface="Times New Roman" panose="02020603050405020304" pitchFamily="18" charset="0"/>
              </a:rPr>
              <a:t> or </a:t>
            </a:r>
            <a:r>
              <a:rPr lang="en-US" sz="2400" b="1" u="sng" dirty="0">
                <a:effectLst/>
                <a:latin typeface="+mj-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public webpage.</a:t>
            </a:r>
            <a:r>
              <a:rPr lang="en-US" sz="2400" b="1" dirty="0">
                <a:effectLst/>
                <a:latin typeface="+mj-lt"/>
                <a:ea typeface="Times New Roman" panose="02020603050405020304" pitchFamily="18" charset="0"/>
                <a:cs typeface="Times New Roman" panose="02020603050405020304" pitchFamily="18" charset="0"/>
              </a:rPr>
              <a:t> </a:t>
            </a:r>
            <a:endParaRPr lang="en-US" sz="24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891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5CDC-38A8-02E1-D390-030D2354AA1E}"/>
              </a:ext>
            </a:extLst>
          </p:cNvPr>
          <p:cNvSpPr>
            <a:spLocks noGrp="1"/>
          </p:cNvSpPr>
          <p:nvPr>
            <p:ph type="title"/>
          </p:nvPr>
        </p:nvSpPr>
        <p:spPr>
          <a:xfrm>
            <a:off x="457200" y="136525"/>
            <a:ext cx="11394140" cy="815551"/>
          </a:xfrm>
        </p:spPr>
        <p:txBody>
          <a:bodyPr/>
          <a:lstStyle/>
          <a:p>
            <a:pPr algn="ctr"/>
            <a:r>
              <a:rPr lang="en-US" sz="4000" b="1" dirty="0">
                <a:solidFill>
                  <a:schemeClr val="tx2">
                    <a:lumMod val="75000"/>
                    <a:lumOff val="25000"/>
                  </a:schemeClr>
                </a:solidFill>
              </a:rPr>
              <a:t>Child Passenger Safety Program</a:t>
            </a:r>
          </a:p>
        </p:txBody>
      </p:sp>
      <p:sp>
        <p:nvSpPr>
          <p:cNvPr id="3" name="Content Placeholder 2">
            <a:extLst>
              <a:ext uri="{FF2B5EF4-FFF2-40B4-BE49-F238E27FC236}">
                <a16:creationId xmlns:a16="http://schemas.microsoft.com/office/drawing/2014/main" id="{9AB55921-86AA-4109-D8FA-5314F4B20B7D}"/>
              </a:ext>
            </a:extLst>
          </p:cNvPr>
          <p:cNvSpPr>
            <a:spLocks noGrp="1"/>
          </p:cNvSpPr>
          <p:nvPr>
            <p:ph idx="1"/>
          </p:nvPr>
        </p:nvSpPr>
        <p:spPr>
          <a:xfrm>
            <a:off x="340660" y="1239252"/>
            <a:ext cx="11510680" cy="5269831"/>
          </a:xfrm>
        </p:spPr>
        <p:txBody>
          <a:bodyPr/>
          <a:lstStyle/>
          <a:p>
            <a:pPr marL="0" indent="0">
              <a:buNone/>
            </a:pPr>
            <a:r>
              <a:rPr lang="en-US" sz="2800" b="0" i="1" u="sng" dirty="0">
                <a:solidFill>
                  <a:srgbClr val="000000"/>
                </a:solidFill>
                <a:effectLst/>
                <a:latin typeface="+mj-lt"/>
                <a:cs typeface="Times New Roman" panose="02020603050405020304" pitchFamily="18" charset="0"/>
              </a:rPr>
              <a:t>Approved Budget</a:t>
            </a:r>
            <a:r>
              <a:rPr lang="en-US" sz="2800" b="0" i="0" dirty="0">
                <a:solidFill>
                  <a:srgbClr val="000000"/>
                </a:solidFill>
                <a:effectLst/>
                <a:latin typeface="+mj-lt"/>
                <a:cs typeface="Times New Roman" panose="02020603050405020304" pitchFamily="18" charset="0"/>
              </a:rPr>
              <a:t>: $294,177 – Maintain existing  -    </a:t>
            </a:r>
            <a:r>
              <a:rPr lang="en-US" sz="2800" b="0" i="1" dirty="0">
                <a:solidFill>
                  <a:srgbClr val="000000"/>
                </a:solidFill>
                <a:effectLst/>
                <a:latin typeface="+mj-lt"/>
                <a:cs typeface="Times New Roman" panose="02020603050405020304" pitchFamily="18" charset="0"/>
              </a:rPr>
              <a:t>Other: </a:t>
            </a:r>
            <a:r>
              <a:rPr lang="en-US" sz="2800" b="0" i="0" dirty="0">
                <a:solidFill>
                  <a:srgbClr val="000000"/>
                </a:solidFill>
                <a:effectLst/>
                <a:latin typeface="+mj-lt"/>
                <a:cs typeface="Times New Roman" panose="02020603050405020304" pitchFamily="18" charset="0"/>
              </a:rPr>
              <a:t>Supplies</a:t>
            </a:r>
          </a:p>
          <a:p>
            <a:pPr marL="0" indent="0">
              <a:buNone/>
            </a:pPr>
            <a:endParaRPr lang="en-US" sz="1000" b="0" i="0" dirty="0">
              <a:solidFill>
                <a:srgbClr val="000000"/>
              </a:solidFill>
              <a:effectLst/>
              <a:latin typeface="+mj-lt"/>
              <a:cs typeface="Times New Roman" panose="02020603050405020304" pitchFamily="18" charset="0"/>
            </a:endParaRPr>
          </a:p>
          <a:p>
            <a:pPr marL="0" indent="0">
              <a:buNone/>
            </a:pPr>
            <a:r>
              <a:rPr lang="en-US" sz="2800" b="0" i="1" u="sng" dirty="0">
                <a:solidFill>
                  <a:srgbClr val="000000"/>
                </a:solidFill>
                <a:effectLst/>
                <a:latin typeface="+mj-lt"/>
                <a:cs typeface="Times New Roman" panose="02020603050405020304" pitchFamily="18" charset="0"/>
              </a:rPr>
              <a:t>Healthy People 2030</a:t>
            </a:r>
            <a:r>
              <a:rPr lang="en-US" sz="2800" b="0" i="0" dirty="0">
                <a:solidFill>
                  <a:srgbClr val="000000"/>
                </a:solidFill>
                <a:effectLst/>
                <a:latin typeface="+mj-lt"/>
                <a:cs typeface="Times New Roman" panose="02020603050405020304" pitchFamily="18" charset="0"/>
              </a:rPr>
              <a:t>: Reduce the proportion of deaths of car passengers who weren't buckled in — IVP‑07</a:t>
            </a:r>
          </a:p>
          <a:p>
            <a:pPr marL="0" indent="0">
              <a:buNone/>
            </a:pPr>
            <a:endParaRPr lang="en-US" sz="1000" dirty="0">
              <a:solidFill>
                <a:srgbClr val="000000"/>
              </a:solidFill>
              <a:latin typeface="+mj-lt"/>
              <a:cs typeface="Times New Roman" panose="02020603050405020304" pitchFamily="18"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sz="2400" dirty="0">
                <a:solidFill>
                  <a:srgbClr val="000000"/>
                </a:solidFill>
                <a:latin typeface="+mj-lt"/>
                <a:cs typeface="Times New Roman" panose="02020603050405020304" pitchFamily="18" charset="0"/>
              </a:rPr>
              <a:t>Objective – Between 10/2026 and 09/2027, the Injury Prevention Service will distribute an 	average of 264 child safety seats monthly to participating sites statewide as part of 	the child safety seat installation and education program.</a:t>
            </a:r>
          </a:p>
          <a:p>
            <a:pPr marL="0" indent="0">
              <a:buNone/>
            </a:pPr>
            <a:r>
              <a:rPr lang="en-US" sz="2400" dirty="0">
                <a:solidFill>
                  <a:srgbClr val="000000"/>
                </a:solidFill>
                <a:latin typeface="+mj-lt"/>
                <a:cs typeface="Times New Roman" panose="02020603050405020304" pitchFamily="18" charset="0"/>
              </a:rPr>
              <a:t>Activity - The IPS will procure child safety seats and work with certified child passenger 	safety technicians in the OSDH Central Office, CHDs, and partnering community 	organizations to offer free car seat checks to the general public and installations of 	free car/booster seats to eligible low-income families.</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698BC4F-B44C-5FBA-07EC-1A671B7921BF}"/>
              </a:ext>
            </a:extLst>
          </p:cNvPr>
          <p:cNvSpPr>
            <a:spLocks noGrp="1"/>
          </p:cNvSpPr>
          <p:nvPr>
            <p:ph type="sldNum" sz="quarter" idx="12"/>
          </p:nvPr>
        </p:nvSpPr>
        <p:spPr/>
        <p:txBody>
          <a:bodyPr/>
          <a:lstStyle/>
          <a:p>
            <a:fld id="{DB7DDC46-2E90-8640-BEFE-F54DCCD857ED}" type="slidenum">
              <a:rPr lang="en-US" smtClean="0"/>
              <a:t>20</a:t>
            </a:fld>
            <a:endParaRPr lang="en-US" dirty="0"/>
          </a:p>
        </p:txBody>
      </p:sp>
    </p:spTree>
    <p:extLst>
      <p:ext uri="{BB962C8B-B14F-4D97-AF65-F5344CB8AC3E}">
        <p14:creationId xmlns:p14="http://schemas.microsoft.com/office/powerpoint/2010/main" val="1799906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F333-8206-6107-6C70-4802022DAD0D}"/>
              </a:ext>
            </a:extLst>
          </p:cNvPr>
          <p:cNvSpPr>
            <a:spLocks noGrp="1"/>
          </p:cNvSpPr>
          <p:nvPr>
            <p:ph type="title"/>
          </p:nvPr>
        </p:nvSpPr>
        <p:spPr>
          <a:xfrm>
            <a:off x="264405" y="1"/>
            <a:ext cx="11586935" cy="926432"/>
          </a:xfrm>
        </p:spPr>
        <p:txBody>
          <a:bodyPr/>
          <a:lstStyle/>
          <a:p>
            <a:pPr algn="ctr"/>
            <a:r>
              <a:rPr lang="en-US" sz="4000" b="1" dirty="0">
                <a:solidFill>
                  <a:schemeClr val="tx2">
                    <a:lumMod val="75000"/>
                    <a:lumOff val="25000"/>
                  </a:schemeClr>
                </a:solidFill>
              </a:rPr>
              <a:t>Perinatal Child- Parent Psychotherapy in Oklahoma</a:t>
            </a:r>
          </a:p>
        </p:txBody>
      </p:sp>
      <p:sp>
        <p:nvSpPr>
          <p:cNvPr id="3" name="Content Placeholder 2">
            <a:extLst>
              <a:ext uri="{FF2B5EF4-FFF2-40B4-BE49-F238E27FC236}">
                <a16:creationId xmlns:a16="http://schemas.microsoft.com/office/drawing/2014/main" id="{F762BC20-7195-AD33-C42B-7707AF64E218}"/>
              </a:ext>
            </a:extLst>
          </p:cNvPr>
          <p:cNvSpPr>
            <a:spLocks noGrp="1"/>
          </p:cNvSpPr>
          <p:nvPr>
            <p:ph idx="1"/>
          </p:nvPr>
        </p:nvSpPr>
        <p:spPr>
          <a:xfrm>
            <a:off x="457200" y="926432"/>
            <a:ext cx="11470396" cy="5516337"/>
          </a:xfrm>
        </p:spPr>
        <p:txBody>
          <a:bodyPr/>
          <a:lstStyle/>
          <a:p>
            <a:pPr marL="0" indent="0">
              <a:buNone/>
            </a:pPr>
            <a:r>
              <a:rPr lang="en-US" b="0" i="1" u="sng" dirty="0">
                <a:solidFill>
                  <a:srgbClr val="000000"/>
                </a:solidFill>
                <a:effectLst/>
                <a:latin typeface="+mj-lt"/>
                <a:cs typeface="Times New Roman" panose="02020603050405020304" pitchFamily="18" charset="0"/>
              </a:rPr>
              <a:t>Approved Budget</a:t>
            </a:r>
            <a:r>
              <a:rPr lang="en-US" b="0" i="0" dirty="0">
                <a:solidFill>
                  <a:srgbClr val="000000"/>
                </a:solidFill>
                <a:effectLst/>
                <a:latin typeface="+mj-lt"/>
                <a:cs typeface="Times New Roman" panose="02020603050405020304" pitchFamily="18" charset="0"/>
              </a:rPr>
              <a:t>: </a:t>
            </a:r>
            <a:r>
              <a:rPr lang="en-US" dirty="0">
                <a:solidFill>
                  <a:srgbClr val="000000"/>
                </a:solidFill>
                <a:latin typeface="+mj-lt"/>
                <a:cs typeface="Times New Roman" panose="02020603050405020304" pitchFamily="18" charset="0"/>
              </a:rPr>
              <a:t>$44,340</a:t>
            </a:r>
            <a:r>
              <a:rPr lang="en-US" b="0" i="0" dirty="0">
                <a:solidFill>
                  <a:srgbClr val="000000"/>
                </a:solidFill>
                <a:effectLst/>
                <a:latin typeface="+mj-lt"/>
                <a:cs typeface="Times New Roman" panose="02020603050405020304" pitchFamily="18" charset="0"/>
              </a:rPr>
              <a:t> – Enhance or expand the program  </a:t>
            </a:r>
            <a:r>
              <a:rPr lang="en-US" b="0" i="1" dirty="0">
                <a:solidFill>
                  <a:srgbClr val="000000"/>
                </a:solidFill>
                <a:effectLst/>
                <a:latin typeface="+mj-lt"/>
                <a:cs typeface="Times New Roman" panose="02020603050405020304" pitchFamily="18" charset="0"/>
              </a:rPr>
              <a:t>FTEs: 0  Other: </a:t>
            </a:r>
            <a:r>
              <a:rPr lang="en-US" b="0" i="0" dirty="0">
                <a:solidFill>
                  <a:srgbClr val="000000"/>
                </a:solidFill>
                <a:effectLst/>
                <a:latin typeface="+mj-lt"/>
                <a:cs typeface="Times New Roman" panose="02020603050405020304" pitchFamily="18" charset="0"/>
              </a:rPr>
              <a:t>Supplies – ASQ -3 Questionnaire, material kits / Contractual</a:t>
            </a:r>
          </a:p>
          <a:p>
            <a:pPr marL="0" indent="0">
              <a:buNone/>
            </a:pPr>
            <a:endParaRPr lang="en-US" sz="1000" b="0" i="0" dirty="0">
              <a:solidFill>
                <a:srgbClr val="000000"/>
              </a:solidFill>
              <a:effectLst/>
              <a:latin typeface="+mj-lt"/>
              <a:cs typeface="Times New Roman" panose="02020603050405020304" pitchFamily="18" charset="0"/>
            </a:endParaRPr>
          </a:p>
          <a:p>
            <a:pPr marL="0" indent="0">
              <a:buNone/>
            </a:pPr>
            <a:r>
              <a:rPr lang="en-US" b="0" i="1" u="sng" dirty="0">
                <a:solidFill>
                  <a:srgbClr val="000000"/>
                </a:solidFill>
                <a:effectLst/>
                <a:latin typeface="+mj-lt"/>
                <a:cs typeface="Times New Roman" panose="02020603050405020304" pitchFamily="18" charset="0"/>
              </a:rPr>
              <a:t>Healthy People 2030</a:t>
            </a:r>
            <a:r>
              <a:rPr lang="en-US" b="0" i="0" dirty="0">
                <a:solidFill>
                  <a:srgbClr val="000000"/>
                </a:solidFill>
                <a:effectLst/>
                <a:latin typeface="+mj-lt"/>
                <a:cs typeface="Times New Roman" panose="02020603050405020304" pitchFamily="18" charset="0"/>
              </a:rPr>
              <a:t>: Increase the proportion of women who get screened for postpartum depression — MICH‑D01</a:t>
            </a:r>
          </a:p>
          <a:p>
            <a:pPr marL="0" indent="0">
              <a:buNone/>
            </a:pPr>
            <a:endParaRPr lang="en-US" sz="1000" b="0" i="0" dirty="0">
              <a:solidFill>
                <a:srgbClr val="000000"/>
              </a:solidFill>
              <a:effectLst/>
              <a:latin typeface="+mj-lt"/>
              <a:cs typeface="Times New Roman" panose="02020603050405020304" pitchFamily="18"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dirty="0">
                <a:solidFill>
                  <a:srgbClr val="000000"/>
                </a:solidFill>
                <a:latin typeface="+mj-lt"/>
                <a:cs typeface="Times New Roman" panose="02020603050405020304" pitchFamily="18" charset="0"/>
              </a:rPr>
              <a:t>Objective – By September 2027, the number of mental health professionals 	trained in the Perinatal Child Parent Psychotherapy; modality screening - 	perinatal parents for postpartum depression will increase from 1 to 15 	providers.</a:t>
            </a:r>
          </a:p>
          <a:p>
            <a:pPr marL="0" indent="0">
              <a:buNone/>
            </a:pPr>
            <a:r>
              <a:rPr lang="en-US" dirty="0">
                <a:solidFill>
                  <a:srgbClr val="000000"/>
                </a:solidFill>
                <a:latin typeface="+mj-lt"/>
                <a:cs typeface="Times New Roman" panose="02020603050405020304" pitchFamily="18" charset="0"/>
              </a:rPr>
              <a:t>Activity – Fifteen (15) mental health providers in Oklahoma will successfully 	complete the Perinatal Child Parent Psychotherapy 18 -month long 	training cohort by December 2027.</a:t>
            </a:r>
          </a:p>
          <a:p>
            <a:endParaRPr lang="en-US" dirty="0"/>
          </a:p>
        </p:txBody>
      </p:sp>
      <p:sp>
        <p:nvSpPr>
          <p:cNvPr id="4" name="Slide Number Placeholder 3">
            <a:extLst>
              <a:ext uri="{FF2B5EF4-FFF2-40B4-BE49-F238E27FC236}">
                <a16:creationId xmlns:a16="http://schemas.microsoft.com/office/drawing/2014/main" id="{A85EBC4D-D3A1-DCD3-838C-9D215E046EF6}"/>
              </a:ext>
            </a:extLst>
          </p:cNvPr>
          <p:cNvSpPr>
            <a:spLocks noGrp="1"/>
          </p:cNvSpPr>
          <p:nvPr>
            <p:ph type="sldNum" sz="quarter" idx="12"/>
          </p:nvPr>
        </p:nvSpPr>
        <p:spPr/>
        <p:txBody>
          <a:bodyPr/>
          <a:lstStyle/>
          <a:p>
            <a:fld id="{DB7DDC46-2E90-8640-BEFE-F54DCCD857ED}" type="slidenum">
              <a:rPr lang="en-US" smtClean="0"/>
              <a:t>21</a:t>
            </a:fld>
            <a:endParaRPr lang="en-US" dirty="0"/>
          </a:p>
        </p:txBody>
      </p:sp>
    </p:spTree>
    <p:extLst>
      <p:ext uri="{BB962C8B-B14F-4D97-AF65-F5344CB8AC3E}">
        <p14:creationId xmlns:p14="http://schemas.microsoft.com/office/powerpoint/2010/main" val="678259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065A-B0A7-8D98-1C9C-EC0A21A4EF18}"/>
              </a:ext>
            </a:extLst>
          </p:cNvPr>
          <p:cNvSpPr>
            <a:spLocks noGrp="1"/>
          </p:cNvSpPr>
          <p:nvPr>
            <p:ph type="title"/>
          </p:nvPr>
        </p:nvSpPr>
        <p:spPr>
          <a:xfrm>
            <a:off x="457200" y="0"/>
            <a:ext cx="11394140" cy="998621"/>
          </a:xfrm>
        </p:spPr>
        <p:txBody>
          <a:bodyPr/>
          <a:lstStyle/>
          <a:p>
            <a:pPr algn="ctr"/>
            <a:r>
              <a:rPr lang="en-US" sz="4000" b="1" dirty="0">
                <a:solidFill>
                  <a:schemeClr val="tx2">
                    <a:lumMod val="75000"/>
                    <a:lumOff val="25000"/>
                  </a:schemeClr>
                </a:solidFill>
              </a:rPr>
              <a:t>D5 Birth Certificate Waiver Program</a:t>
            </a:r>
          </a:p>
        </p:txBody>
      </p:sp>
      <p:sp>
        <p:nvSpPr>
          <p:cNvPr id="3" name="Content Placeholder 2">
            <a:extLst>
              <a:ext uri="{FF2B5EF4-FFF2-40B4-BE49-F238E27FC236}">
                <a16:creationId xmlns:a16="http://schemas.microsoft.com/office/drawing/2014/main" id="{BCD80EB8-3E8D-C9B6-42D0-489F5C678BFF}"/>
              </a:ext>
            </a:extLst>
          </p:cNvPr>
          <p:cNvSpPr>
            <a:spLocks noGrp="1"/>
          </p:cNvSpPr>
          <p:nvPr>
            <p:ph idx="1"/>
          </p:nvPr>
        </p:nvSpPr>
        <p:spPr>
          <a:xfrm>
            <a:off x="457199" y="1175657"/>
            <a:ext cx="11394141" cy="5545817"/>
          </a:xfrm>
        </p:spPr>
        <p:txBody>
          <a:bodyPr/>
          <a:lstStyle/>
          <a:p>
            <a:pPr marL="0" indent="0">
              <a:buNone/>
            </a:pPr>
            <a:r>
              <a:rPr lang="en-US" sz="2800" b="0" i="1" u="sng" dirty="0">
                <a:solidFill>
                  <a:srgbClr val="000000"/>
                </a:solidFill>
                <a:effectLst/>
                <a:latin typeface="+mj-lt"/>
                <a:cs typeface="Times New Roman" panose="02020603050405020304" pitchFamily="18" charset="0"/>
              </a:rPr>
              <a:t>Approved Budget</a:t>
            </a:r>
            <a:r>
              <a:rPr lang="en-US" sz="2800" b="0" i="0" dirty="0">
                <a:solidFill>
                  <a:srgbClr val="000000"/>
                </a:solidFill>
                <a:effectLst/>
                <a:latin typeface="+mj-lt"/>
                <a:cs typeface="Times New Roman" panose="02020603050405020304" pitchFamily="18" charset="0"/>
              </a:rPr>
              <a:t>: $23,000 – Enhance or expand  </a:t>
            </a:r>
            <a:r>
              <a:rPr lang="en-US" sz="2800" b="0" i="1" dirty="0">
                <a:solidFill>
                  <a:srgbClr val="000000"/>
                </a:solidFill>
                <a:effectLst/>
                <a:latin typeface="+mj-lt"/>
                <a:cs typeface="Times New Roman" panose="02020603050405020304" pitchFamily="18" charset="0"/>
              </a:rPr>
              <a:t>FTEs: 0; Other: </a:t>
            </a:r>
            <a:r>
              <a:rPr lang="en-US" sz="2800" b="0" i="0" dirty="0">
                <a:solidFill>
                  <a:srgbClr val="000000"/>
                </a:solidFill>
                <a:effectLst/>
                <a:latin typeface="+mj-lt"/>
                <a:cs typeface="Times New Roman" panose="02020603050405020304" pitchFamily="18" charset="0"/>
              </a:rPr>
              <a:t>Supplies/ Equipment – Birth Certificate portal </a:t>
            </a: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sz="2800" b="0" i="1" u="sng" dirty="0">
                <a:solidFill>
                  <a:srgbClr val="000000"/>
                </a:solidFill>
                <a:effectLst/>
                <a:latin typeface="+mj-lt"/>
                <a:cs typeface="Times New Roman" panose="02020603050405020304" pitchFamily="18" charset="0"/>
              </a:rPr>
              <a:t>Healthy People 2030</a:t>
            </a:r>
            <a:r>
              <a:rPr lang="en-US" sz="2800" b="0" i="0" dirty="0">
                <a:solidFill>
                  <a:srgbClr val="000000"/>
                </a:solidFill>
                <a:effectLst/>
                <a:latin typeface="+mj-lt"/>
                <a:cs typeface="Times New Roman" panose="02020603050405020304" pitchFamily="18" charset="0"/>
              </a:rPr>
              <a:t>: SDOH-01 Reduce the proportion of people living in poverty -</a:t>
            </a:r>
            <a:r>
              <a:rPr lang="en-US" dirty="0">
                <a:solidFill>
                  <a:srgbClr val="000000"/>
                </a:solidFill>
                <a:latin typeface="+mj-lt"/>
                <a:cs typeface="Times New Roman" panose="02020603050405020304" pitchFamily="18" charset="0"/>
              </a:rPr>
              <a:t> SDOH-01</a:t>
            </a:r>
            <a:endParaRPr lang="en-US" sz="2800" b="0" i="0" dirty="0">
              <a:solidFill>
                <a:srgbClr val="000000"/>
              </a:solidFill>
              <a:effectLst/>
              <a:latin typeface="+mj-lt"/>
              <a:cs typeface="Times New Roman" panose="02020603050405020304" pitchFamily="18" charset="0"/>
            </a:endParaRP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dirty="0">
                <a:solidFill>
                  <a:srgbClr val="000000"/>
                </a:solidFill>
                <a:latin typeface="+mj-lt"/>
                <a:cs typeface="Times New Roman" panose="02020603050405020304" pitchFamily="18" charset="0"/>
              </a:rPr>
              <a:t>Objective –Between 10/2026 and 09/2027, District 5 CHWs will support at 	least 100 clients experiencing homelessness with birth certificates at no 	cost.</a:t>
            </a:r>
          </a:p>
          <a:p>
            <a:pPr marL="0" indent="0">
              <a:buNone/>
            </a:pPr>
            <a:r>
              <a:rPr lang="en-US" dirty="0">
                <a:solidFill>
                  <a:srgbClr val="000000"/>
                </a:solidFill>
                <a:latin typeface="+mj-lt"/>
                <a:cs typeface="Times New Roman" panose="02020603050405020304" pitchFamily="18" charset="0"/>
              </a:rPr>
              <a:t>Activity - The point in time (PIT) count in January of 2027 could be an activity 	tied to this program which would provide updated data on individuals 	experiencing homelessness in District 5.</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E6706E-7272-A5B8-2A72-54C48F7620B4}"/>
              </a:ext>
            </a:extLst>
          </p:cNvPr>
          <p:cNvSpPr>
            <a:spLocks noGrp="1"/>
          </p:cNvSpPr>
          <p:nvPr>
            <p:ph type="sldNum" sz="quarter" idx="12"/>
          </p:nvPr>
        </p:nvSpPr>
        <p:spPr/>
        <p:txBody>
          <a:bodyPr/>
          <a:lstStyle/>
          <a:p>
            <a:fld id="{DB7DDC46-2E90-8640-BEFE-F54DCCD857ED}" type="slidenum">
              <a:rPr lang="en-US" smtClean="0"/>
              <a:t>22</a:t>
            </a:fld>
            <a:endParaRPr lang="en-US" dirty="0"/>
          </a:p>
        </p:txBody>
      </p:sp>
    </p:spTree>
    <p:extLst>
      <p:ext uri="{BB962C8B-B14F-4D97-AF65-F5344CB8AC3E}">
        <p14:creationId xmlns:p14="http://schemas.microsoft.com/office/powerpoint/2010/main" val="380911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F333-8206-6107-6C70-4802022DAD0D}"/>
              </a:ext>
            </a:extLst>
          </p:cNvPr>
          <p:cNvSpPr>
            <a:spLocks noGrp="1"/>
          </p:cNvSpPr>
          <p:nvPr>
            <p:ph type="title"/>
          </p:nvPr>
        </p:nvSpPr>
        <p:spPr>
          <a:xfrm>
            <a:off x="264405" y="136525"/>
            <a:ext cx="11586935" cy="826001"/>
          </a:xfrm>
        </p:spPr>
        <p:txBody>
          <a:bodyPr/>
          <a:lstStyle/>
          <a:p>
            <a:pPr algn="ctr"/>
            <a:r>
              <a:rPr lang="en-US" sz="4000" b="1" dirty="0">
                <a:solidFill>
                  <a:schemeClr val="tx2">
                    <a:lumMod val="75000"/>
                    <a:lumOff val="25000"/>
                  </a:schemeClr>
                </a:solidFill>
              </a:rPr>
              <a:t>Health Access Partnership Initiative Training</a:t>
            </a:r>
          </a:p>
        </p:txBody>
      </p:sp>
      <p:sp>
        <p:nvSpPr>
          <p:cNvPr id="3" name="Content Placeholder 2">
            <a:extLst>
              <a:ext uri="{FF2B5EF4-FFF2-40B4-BE49-F238E27FC236}">
                <a16:creationId xmlns:a16="http://schemas.microsoft.com/office/drawing/2014/main" id="{F762BC20-7195-AD33-C42B-7707AF64E218}"/>
              </a:ext>
            </a:extLst>
          </p:cNvPr>
          <p:cNvSpPr>
            <a:spLocks noGrp="1"/>
          </p:cNvSpPr>
          <p:nvPr>
            <p:ph idx="1"/>
          </p:nvPr>
        </p:nvSpPr>
        <p:spPr>
          <a:xfrm>
            <a:off x="340660" y="806116"/>
            <a:ext cx="11851341" cy="5915359"/>
          </a:xfrm>
        </p:spPr>
        <p:txBody>
          <a:bodyPr/>
          <a:lstStyle/>
          <a:p>
            <a:pPr marL="0" indent="0">
              <a:buNone/>
            </a:pPr>
            <a:r>
              <a:rPr lang="en-US" b="0" i="1" u="sng" dirty="0">
                <a:solidFill>
                  <a:srgbClr val="000000"/>
                </a:solidFill>
                <a:effectLst/>
                <a:latin typeface="+mj-lt"/>
                <a:cs typeface="Times New Roman" panose="02020603050405020304" pitchFamily="18" charset="0"/>
              </a:rPr>
              <a:t>Approved Budget</a:t>
            </a:r>
            <a:r>
              <a:rPr lang="en-US" b="0" i="0" dirty="0">
                <a:solidFill>
                  <a:srgbClr val="000000"/>
                </a:solidFill>
                <a:effectLst/>
                <a:latin typeface="+mj-lt"/>
                <a:cs typeface="Times New Roman" panose="02020603050405020304" pitchFamily="18" charset="0"/>
              </a:rPr>
              <a:t>: $52,200 – Enhance or expand the program  </a:t>
            </a:r>
            <a:r>
              <a:rPr lang="en-US" b="0" i="1" dirty="0">
                <a:solidFill>
                  <a:srgbClr val="000000"/>
                </a:solidFill>
                <a:effectLst/>
                <a:latin typeface="+mj-lt"/>
                <a:cs typeface="Times New Roman" panose="02020603050405020304" pitchFamily="18" charset="0"/>
              </a:rPr>
              <a:t>FTEs: 0</a:t>
            </a:r>
            <a:r>
              <a:rPr lang="en-US" b="0" i="0" dirty="0">
                <a:solidFill>
                  <a:srgbClr val="000000"/>
                </a:solidFill>
                <a:effectLst/>
                <a:latin typeface="+mj-lt"/>
                <a:cs typeface="Times New Roman" panose="02020603050405020304" pitchFamily="18" charset="0"/>
              </a:rPr>
              <a:t>  </a:t>
            </a:r>
            <a:r>
              <a:rPr lang="en-US" b="0" i="1" dirty="0">
                <a:solidFill>
                  <a:srgbClr val="000000"/>
                </a:solidFill>
                <a:effectLst/>
                <a:latin typeface="+mj-lt"/>
                <a:cs typeface="Times New Roman" panose="02020603050405020304" pitchFamily="18" charset="0"/>
              </a:rPr>
              <a:t>Other: </a:t>
            </a:r>
            <a:r>
              <a:rPr lang="en-US" b="0" i="0" dirty="0">
                <a:solidFill>
                  <a:srgbClr val="000000"/>
                </a:solidFill>
                <a:effectLst/>
                <a:latin typeface="+mj-lt"/>
                <a:cs typeface="Times New Roman" panose="02020603050405020304" pitchFamily="18" charset="0"/>
              </a:rPr>
              <a:t>Contractual/ Other – Partnership subscription</a:t>
            </a:r>
          </a:p>
          <a:p>
            <a:pPr marL="0" indent="0">
              <a:buNone/>
            </a:pPr>
            <a:endParaRPr lang="en-US" sz="1000" b="0" i="0" dirty="0">
              <a:solidFill>
                <a:srgbClr val="000000"/>
              </a:solidFill>
              <a:effectLst/>
              <a:latin typeface="+mj-lt"/>
              <a:cs typeface="Times New Roman" panose="02020603050405020304" pitchFamily="18" charset="0"/>
            </a:endParaRPr>
          </a:p>
          <a:p>
            <a:pPr marL="0" indent="0">
              <a:buNone/>
            </a:pPr>
            <a:r>
              <a:rPr lang="en-US" b="0" i="1" u="sng" dirty="0">
                <a:solidFill>
                  <a:srgbClr val="000000"/>
                </a:solidFill>
                <a:effectLst/>
                <a:latin typeface="+mj-lt"/>
                <a:cs typeface="Times New Roman" panose="02020603050405020304" pitchFamily="18" charset="0"/>
              </a:rPr>
              <a:t>Healthy People 2030</a:t>
            </a:r>
            <a:r>
              <a:rPr lang="en-US" b="0" i="0" dirty="0">
                <a:solidFill>
                  <a:srgbClr val="000000"/>
                </a:solidFill>
                <a:effectLst/>
                <a:latin typeface="+mj-lt"/>
                <a:cs typeface="Times New Roman" panose="02020603050405020304" pitchFamily="18" charset="0"/>
              </a:rPr>
              <a:t>: Expanding community support networks through partnerships (SDOH-04)</a:t>
            </a: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sz="2400" dirty="0">
                <a:solidFill>
                  <a:srgbClr val="000000"/>
                </a:solidFill>
                <a:latin typeface="+mj-lt"/>
                <a:cs typeface="Times New Roman" panose="02020603050405020304" pitchFamily="18" charset="0"/>
              </a:rPr>
              <a:t>Objective –Between 10/2026 and 9/2027, the Office of Health Access will expand, actively 	engage at least 12 community faith-based organizations, tribal and local partners. 	Deliver a minimum of 8 health access training sessions to at least 25 partner 	representatives and increase documented coordinated referrals to health services by 	2% compared to the baseline established during first quarter of implementation using 	partner referral tracking logs.</a:t>
            </a:r>
          </a:p>
          <a:p>
            <a:pPr marL="0" indent="0">
              <a:buNone/>
            </a:pPr>
            <a:r>
              <a:rPr lang="en-US" sz="2400" dirty="0">
                <a:solidFill>
                  <a:srgbClr val="000000"/>
                </a:solidFill>
                <a:latin typeface="+mj-lt"/>
                <a:cs typeface="Times New Roman" panose="02020603050405020304" pitchFamily="18" charset="0"/>
              </a:rPr>
              <a:t>Activity - Delivering eight health access training sessions and provide standardized referral 	tools and technical assistance to participating partners to improve coordination and 	increase documented referrals to health services.</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88E30B3-2B4A-B812-3D91-1C50F5C5BC88}"/>
              </a:ext>
            </a:extLst>
          </p:cNvPr>
          <p:cNvSpPr>
            <a:spLocks noGrp="1"/>
          </p:cNvSpPr>
          <p:nvPr>
            <p:ph type="sldNum" sz="quarter" idx="12"/>
          </p:nvPr>
        </p:nvSpPr>
        <p:spPr/>
        <p:txBody>
          <a:bodyPr/>
          <a:lstStyle/>
          <a:p>
            <a:fld id="{DB7DDC46-2E90-8640-BEFE-F54DCCD857ED}" type="slidenum">
              <a:rPr lang="en-US" smtClean="0"/>
              <a:t>23</a:t>
            </a:fld>
            <a:endParaRPr lang="en-US" dirty="0"/>
          </a:p>
        </p:txBody>
      </p:sp>
    </p:spTree>
    <p:extLst>
      <p:ext uri="{BB962C8B-B14F-4D97-AF65-F5344CB8AC3E}">
        <p14:creationId xmlns:p14="http://schemas.microsoft.com/office/powerpoint/2010/main" val="1619167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564F-116B-A5B4-0988-930C8CB0AFA8}"/>
              </a:ext>
            </a:extLst>
          </p:cNvPr>
          <p:cNvSpPr>
            <a:spLocks noGrp="1"/>
          </p:cNvSpPr>
          <p:nvPr>
            <p:ph type="title"/>
          </p:nvPr>
        </p:nvSpPr>
        <p:spPr>
          <a:xfrm>
            <a:off x="1" y="324853"/>
            <a:ext cx="12192000" cy="312821"/>
          </a:xfrm>
        </p:spPr>
        <p:txBody>
          <a:bodyPr/>
          <a:lstStyle/>
          <a:p>
            <a:pPr algn="ctr"/>
            <a:r>
              <a:rPr lang="en-US" sz="3600" b="1" dirty="0">
                <a:solidFill>
                  <a:schemeClr val="tx2">
                    <a:lumMod val="75000"/>
                    <a:lumOff val="25000"/>
                  </a:schemeClr>
                </a:solidFill>
              </a:rPr>
              <a:t>Office of Health Access - Strengthening Health Access Pathways to Preventive Health Services Across Oklahoma</a:t>
            </a:r>
          </a:p>
        </p:txBody>
      </p:sp>
      <p:sp>
        <p:nvSpPr>
          <p:cNvPr id="3" name="Content Placeholder 2">
            <a:extLst>
              <a:ext uri="{FF2B5EF4-FFF2-40B4-BE49-F238E27FC236}">
                <a16:creationId xmlns:a16="http://schemas.microsoft.com/office/drawing/2014/main" id="{63B9E7B9-57EB-B088-5E6E-A17797BD4A09}"/>
              </a:ext>
            </a:extLst>
          </p:cNvPr>
          <p:cNvSpPr>
            <a:spLocks noGrp="1"/>
          </p:cNvSpPr>
          <p:nvPr>
            <p:ph idx="1"/>
          </p:nvPr>
        </p:nvSpPr>
        <p:spPr>
          <a:xfrm>
            <a:off x="272714" y="914400"/>
            <a:ext cx="11919285" cy="5618747"/>
          </a:xfrm>
        </p:spPr>
        <p:txBody>
          <a:bodyPr/>
          <a:lstStyle/>
          <a:p>
            <a:pPr marL="0" indent="0">
              <a:buNone/>
            </a:pPr>
            <a:r>
              <a:rPr lang="en-US" b="0" i="1" u="sng" dirty="0">
                <a:solidFill>
                  <a:srgbClr val="000000"/>
                </a:solidFill>
                <a:effectLst/>
                <a:latin typeface="+mj-lt"/>
                <a:cs typeface="Times New Roman" panose="02020603050405020304" pitchFamily="18" charset="0"/>
              </a:rPr>
              <a:t>Approved Budget</a:t>
            </a:r>
            <a:r>
              <a:rPr lang="en-US" b="0" i="0" dirty="0">
                <a:solidFill>
                  <a:srgbClr val="000000"/>
                </a:solidFill>
                <a:effectLst/>
                <a:latin typeface="+mj-lt"/>
                <a:cs typeface="Times New Roman" panose="02020603050405020304" pitchFamily="18" charset="0"/>
              </a:rPr>
              <a:t>: $56,567 – Enhance or expand  </a:t>
            </a:r>
            <a:r>
              <a:rPr lang="en-US" b="0" i="1" dirty="0">
                <a:solidFill>
                  <a:srgbClr val="000000"/>
                </a:solidFill>
                <a:effectLst/>
                <a:latin typeface="+mj-lt"/>
                <a:cs typeface="Times New Roman" panose="02020603050405020304" pitchFamily="18" charset="0"/>
              </a:rPr>
              <a:t>FTEs: 0</a:t>
            </a:r>
            <a:r>
              <a:rPr lang="en-US" b="0" i="0" dirty="0">
                <a:solidFill>
                  <a:srgbClr val="000000"/>
                </a:solidFill>
                <a:effectLst/>
                <a:latin typeface="+mj-lt"/>
                <a:cs typeface="Times New Roman" panose="02020603050405020304" pitchFamily="18" charset="0"/>
              </a:rPr>
              <a:t>  </a:t>
            </a:r>
            <a:r>
              <a:rPr lang="en-US" b="0" i="1" dirty="0">
                <a:solidFill>
                  <a:srgbClr val="000000"/>
                </a:solidFill>
                <a:effectLst/>
                <a:latin typeface="+mj-lt"/>
                <a:cs typeface="Times New Roman" panose="02020603050405020304" pitchFamily="18" charset="0"/>
              </a:rPr>
              <a:t>Other: </a:t>
            </a:r>
            <a:r>
              <a:rPr lang="en-US" b="0" i="0" dirty="0">
                <a:solidFill>
                  <a:srgbClr val="000000"/>
                </a:solidFill>
                <a:effectLst/>
                <a:latin typeface="+mj-lt"/>
                <a:cs typeface="Times New Roman" panose="02020603050405020304" pitchFamily="18" charset="0"/>
              </a:rPr>
              <a:t>Contractual</a:t>
            </a:r>
            <a:r>
              <a:rPr lang="en-US" dirty="0">
                <a:solidFill>
                  <a:srgbClr val="000000"/>
                </a:solidFill>
                <a:latin typeface="+mj-lt"/>
                <a:cs typeface="Times New Roman" panose="02020603050405020304" pitchFamily="18" charset="0"/>
              </a:rPr>
              <a:t>/ Other – Training</a:t>
            </a:r>
            <a:endParaRPr lang="en-US" b="0" i="0" dirty="0">
              <a:solidFill>
                <a:srgbClr val="000000"/>
              </a:solidFill>
              <a:effectLst/>
              <a:latin typeface="+mj-lt"/>
              <a:cs typeface="Times New Roman" panose="02020603050405020304" pitchFamily="18" charset="0"/>
            </a:endParaRPr>
          </a:p>
          <a:p>
            <a:pPr marL="0" indent="0">
              <a:buNone/>
            </a:pPr>
            <a:endParaRPr lang="en-US" sz="1000" b="0" i="1" dirty="0">
              <a:solidFill>
                <a:srgbClr val="000000"/>
              </a:solidFill>
              <a:effectLst/>
              <a:latin typeface="+mj-lt"/>
              <a:cs typeface="Times New Roman" panose="02020603050405020304" pitchFamily="18" charset="0"/>
            </a:endParaRPr>
          </a:p>
          <a:p>
            <a:pPr marL="0" indent="0">
              <a:buNone/>
            </a:pPr>
            <a:r>
              <a:rPr lang="en-US" b="0" i="1" u="sng" dirty="0">
                <a:solidFill>
                  <a:srgbClr val="000000"/>
                </a:solidFill>
                <a:effectLst/>
                <a:latin typeface="+mj-lt"/>
                <a:cs typeface="Times New Roman" panose="02020603050405020304" pitchFamily="18" charset="0"/>
              </a:rPr>
              <a:t>Healthy People 2030</a:t>
            </a:r>
            <a:r>
              <a:rPr lang="en-US" b="0" i="0" dirty="0">
                <a:solidFill>
                  <a:srgbClr val="000000"/>
                </a:solidFill>
                <a:effectLst/>
                <a:latin typeface="+mj-lt"/>
                <a:cs typeface="Times New Roman" panose="02020603050405020304" pitchFamily="18" charset="0"/>
              </a:rPr>
              <a:t>: Increase the proportion of adults whose health care providers involved them in decisions as much as they wanted - HC/HIT-01</a:t>
            </a:r>
          </a:p>
          <a:p>
            <a:pPr marL="0" indent="0">
              <a:buNone/>
            </a:pPr>
            <a:endParaRPr lang="en-US" sz="900" b="0" i="0" dirty="0">
              <a:solidFill>
                <a:srgbClr val="000000"/>
              </a:solidFill>
              <a:effectLst/>
              <a:latin typeface="+mj-lt"/>
              <a:cs typeface="Times New Roman" panose="02020603050405020304" pitchFamily="18"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sz="2400" dirty="0">
                <a:solidFill>
                  <a:srgbClr val="000000"/>
                </a:solidFill>
                <a:latin typeface="+mj-lt"/>
                <a:cs typeface="Times New Roman" panose="02020603050405020304" pitchFamily="18" charset="0"/>
              </a:rPr>
              <a:t>Objective - Between 10/1/2026 and 09/30/2027, the Office of Health Access will improve 	health literacy related to preventive and primary care services by training at least 30 	community and partner staff, developing or updating at least two plain-language health 	education tools, and supporting approximately 400 individuals through navigation and 	referral coordination to better understand and access available health services.</a:t>
            </a:r>
          </a:p>
          <a:p>
            <a:pPr marL="0" indent="0">
              <a:buNone/>
            </a:pPr>
            <a:r>
              <a:rPr lang="en-US" sz="2400" dirty="0">
                <a:solidFill>
                  <a:srgbClr val="000000"/>
                </a:solidFill>
                <a:latin typeface="+mj-lt"/>
                <a:cs typeface="Times New Roman" panose="02020603050405020304" pitchFamily="18" charset="0"/>
              </a:rPr>
              <a:t>Activity - Implement a coordinated health literacy activity that includes training community,	 partner staff on clear communication practices, supporting navigation and 	referral 	coordination to help individuals better understand and access preventive and 	primary care services.</a:t>
            </a:r>
          </a:p>
        </p:txBody>
      </p:sp>
      <p:sp>
        <p:nvSpPr>
          <p:cNvPr id="4" name="Slide Number Placeholder 3">
            <a:extLst>
              <a:ext uri="{FF2B5EF4-FFF2-40B4-BE49-F238E27FC236}">
                <a16:creationId xmlns:a16="http://schemas.microsoft.com/office/drawing/2014/main" id="{921FB542-2D88-16B9-B730-1C670470AFC0}"/>
              </a:ext>
            </a:extLst>
          </p:cNvPr>
          <p:cNvSpPr>
            <a:spLocks noGrp="1"/>
          </p:cNvSpPr>
          <p:nvPr>
            <p:ph type="sldNum" sz="quarter" idx="12"/>
          </p:nvPr>
        </p:nvSpPr>
        <p:spPr>
          <a:xfrm>
            <a:off x="9962146" y="6356350"/>
            <a:ext cx="1391653" cy="365125"/>
          </a:xfrm>
        </p:spPr>
        <p:txBody>
          <a:bodyPr/>
          <a:lstStyle/>
          <a:p>
            <a:fld id="{DB7DDC46-2E90-8640-BEFE-F54DCCD857ED}" type="slidenum">
              <a:rPr lang="en-US" smtClean="0"/>
              <a:t>24</a:t>
            </a:fld>
            <a:endParaRPr lang="en-US" dirty="0"/>
          </a:p>
        </p:txBody>
      </p:sp>
    </p:spTree>
    <p:extLst>
      <p:ext uri="{BB962C8B-B14F-4D97-AF65-F5344CB8AC3E}">
        <p14:creationId xmlns:p14="http://schemas.microsoft.com/office/powerpoint/2010/main" val="2705130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A889-C9AB-033E-ED8B-C0406C09B877}"/>
              </a:ext>
            </a:extLst>
          </p:cNvPr>
          <p:cNvSpPr>
            <a:spLocks noGrp="1"/>
          </p:cNvSpPr>
          <p:nvPr>
            <p:ph type="title"/>
          </p:nvPr>
        </p:nvSpPr>
        <p:spPr>
          <a:xfrm>
            <a:off x="457200" y="415230"/>
            <a:ext cx="11394140" cy="585546"/>
          </a:xfrm>
        </p:spPr>
        <p:txBody>
          <a:bodyPr/>
          <a:lstStyle/>
          <a:p>
            <a:pPr algn="ctr"/>
            <a:r>
              <a:rPr lang="en-US" sz="4000" b="1" dirty="0">
                <a:solidFill>
                  <a:schemeClr val="tx2">
                    <a:lumMod val="75000"/>
                    <a:lumOff val="25000"/>
                  </a:schemeClr>
                </a:solidFill>
              </a:rPr>
              <a:t>Southcentral Oklahoma Oral Health Improvement</a:t>
            </a:r>
          </a:p>
        </p:txBody>
      </p:sp>
      <p:sp>
        <p:nvSpPr>
          <p:cNvPr id="3" name="Content Placeholder 2">
            <a:extLst>
              <a:ext uri="{FF2B5EF4-FFF2-40B4-BE49-F238E27FC236}">
                <a16:creationId xmlns:a16="http://schemas.microsoft.com/office/drawing/2014/main" id="{20675957-9741-67E0-3842-A5B7FE9EE45E}"/>
              </a:ext>
            </a:extLst>
          </p:cNvPr>
          <p:cNvSpPr>
            <a:spLocks noGrp="1"/>
          </p:cNvSpPr>
          <p:nvPr>
            <p:ph idx="1"/>
          </p:nvPr>
        </p:nvSpPr>
        <p:spPr>
          <a:xfrm>
            <a:off x="340659" y="1227221"/>
            <a:ext cx="11678887" cy="5494253"/>
          </a:xfrm>
        </p:spPr>
        <p:txBody>
          <a:bodyPr/>
          <a:lstStyle/>
          <a:p>
            <a:pPr marL="0" indent="0">
              <a:buNone/>
            </a:pPr>
            <a:r>
              <a:rPr lang="en-US" b="0" i="1" u="sng" dirty="0">
                <a:solidFill>
                  <a:srgbClr val="000000"/>
                </a:solidFill>
                <a:effectLst/>
                <a:latin typeface="+mj-lt"/>
                <a:cs typeface="Times New Roman" panose="02020603050405020304" pitchFamily="18" charset="0"/>
              </a:rPr>
              <a:t>Approved Budget</a:t>
            </a:r>
            <a:r>
              <a:rPr lang="en-US" b="0" i="0" dirty="0">
                <a:solidFill>
                  <a:srgbClr val="000000"/>
                </a:solidFill>
                <a:effectLst/>
                <a:latin typeface="+mj-lt"/>
                <a:cs typeface="Times New Roman" panose="02020603050405020304" pitchFamily="18" charset="0"/>
              </a:rPr>
              <a:t>: $10,000 – Start up  </a:t>
            </a:r>
            <a:r>
              <a:rPr lang="en-US" b="0" i="1" dirty="0">
                <a:solidFill>
                  <a:srgbClr val="000000"/>
                </a:solidFill>
                <a:effectLst/>
                <a:latin typeface="+mj-lt"/>
                <a:cs typeface="Times New Roman" panose="02020603050405020304" pitchFamily="18" charset="0"/>
              </a:rPr>
              <a:t>FTEs: 0;  Other: </a:t>
            </a:r>
            <a:r>
              <a:rPr lang="en-US" dirty="0">
                <a:solidFill>
                  <a:srgbClr val="000000"/>
                </a:solidFill>
                <a:latin typeface="+mj-lt"/>
                <a:cs typeface="Times New Roman" panose="02020603050405020304" pitchFamily="18" charset="0"/>
              </a:rPr>
              <a:t>Supplies</a:t>
            </a:r>
            <a:r>
              <a:rPr lang="en-US" b="0" i="0" dirty="0">
                <a:solidFill>
                  <a:srgbClr val="000000"/>
                </a:solidFill>
                <a:effectLst/>
                <a:latin typeface="+mj-lt"/>
                <a:cs typeface="Times New Roman" panose="02020603050405020304" pitchFamily="18" charset="0"/>
              </a:rPr>
              <a:t> </a:t>
            </a: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b="0" i="1" u="sng" dirty="0">
                <a:solidFill>
                  <a:srgbClr val="000000"/>
                </a:solidFill>
                <a:effectLst/>
                <a:latin typeface="+mj-lt"/>
                <a:cs typeface="Times New Roman" panose="02020603050405020304" pitchFamily="18" charset="0"/>
              </a:rPr>
              <a:t>Healthy People 2030</a:t>
            </a:r>
            <a:r>
              <a:rPr lang="en-US" b="0" i="0" dirty="0">
                <a:solidFill>
                  <a:srgbClr val="000000"/>
                </a:solidFill>
                <a:effectLst/>
                <a:latin typeface="+mj-lt"/>
                <a:cs typeface="Times New Roman" panose="02020603050405020304" pitchFamily="18" charset="0"/>
              </a:rPr>
              <a:t>: Reduce the proportion of people who can't get the dental care they need when they need it — AHS 05</a:t>
            </a:r>
          </a:p>
          <a:p>
            <a:pPr marL="0" indent="0">
              <a:buNone/>
            </a:pPr>
            <a:endParaRPr lang="en-US" sz="1000" b="0" i="0" dirty="0">
              <a:solidFill>
                <a:srgbClr val="000000"/>
              </a:solidFill>
              <a:effectLst/>
              <a:latin typeface="+mj-lt"/>
              <a:cs typeface="Times New Roman" panose="02020603050405020304" pitchFamily="18"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sz="2400" dirty="0">
                <a:solidFill>
                  <a:srgbClr val="000000"/>
                </a:solidFill>
                <a:latin typeface="+mj-lt"/>
                <a:cs typeface="Times New Roman" panose="02020603050405020304" pitchFamily="18" charset="0"/>
              </a:rPr>
              <a:t>Objective –By 9/2027, Health Department staff will participate in 10 outreach events within 	District 8’s coverage area to provide oral health education and screenings 	for 	insurance eligibility.</a:t>
            </a:r>
          </a:p>
          <a:p>
            <a:pPr marL="0" indent="0">
              <a:buNone/>
            </a:pPr>
            <a:r>
              <a:rPr lang="en-US" sz="2400" dirty="0">
                <a:solidFill>
                  <a:srgbClr val="000000"/>
                </a:solidFill>
                <a:latin typeface="+mj-lt"/>
                <a:cs typeface="Times New Roman" panose="02020603050405020304" pitchFamily="18" charset="0"/>
              </a:rPr>
              <a:t>Activity - During outreach events, Health Department staff screen uninsured individuals to see 	if they qualify for Sooner-Care insurance and educate those already enrolled on dental 	service benefits under the Expansion Heathy. Adult Program 1) Provide educational 	information on the importance of oral health as it relates to reducing the risk of 	diabetes and cardiovascular disease.</a:t>
            </a:r>
            <a:endParaRPr lang="en-US" sz="2000" dirty="0"/>
          </a:p>
        </p:txBody>
      </p:sp>
      <p:sp>
        <p:nvSpPr>
          <p:cNvPr id="4" name="Slide Number Placeholder 3">
            <a:extLst>
              <a:ext uri="{FF2B5EF4-FFF2-40B4-BE49-F238E27FC236}">
                <a16:creationId xmlns:a16="http://schemas.microsoft.com/office/drawing/2014/main" id="{2776E0F5-8302-46D7-7C0A-367006737A37}"/>
              </a:ext>
            </a:extLst>
          </p:cNvPr>
          <p:cNvSpPr>
            <a:spLocks noGrp="1"/>
          </p:cNvSpPr>
          <p:nvPr>
            <p:ph type="sldNum" sz="quarter" idx="12"/>
          </p:nvPr>
        </p:nvSpPr>
        <p:spPr/>
        <p:txBody>
          <a:bodyPr/>
          <a:lstStyle/>
          <a:p>
            <a:fld id="{DB7DDC46-2E90-8640-BEFE-F54DCCD857ED}" type="slidenum">
              <a:rPr lang="en-US" smtClean="0"/>
              <a:t>25</a:t>
            </a:fld>
            <a:endParaRPr lang="en-US" dirty="0"/>
          </a:p>
        </p:txBody>
      </p:sp>
    </p:spTree>
    <p:extLst>
      <p:ext uri="{BB962C8B-B14F-4D97-AF65-F5344CB8AC3E}">
        <p14:creationId xmlns:p14="http://schemas.microsoft.com/office/powerpoint/2010/main" val="3360112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5816-E0EB-3780-21AD-84EE47F4756F}"/>
              </a:ext>
            </a:extLst>
          </p:cNvPr>
          <p:cNvSpPr>
            <a:spLocks noGrp="1"/>
          </p:cNvSpPr>
          <p:nvPr>
            <p:ph type="title"/>
          </p:nvPr>
        </p:nvSpPr>
        <p:spPr>
          <a:xfrm>
            <a:off x="457200" y="0"/>
            <a:ext cx="11394140" cy="1155032"/>
          </a:xfrm>
        </p:spPr>
        <p:txBody>
          <a:bodyPr/>
          <a:lstStyle/>
          <a:p>
            <a:pPr algn="ctr"/>
            <a:r>
              <a:rPr lang="en-US" sz="4000" b="1" dirty="0">
                <a:solidFill>
                  <a:schemeClr val="tx2">
                    <a:lumMod val="75000"/>
                    <a:lumOff val="25000"/>
                  </a:schemeClr>
                </a:solidFill>
              </a:rPr>
              <a:t>D1 Bridges Out of Poverty &amp; Getting Ahead While Getting By Project</a:t>
            </a:r>
          </a:p>
        </p:txBody>
      </p:sp>
      <p:sp>
        <p:nvSpPr>
          <p:cNvPr id="3" name="Content Placeholder 2">
            <a:extLst>
              <a:ext uri="{FF2B5EF4-FFF2-40B4-BE49-F238E27FC236}">
                <a16:creationId xmlns:a16="http://schemas.microsoft.com/office/drawing/2014/main" id="{563FB3AA-E099-6B94-B2FB-8E55D36C9EB0}"/>
              </a:ext>
            </a:extLst>
          </p:cNvPr>
          <p:cNvSpPr>
            <a:spLocks noGrp="1"/>
          </p:cNvSpPr>
          <p:nvPr>
            <p:ph idx="1"/>
          </p:nvPr>
        </p:nvSpPr>
        <p:spPr>
          <a:xfrm>
            <a:off x="340660" y="1046747"/>
            <a:ext cx="11666856" cy="5811253"/>
          </a:xfrm>
        </p:spPr>
        <p:txBody>
          <a:bodyPr/>
          <a:lstStyle/>
          <a:p>
            <a:pPr marL="0" indent="0">
              <a:buNone/>
            </a:pPr>
            <a:r>
              <a:rPr lang="en-US" b="0" i="1" u="sng" dirty="0">
                <a:solidFill>
                  <a:srgbClr val="000000"/>
                </a:solidFill>
                <a:effectLst/>
                <a:latin typeface="+mj-lt"/>
                <a:cs typeface="Times New Roman" panose="02020603050405020304" pitchFamily="18" charset="0"/>
              </a:rPr>
              <a:t>Approved Budget</a:t>
            </a:r>
            <a:r>
              <a:rPr lang="en-US" b="0" i="0" dirty="0">
                <a:solidFill>
                  <a:srgbClr val="000000"/>
                </a:solidFill>
                <a:effectLst/>
                <a:latin typeface="+mj-lt"/>
                <a:cs typeface="Times New Roman" panose="02020603050405020304" pitchFamily="18" charset="0"/>
              </a:rPr>
              <a:t>: $28,000 – Start up of a new program   </a:t>
            </a:r>
            <a:r>
              <a:rPr lang="en-US" b="0" i="1" dirty="0">
                <a:solidFill>
                  <a:srgbClr val="000000"/>
                </a:solidFill>
                <a:effectLst/>
                <a:latin typeface="+mj-lt"/>
                <a:cs typeface="Times New Roman" panose="02020603050405020304" pitchFamily="18" charset="0"/>
              </a:rPr>
              <a:t>FTEs: 0</a:t>
            </a:r>
            <a:r>
              <a:rPr lang="en-US" i="1" dirty="0">
                <a:solidFill>
                  <a:srgbClr val="000000"/>
                </a:solidFill>
                <a:latin typeface="+mj-lt"/>
                <a:cs typeface="Times New Roman" panose="02020603050405020304" pitchFamily="18" charset="0"/>
              </a:rPr>
              <a:t>;</a:t>
            </a:r>
            <a:r>
              <a:rPr lang="en-US" b="0" i="0" dirty="0">
                <a:solidFill>
                  <a:srgbClr val="000000"/>
                </a:solidFill>
                <a:effectLst/>
                <a:latin typeface="+mj-lt"/>
                <a:cs typeface="Times New Roman" panose="02020603050405020304" pitchFamily="18" charset="0"/>
              </a:rPr>
              <a:t>  </a:t>
            </a:r>
            <a:r>
              <a:rPr lang="en-US" b="0" i="1" dirty="0">
                <a:solidFill>
                  <a:srgbClr val="000000"/>
                </a:solidFill>
                <a:effectLst/>
                <a:latin typeface="+mj-lt"/>
                <a:cs typeface="Times New Roman" panose="02020603050405020304" pitchFamily="18" charset="0"/>
              </a:rPr>
              <a:t>Other: </a:t>
            </a:r>
            <a:r>
              <a:rPr lang="en-US" b="0" i="0" dirty="0">
                <a:solidFill>
                  <a:srgbClr val="000000"/>
                </a:solidFill>
                <a:effectLst/>
                <a:latin typeface="+mj-lt"/>
                <a:cs typeface="Times New Roman" panose="02020603050405020304" pitchFamily="18" charset="0"/>
              </a:rPr>
              <a:t>Supplies/ Other – Training workshop</a:t>
            </a: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b="0" i="1" u="sng" dirty="0">
                <a:solidFill>
                  <a:srgbClr val="000000"/>
                </a:solidFill>
                <a:effectLst/>
                <a:latin typeface="+mj-lt"/>
                <a:cs typeface="Times New Roman" panose="02020603050405020304" pitchFamily="18" charset="0"/>
              </a:rPr>
              <a:t>Healthy People 2030</a:t>
            </a:r>
            <a:r>
              <a:rPr lang="en-US" b="0" i="0" dirty="0">
                <a:solidFill>
                  <a:srgbClr val="000000"/>
                </a:solidFill>
                <a:effectLst/>
                <a:latin typeface="+mj-lt"/>
                <a:cs typeface="Times New Roman" panose="02020603050405020304" pitchFamily="18" charset="0"/>
              </a:rPr>
              <a:t>: Reduce the proportion of people living in poverty - SDOH-01</a:t>
            </a: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dirty="0">
                <a:solidFill>
                  <a:srgbClr val="000000"/>
                </a:solidFill>
                <a:latin typeface="+mj-lt"/>
                <a:cs typeface="Arial" panose="020B0604020202020204" pitchFamily="34" charset="0"/>
              </a:rPr>
              <a:t>:</a:t>
            </a:r>
          </a:p>
          <a:p>
            <a:pPr marL="0" indent="0">
              <a:buNone/>
            </a:pPr>
            <a:r>
              <a:rPr lang="en-US" sz="2400" dirty="0">
                <a:solidFill>
                  <a:srgbClr val="000000"/>
                </a:solidFill>
                <a:latin typeface="+mj-lt"/>
                <a:cs typeface="Times New Roman" panose="02020603050405020304" pitchFamily="18" charset="0"/>
              </a:rPr>
              <a:t>Objective – By Sept 2027, D1 will train and support at least one community partner in 	each county to deliver twice-yearly Bridges Out of Poverty and/or Getting Ahead 	While Getting by classes, reaching a minimum of 200 residents annually and 	increasing participant knowledge and access to resources that support economic 	stability and reduce poverty-related health disparities.</a:t>
            </a:r>
          </a:p>
          <a:p>
            <a:pPr marL="0" indent="0">
              <a:buNone/>
            </a:pPr>
            <a:r>
              <a:rPr lang="en-US" sz="2400" dirty="0">
                <a:solidFill>
                  <a:srgbClr val="000000"/>
                </a:solidFill>
                <a:latin typeface="+mj-lt"/>
                <a:cs typeface="Times New Roman" panose="02020603050405020304" pitchFamily="18" charset="0"/>
              </a:rPr>
              <a:t>Activity - Train one designated community partner in each D1 county to deliver twice yearly 	Bridges Out of Poverty and/or Getting Ahead 	While Getting By classes, building local 	capacity to address economic instability and reduce poverty-related health disparities.</a:t>
            </a:r>
          </a:p>
        </p:txBody>
      </p:sp>
      <p:sp>
        <p:nvSpPr>
          <p:cNvPr id="4" name="Slide Number Placeholder 3">
            <a:extLst>
              <a:ext uri="{FF2B5EF4-FFF2-40B4-BE49-F238E27FC236}">
                <a16:creationId xmlns:a16="http://schemas.microsoft.com/office/drawing/2014/main" id="{EBE6E102-72DC-C1AD-E29E-76B472FAB32B}"/>
              </a:ext>
            </a:extLst>
          </p:cNvPr>
          <p:cNvSpPr>
            <a:spLocks noGrp="1"/>
          </p:cNvSpPr>
          <p:nvPr>
            <p:ph type="sldNum" sz="quarter" idx="12"/>
          </p:nvPr>
        </p:nvSpPr>
        <p:spPr>
          <a:xfrm>
            <a:off x="10960768" y="6356350"/>
            <a:ext cx="393032" cy="365125"/>
          </a:xfrm>
        </p:spPr>
        <p:txBody>
          <a:bodyPr/>
          <a:lstStyle/>
          <a:p>
            <a:fld id="{DB7DDC46-2E90-8640-BEFE-F54DCCD857ED}" type="slidenum">
              <a:rPr lang="en-US" smtClean="0"/>
              <a:t>26</a:t>
            </a:fld>
            <a:endParaRPr lang="en-US" dirty="0"/>
          </a:p>
        </p:txBody>
      </p:sp>
    </p:spTree>
    <p:extLst>
      <p:ext uri="{BB962C8B-B14F-4D97-AF65-F5344CB8AC3E}">
        <p14:creationId xmlns:p14="http://schemas.microsoft.com/office/powerpoint/2010/main" val="3824937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A889-C9AB-033E-ED8B-C0406C09B877}"/>
              </a:ext>
            </a:extLst>
          </p:cNvPr>
          <p:cNvSpPr>
            <a:spLocks noGrp="1"/>
          </p:cNvSpPr>
          <p:nvPr>
            <p:ph type="title"/>
          </p:nvPr>
        </p:nvSpPr>
        <p:spPr>
          <a:xfrm>
            <a:off x="457200" y="0"/>
            <a:ext cx="11394140" cy="926432"/>
          </a:xfrm>
        </p:spPr>
        <p:txBody>
          <a:bodyPr/>
          <a:lstStyle/>
          <a:p>
            <a:pPr algn="ctr"/>
            <a:r>
              <a:rPr lang="en-US" sz="4000" b="1" dirty="0">
                <a:solidFill>
                  <a:schemeClr val="tx2">
                    <a:lumMod val="75000"/>
                    <a:lumOff val="25000"/>
                  </a:schemeClr>
                </a:solidFill>
              </a:rPr>
              <a:t>Oral Health Outreach Project</a:t>
            </a:r>
          </a:p>
        </p:txBody>
      </p:sp>
      <p:sp>
        <p:nvSpPr>
          <p:cNvPr id="3" name="Content Placeholder 2">
            <a:extLst>
              <a:ext uri="{FF2B5EF4-FFF2-40B4-BE49-F238E27FC236}">
                <a16:creationId xmlns:a16="http://schemas.microsoft.com/office/drawing/2014/main" id="{20675957-9741-67E0-3842-A5B7FE9EE45E}"/>
              </a:ext>
            </a:extLst>
          </p:cNvPr>
          <p:cNvSpPr>
            <a:spLocks noGrp="1"/>
          </p:cNvSpPr>
          <p:nvPr>
            <p:ph idx="1"/>
          </p:nvPr>
        </p:nvSpPr>
        <p:spPr>
          <a:xfrm>
            <a:off x="457200" y="1106905"/>
            <a:ext cx="11394141" cy="5614570"/>
          </a:xfrm>
        </p:spPr>
        <p:txBody>
          <a:bodyPr/>
          <a:lstStyle/>
          <a:p>
            <a:pPr marL="0" indent="0">
              <a:buNone/>
            </a:pPr>
            <a:r>
              <a:rPr lang="en-US" b="0" i="1" u="sng" dirty="0">
                <a:solidFill>
                  <a:srgbClr val="000000"/>
                </a:solidFill>
                <a:effectLst/>
                <a:latin typeface="+mj-lt"/>
                <a:cs typeface="Times New Roman" panose="02020603050405020304" pitchFamily="18" charset="0"/>
              </a:rPr>
              <a:t>Approved Budget</a:t>
            </a:r>
            <a:r>
              <a:rPr lang="en-US" b="0" i="0" dirty="0">
                <a:solidFill>
                  <a:srgbClr val="000000"/>
                </a:solidFill>
                <a:effectLst/>
                <a:latin typeface="+mj-lt"/>
                <a:cs typeface="Times New Roman" panose="02020603050405020304" pitchFamily="18" charset="0"/>
              </a:rPr>
              <a:t>: $50,200 – Enhance or expand  </a:t>
            </a:r>
            <a:r>
              <a:rPr lang="en-US" b="0" i="1" dirty="0">
                <a:solidFill>
                  <a:srgbClr val="000000"/>
                </a:solidFill>
                <a:effectLst/>
                <a:latin typeface="+mj-lt"/>
                <a:cs typeface="Times New Roman" panose="02020603050405020304" pitchFamily="18" charset="0"/>
              </a:rPr>
              <a:t>FTEs:0;  Other: </a:t>
            </a:r>
            <a:r>
              <a:rPr lang="en-US" b="0" i="0" dirty="0">
                <a:solidFill>
                  <a:srgbClr val="000000"/>
                </a:solidFill>
                <a:effectLst/>
                <a:latin typeface="+mj-lt"/>
                <a:cs typeface="Times New Roman" panose="02020603050405020304" pitchFamily="18" charset="0"/>
              </a:rPr>
              <a:t>Supplies/ Other – Motor Pool</a:t>
            </a: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b="0" i="1" u="sng" dirty="0">
                <a:solidFill>
                  <a:srgbClr val="000000"/>
                </a:solidFill>
                <a:effectLst/>
                <a:latin typeface="+mj-lt"/>
                <a:cs typeface="Times New Roman" panose="02020603050405020304" pitchFamily="18" charset="0"/>
              </a:rPr>
              <a:t>Healthy People 2030</a:t>
            </a:r>
            <a:r>
              <a:rPr lang="en-US" b="0" i="0" dirty="0">
                <a:solidFill>
                  <a:srgbClr val="000000"/>
                </a:solidFill>
                <a:effectLst/>
                <a:latin typeface="+mj-lt"/>
                <a:cs typeface="Times New Roman" panose="02020603050405020304" pitchFamily="18" charset="0"/>
              </a:rPr>
              <a:t>: Increased use of oral health care system-OH-08</a:t>
            </a: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b="0" i="0" dirty="0">
                <a:solidFill>
                  <a:srgbClr val="000000"/>
                </a:solidFill>
                <a:effectLst/>
                <a:latin typeface="+mj-lt"/>
                <a:cs typeface="Times New Roman" panose="02020603050405020304" pitchFamily="18" charset="0"/>
              </a:rPr>
              <a:t>Objective –By Sept 2027, Staff in the Dental Health Service will provide 7500 	Fluoride Varnish applications to the County Health 	Department and 	other partners for applications to the teeth of vulnerable Oklahomans.</a:t>
            </a:r>
          </a:p>
          <a:p>
            <a:pPr marL="0" indent="0">
              <a:buNone/>
            </a:pPr>
            <a:endParaRPr lang="en-US" sz="1000" dirty="0">
              <a:solidFill>
                <a:srgbClr val="000000"/>
              </a:solidFill>
              <a:latin typeface="+mj-lt"/>
              <a:cs typeface="Times New Roman" panose="02020603050405020304" pitchFamily="18" charset="0"/>
            </a:endParaRPr>
          </a:p>
          <a:p>
            <a:pPr marL="0" indent="0">
              <a:buNone/>
            </a:pPr>
            <a:r>
              <a:rPr lang="en-US" b="0" i="0" dirty="0">
                <a:solidFill>
                  <a:srgbClr val="000000"/>
                </a:solidFill>
                <a:effectLst/>
                <a:latin typeface="+mj-lt"/>
                <a:cs typeface="Times New Roman" panose="02020603050405020304" pitchFamily="18" charset="0"/>
              </a:rPr>
              <a:t>Activity –  OSDH Dental Health Service will distribute single-use 5% sodium 	fluoride varnish packets to partners who will apply Fluoride Varnish to 	teeth of Oklahomans.</a:t>
            </a:r>
          </a:p>
        </p:txBody>
      </p:sp>
      <p:sp>
        <p:nvSpPr>
          <p:cNvPr id="4" name="Slide Number Placeholder 3">
            <a:extLst>
              <a:ext uri="{FF2B5EF4-FFF2-40B4-BE49-F238E27FC236}">
                <a16:creationId xmlns:a16="http://schemas.microsoft.com/office/drawing/2014/main" id="{94A7D55C-3F93-D933-0B12-102EFB342871}"/>
              </a:ext>
            </a:extLst>
          </p:cNvPr>
          <p:cNvSpPr>
            <a:spLocks noGrp="1"/>
          </p:cNvSpPr>
          <p:nvPr>
            <p:ph type="sldNum" sz="quarter" idx="12"/>
          </p:nvPr>
        </p:nvSpPr>
        <p:spPr/>
        <p:txBody>
          <a:bodyPr/>
          <a:lstStyle/>
          <a:p>
            <a:fld id="{DB7DDC46-2E90-8640-BEFE-F54DCCD857ED}" type="slidenum">
              <a:rPr lang="en-US" smtClean="0"/>
              <a:t>27</a:t>
            </a:fld>
            <a:endParaRPr lang="en-US" dirty="0"/>
          </a:p>
        </p:txBody>
      </p:sp>
    </p:spTree>
    <p:extLst>
      <p:ext uri="{BB962C8B-B14F-4D97-AF65-F5344CB8AC3E}">
        <p14:creationId xmlns:p14="http://schemas.microsoft.com/office/powerpoint/2010/main" val="186122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1C55-EB7C-55C2-2725-CABE3F874C99}"/>
              </a:ext>
            </a:extLst>
          </p:cNvPr>
          <p:cNvSpPr>
            <a:spLocks noGrp="1"/>
          </p:cNvSpPr>
          <p:nvPr>
            <p:ph type="title"/>
          </p:nvPr>
        </p:nvSpPr>
        <p:spPr>
          <a:xfrm>
            <a:off x="457200" y="136525"/>
            <a:ext cx="11394140" cy="826001"/>
          </a:xfrm>
        </p:spPr>
        <p:txBody>
          <a:bodyPr/>
          <a:lstStyle/>
          <a:p>
            <a:pPr algn="ctr"/>
            <a:r>
              <a:rPr lang="en-US" sz="4000" b="1" dirty="0">
                <a:solidFill>
                  <a:schemeClr val="tx2">
                    <a:lumMod val="75000"/>
                    <a:lumOff val="25000"/>
                  </a:schemeClr>
                </a:solidFill>
              </a:rPr>
              <a:t>OSDH PHL -Microbiology Department </a:t>
            </a:r>
          </a:p>
        </p:txBody>
      </p:sp>
      <p:sp>
        <p:nvSpPr>
          <p:cNvPr id="3" name="Content Placeholder 2">
            <a:extLst>
              <a:ext uri="{FF2B5EF4-FFF2-40B4-BE49-F238E27FC236}">
                <a16:creationId xmlns:a16="http://schemas.microsoft.com/office/drawing/2014/main" id="{7AA264B4-A941-14B0-39A4-1D571BD506DC}"/>
              </a:ext>
            </a:extLst>
          </p:cNvPr>
          <p:cNvSpPr>
            <a:spLocks noGrp="1"/>
          </p:cNvSpPr>
          <p:nvPr>
            <p:ph idx="1"/>
          </p:nvPr>
        </p:nvSpPr>
        <p:spPr>
          <a:xfrm>
            <a:off x="340660" y="1082842"/>
            <a:ext cx="11751077" cy="5359928"/>
          </a:xfrm>
        </p:spPr>
        <p:txBody>
          <a:bodyPr/>
          <a:lstStyle/>
          <a:p>
            <a:pPr marL="0" indent="0">
              <a:buNone/>
            </a:pPr>
            <a:r>
              <a:rPr lang="en-US" sz="2800" b="0" i="1" u="sng" dirty="0">
                <a:solidFill>
                  <a:srgbClr val="000000"/>
                </a:solidFill>
                <a:effectLst/>
                <a:latin typeface="+mj-lt"/>
                <a:cs typeface="Times New Roman" panose="02020603050405020304" pitchFamily="18" charset="0"/>
              </a:rPr>
              <a:t>Approved Budget</a:t>
            </a:r>
            <a:r>
              <a:rPr lang="en-US" sz="2800" b="0" i="0" dirty="0">
                <a:solidFill>
                  <a:srgbClr val="000000"/>
                </a:solidFill>
                <a:effectLst/>
                <a:latin typeface="+mj-lt"/>
                <a:cs typeface="Times New Roman" panose="02020603050405020304" pitchFamily="18" charset="0"/>
              </a:rPr>
              <a:t>: $50,833 – Maintain existing  </a:t>
            </a:r>
            <a:r>
              <a:rPr lang="en-US" sz="2800" b="0" i="1" dirty="0">
                <a:solidFill>
                  <a:srgbClr val="000000"/>
                </a:solidFill>
                <a:effectLst/>
                <a:latin typeface="+mj-lt"/>
                <a:cs typeface="Times New Roman" panose="02020603050405020304" pitchFamily="18" charset="0"/>
              </a:rPr>
              <a:t>FTEs: 0;</a:t>
            </a:r>
            <a:r>
              <a:rPr lang="en-US" sz="2800" b="0" i="0" dirty="0">
                <a:solidFill>
                  <a:srgbClr val="000000"/>
                </a:solidFill>
                <a:effectLst/>
                <a:latin typeface="+mj-lt"/>
                <a:cs typeface="Times New Roman" panose="02020603050405020304" pitchFamily="18" charset="0"/>
              </a:rPr>
              <a:t>   </a:t>
            </a:r>
            <a:r>
              <a:rPr lang="en-US" sz="2800" b="0" i="1" dirty="0">
                <a:solidFill>
                  <a:srgbClr val="000000"/>
                </a:solidFill>
                <a:effectLst/>
                <a:latin typeface="+mj-lt"/>
                <a:cs typeface="Times New Roman" panose="02020603050405020304" pitchFamily="18" charset="0"/>
              </a:rPr>
              <a:t>Other: </a:t>
            </a:r>
            <a:r>
              <a:rPr lang="en-US" sz="2800" b="0" i="0" dirty="0">
                <a:solidFill>
                  <a:srgbClr val="000000"/>
                </a:solidFill>
                <a:effectLst/>
                <a:latin typeface="+mj-lt"/>
                <a:cs typeface="Times New Roman" panose="02020603050405020304" pitchFamily="18" charset="0"/>
              </a:rPr>
              <a:t>Supplies</a:t>
            </a:r>
            <a:endParaRPr lang="en-US" u="sng" dirty="0">
              <a:solidFill>
                <a:srgbClr val="000000"/>
              </a:solidFill>
              <a:latin typeface="+mj-lt"/>
              <a:cs typeface="Times New Roman" panose="02020603050405020304" pitchFamily="18" charset="0"/>
            </a:endParaRP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sz="2800" b="0" i="1" u="sng" dirty="0">
                <a:solidFill>
                  <a:srgbClr val="000000"/>
                </a:solidFill>
                <a:effectLst/>
                <a:latin typeface="+mj-lt"/>
                <a:cs typeface="Times New Roman" panose="02020603050405020304" pitchFamily="18" charset="0"/>
              </a:rPr>
              <a:t>Healthy People 2030</a:t>
            </a:r>
            <a:r>
              <a:rPr lang="en-US" sz="2800" b="0" i="0" dirty="0">
                <a:solidFill>
                  <a:srgbClr val="000000"/>
                </a:solidFill>
                <a:effectLst/>
                <a:latin typeface="+mj-lt"/>
                <a:cs typeface="Times New Roman" panose="02020603050405020304" pitchFamily="18" charset="0"/>
              </a:rPr>
              <a:t>: Reduce infections caused by Shiga toxin-producing E. coli - FS-02</a:t>
            </a: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dirty="0">
                <a:solidFill>
                  <a:srgbClr val="000000"/>
                </a:solidFill>
                <a:latin typeface="+mj-lt"/>
                <a:cs typeface="Times New Roman" panose="02020603050405020304" pitchFamily="18" charset="0"/>
              </a:rPr>
              <a:t>Objective - Between 10/2026 and 09/2027, the OSDH PHL Microbiology 	Department will increase the number of suspected Shiga toxin-	producing 	E. coli isolates sequenced by 2.5% from 82 isolates per year to 84 isolates 	per year.</a:t>
            </a:r>
          </a:p>
          <a:p>
            <a:pPr marL="0" indent="0">
              <a:buNone/>
            </a:pPr>
            <a:r>
              <a:rPr lang="en-US" dirty="0">
                <a:solidFill>
                  <a:srgbClr val="000000"/>
                </a:solidFill>
                <a:latin typeface="+mj-lt"/>
                <a:cs typeface="Times New Roman" panose="02020603050405020304" pitchFamily="18" charset="0"/>
              </a:rPr>
              <a:t>Activity – By 09/2027, the OSDH PHL Microbiology Department will plate 100 	Shiga toxin-producing E. coli positive clinical stool specimens on 	selective media for the isolation of Shiga toxin-producing E. coli.</a:t>
            </a:r>
          </a:p>
        </p:txBody>
      </p:sp>
      <p:sp>
        <p:nvSpPr>
          <p:cNvPr id="4" name="Slide Number Placeholder 3">
            <a:extLst>
              <a:ext uri="{FF2B5EF4-FFF2-40B4-BE49-F238E27FC236}">
                <a16:creationId xmlns:a16="http://schemas.microsoft.com/office/drawing/2014/main" id="{CB2567FE-137E-6431-FB83-75FE914DC699}"/>
              </a:ext>
            </a:extLst>
          </p:cNvPr>
          <p:cNvSpPr>
            <a:spLocks noGrp="1"/>
          </p:cNvSpPr>
          <p:nvPr>
            <p:ph type="sldNum" sz="quarter" idx="12"/>
          </p:nvPr>
        </p:nvSpPr>
        <p:spPr/>
        <p:txBody>
          <a:bodyPr/>
          <a:lstStyle/>
          <a:p>
            <a:fld id="{DB7DDC46-2E90-8640-BEFE-F54DCCD857ED}" type="slidenum">
              <a:rPr lang="en-US" smtClean="0"/>
              <a:t>28</a:t>
            </a:fld>
            <a:endParaRPr lang="en-US" dirty="0"/>
          </a:p>
        </p:txBody>
      </p:sp>
    </p:spTree>
    <p:extLst>
      <p:ext uri="{BB962C8B-B14F-4D97-AF65-F5344CB8AC3E}">
        <p14:creationId xmlns:p14="http://schemas.microsoft.com/office/powerpoint/2010/main" val="2034345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F2D0F-210F-BC06-402C-941ADA64756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632873-6D82-1999-38F8-2A356571A289}"/>
              </a:ext>
            </a:extLst>
          </p:cNvPr>
          <p:cNvSpPr>
            <a:spLocks noGrp="1"/>
          </p:cNvSpPr>
          <p:nvPr>
            <p:ph type="sldNum" sz="quarter" idx="12"/>
          </p:nvPr>
        </p:nvSpPr>
        <p:spPr/>
        <p:txBody>
          <a:bodyPr/>
          <a:lstStyle/>
          <a:p>
            <a:fld id="{DB7DDC46-2E90-8640-BEFE-F54DCCD857ED}" type="slidenum">
              <a:rPr lang="en-US" smtClean="0"/>
              <a:t>29</a:t>
            </a:fld>
            <a:endParaRPr lang="en-US" dirty="0"/>
          </a:p>
        </p:txBody>
      </p:sp>
      <p:sp>
        <p:nvSpPr>
          <p:cNvPr id="2" name="Title 1">
            <a:extLst>
              <a:ext uri="{FF2B5EF4-FFF2-40B4-BE49-F238E27FC236}">
                <a16:creationId xmlns:a16="http://schemas.microsoft.com/office/drawing/2014/main" id="{F7988835-5FC4-24B1-3768-C0C5DC75BAA8}"/>
              </a:ext>
            </a:extLst>
          </p:cNvPr>
          <p:cNvSpPr>
            <a:spLocks noGrp="1"/>
          </p:cNvSpPr>
          <p:nvPr>
            <p:ph type="title" idx="4294967295"/>
          </p:nvPr>
        </p:nvSpPr>
        <p:spPr>
          <a:xfrm>
            <a:off x="0" y="2770188"/>
            <a:ext cx="9617075" cy="700087"/>
          </a:xfrm>
        </p:spPr>
        <p:txBody>
          <a:bodyPr/>
          <a:lstStyle/>
          <a:p>
            <a:pPr algn="ctr"/>
            <a:r>
              <a:rPr lang="en-US" sz="3200" dirty="0"/>
              <a:t> </a:t>
            </a:r>
            <a:endParaRPr lang="en-US" dirty="0"/>
          </a:p>
        </p:txBody>
      </p:sp>
      <p:sp>
        <p:nvSpPr>
          <p:cNvPr id="3" name="Content Placeholder 2">
            <a:extLst>
              <a:ext uri="{FF2B5EF4-FFF2-40B4-BE49-F238E27FC236}">
                <a16:creationId xmlns:a16="http://schemas.microsoft.com/office/drawing/2014/main" id="{6C375385-1B81-BC5A-ABA1-CF43DB6B9356}"/>
              </a:ext>
            </a:extLst>
          </p:cNvPr>
          <p:cNvSpPr>
            <a:spLocks noGrp="1"/>
          </p:cNvSpPr>
          <p:nvPr>
            <p:ph type="body" sz="quarter" idx="4294967295"/>
          </p:nvPr>
        </p:nvSpPr>
        <p:spPr>
          <a:xfrm>
            <a:off x="0" y="271604"/>
            <a:ext cx="6581869" cy="5468293"/>
          </a:xfrm>
        </p:spPr>
        <p:txBody>
          <a:bodyPr>
            <a:normAutofit/>
          </a:bodyPr>
          <a:lstStyle/>
          <a:p>
            <a:pPr marL="0" indent="0">
              <a:buNone/>
            </a:pPr>
            <a:r>
              <a:rPr lang="en-US" sz="2400" dirty="0"/>
              <a:t> </a:t>
            </a:r>
          </a:p>
          <a:p>
            <a:pPr marL="0" indent="0" algn="ctr">
              <a:buNone/>
            </a:pPr>
            <a:endParaRPr lang="en-US" sz="6000" dirty="0"/>
          </a:p>
        </p:txBody>
      </p:sp>
      <p:sp>
        <p:nvSpPr>
          <p:cNvPr id="6" name="Title 1">
            <a:extLst>
              <a:ext uri="{FF2B5EF4-FFF2-40B4-BE49-F238E27FC236}">
                <a16:creationId xmlns:a16="http://schemas.microsoft.com/office/drawing/2014/main" id="{25844A19-0F9A-43D5-7971-AC9BDC959FD4}"/>
              </a:ext>
            </a:extLst>
          </p:cNvPr>
          <p:cNvSpPr txBox="1">
            <a:spLocks/>
          </p:cNvSpPr>
          <p:nvPr/>
        </p:nvSpPr>
        <p:spPr>
          <a:xfrm>
            <a:off x="-1329735" y="563500"/>
            <a:ext cx="11394140" cy="837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cs typeface="Arial"/>
              </a:rPr>
            </a:br>
            <a:endParaRPr lang="en-US" dirty="0"/>
          </a:p>
        </p:txBody>
      </p:sp>
      <p:sp>
        <p:nvSpPr>
          <p:cNvPr id="7" name="Title 1">
            <a:extLst>
              <a:ext uri="{FF2B5EF4-FFF2-40B4-BE49-F238E27FC236}">
                <a16:creationId xmlns:a16="http://schemas.microsoft.com/office/drawing/2014/main" id="{9F98C373-F86D-E79A-9861-9383A8194B4A}"/>
              </a:ext>
            </a:extLst>
          </p:cNvPr>
          <p:cNvSpPr txBox="1">
            <a:spLocks/>
          </p:cNvSpPr>
          <p:nvPr/>
        </p:nvSpPr>
        <p:spPr>
          <a:xfrm>
            <a:off x="-228600" y="1733550"/>
            <a:ext cx="5550641" cy="37926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dirty="0">
                <a:cs typeface="Arial"/>
              </a:rPr>
            </a:br>
            <a:endParaRPr lang="en-US" dirty="0"/>
          </a:p>
        </p:txBody>
      </p:sp>
      <p:pic>
        <p:nvPicPr>
          <p:cNvPr id="8" name="Picture 7">
            <a:extLst>
              <a:ext uri="{FF2B5EF4-FFF2-40B4-BE49-F238E27FC236}">
                <a16:creationId xmlns:a16="http://schemas.microsoft.com/office/drawing/2014/main" id="{201983B4-6E1D-9B9E-F664-B22D8FB9E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749" r="24344"/>
          <a:stretch/>
        </p:blipFill>
        <p:spPr bwMode="auto">
          <a:xfrm>
            <a:off x="7541537" y="0"/>
            <a:ext cx="517674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Diagram&#10;&#10;AI-generated content may be incorrect.">
            <a:extLst>
              <a:ext uri="{FF2B5EF4-FFF2-40B4-BE49-F238E27FC236}">
                <a16:creationId xmlns:a16="http://schemas.microsoft.com/office/drawing/2014/main" id="{CFCB2707-C123-B83C-7604-B7244D3A767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3833" y="860926"/>
            <a:ext cx="6058812" cy="4289647"/>
          </a:xfrm>
          <a:prstGeom prst="rect">
            <a:avLst/>
          </a:prstGeom>
        </p:spPr>
      </p:pic>
    </p:spTree>
    <p:extLst>
      <p:ext uri="{BB962C8B-B14F-4D97-AF65-F5344CB8AC3E}">
        <p14:creationId xmlns:p14="http://schemas.microsoft.com/office/powerpoint/2010/main" val="310324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outdoor, water, large, building&#10;&#10;Description automatically generated">
            <a:extLst>
              <a:ext uri="{FF2B5EF4-FFF2-40B4-BE49-F238E27FC236}">
                <a16:creationId xmlns:a16="http://schemas.microsoft.com/office/drawing/2014/main" id="{DD1454E9-ECCF-A544-9A41-03D868655FF5}"/>
              </a:ext>
            </a:extLst>
          </p:cNvPr>
          <p:cNvPicPr>
            <a:picLocks noGrp="1" noChangeAspect="1"/>
          </p:cNvPicPr>
          <p:nvPr>
            <p:ph type="pic" sz="quarter" idx="13"/>
          </p:nvPr>
        </p:nvPicPr>
        <p:blipFill>
          <a:blip r:embed="rId3"/>
          <a:srcRect t="26710"/>
          <a:stretch/>
        </p:blipFill>
        <p:spPr>
          <a:xfrm>
            <a:off x="20" y="-22"/>
            <a:ext cx="12191977" cy="6858022"/>
          </a:xfrm>
          <a:prstGeom prst="rect">
            <a:avLst/>
          </a:prstGeom>
        </p:spPr>
      </p:pic>
      <p:sp>
        <p:nvSpPr>
          <p:cNvPr id="2" name="Title 1">
            <a:extLst>
              <a:ext uri="{FF2B5EF4-FFF2-40B4-BE49-F238E27FC236}">
                <a16:creationId xmlns:a16="http://schemas.microsoft.com/office/drawing/2014/main" id="{3724B5A5-1EA9-9D46-8706-B46B02489DD0}"/>
              </a:ext>
            </a:extLst>
          </p:cNvPr>
          <p:cNvSpPr>
            <a:spLocks noGrp="1"/>
          </p:cNvSpPr>
          <p:nvPr>
            <p:ph type="title"/>
          </p:nvPr>
        </p:nvSpPr>
        <p:spPr>
          <a:xfrm>
            <a:off x="108284" y="643467"/>
            <a:ext cx="6075948" cy="3471333"/>
          </a:xfrm>
        </p:spPr>
        <p:txBody>
          <a:bodyPr vert="horz" lIns="91440" tIns="45720" rIns="91440" bIns="45720" rtlCol="0" anchor="t">
            <a:normAutofit fontScale="90000"/>
          </a:bodyPr>
          <a:lstStyle/>
          <a:p>
            <a:r>
              <a:rPr lang="en-US" sz="5200" b="1" dirty="0">
                <a:solidFill>
                  <a:srgbClr val="FFFFFF"/>
                </a:solidFill>
              </a:rPr>
              <a:t>Agenda:</a:t>
            </a:r>
            <a:br>
              <a:rPr lang="en-US" sz="5200" b="1" dirty="0">
                <a:solidFill>
                  <a:srgbClr val="FFFFFF"/>
                </a:solidFill>
              </a:rPr>
            </a:br>
            <a:br>
              <a:rPr lang="en-US" sz="5200" b="1" dirty="0">
                <a:solidFill>
                  <a:srgbClr val="FFFFFF"/>
                </a:solidFill>
              </a:rPr>
            </a:br>
            <a:r>
              <a:rPr lang="en-US" sz="5200" b="1" dirty="0">
                <a:solidFill>
                  <a:srgbClr val="FFFFFF"/>
                </a:solidFill>
              </a:rPr>
              <a:t>AP7 - FFY2027</a:t>
            </a:r>
            <a:br>
              <a:rPr lang="en-US" sz="5200" b="1" dirty="0">
                <a:solidFill>
                  <a:srgbClr val="FFFFFF"/>
                </a:solidFill>
              </a:rPr>
            </a:br>
            <a:r>
              <a:rPr lang="en-US" sz="5200" b="1" dirty="0">
                <a:solidFill>
                  <a:srgbClr val="FFFFFF"/>
                </a:solidFill>
              </a:rPr>
              <a:t> </a:t>
            </a:r>
            <a:br>
              <a:rPr lang="en-US" sz="5200" b="1" dirty="0">
                <a:solidFill>
                  <a:srgbClr val="FFFFFF"/>
                </a:solidFill>
              </a:rPr>
            </a:br>
            <a:r>
              <a:rPr lang="en-US" sz="5200" b="1" dirty="0">
                <a:solidFill>
                  <a:srgbClr val="FFFFFF"/>
                </a:solidFill>
              </a:rPr>
              <a:t>PHHS Block Grant FY2026 Work Plan</a:t>
            </a:r>
            <a:br>
              <a:rPr lang="en-US" sz="5200" b="1" dirty="0">
                <a:solidFill>
                  <a:srgbClr val="FFFFFF"/>
                </a:solidFill>
              </a:rPr>
            </a:br>
            <a:r>
              <a:rPr lang="en-US" sz="5200" b="1" dirty="0">
                <a:solidFill>
                  <a:srgbClr val="FFFFFF"/>
                </a:solidFill>
              </a:rPr>
              <a:t>and Budget </a:t>
            </a:r>
          </a:p>
        </p:txBody>
      </p:sp>
      <p:sp>
        <p:nvSpPr>
          <p:cNvPr id="3" name="Content Placeholder 2">
            <a:extLst>
              <a:ext uri="{FF2B5EF4-FFF2-40B4-BE49-F238E27FC236}">
                <a16:creationId xmlns:a16="http://schemas.microsoft.com/office/drawing/2014/main" id="{DB087B5E-9A7B-7F4C-87F1-A58C460A69AF}"/>
              </a:ext>
            </a:extLst>
          </p:cNvPr>
          <p:cNvSpPr>
            <a:spLocks noGrp="1"/>
          </p:cNvSpPr>
          <p:nvPr>
            <p:ph idx="1"/>
          </p:nvPr>
        </p:nvSpPr>
        <p:spPr>
          <a:xfrm>
            <a:off x="643466" y="5654841"/>
            <a:ext cx="5449479" cy="474249"/>
          </a:xfrm>
        </p:spPr>
        <p:txBody>
          <a:bodyPr vert="horz" lIns="91440" tIns="45720" rIns="91440" bIns="45720" rtlCol="0" anchor="b">
            <a:normAutofit/>
          </a:bodyPr>
          <a:lstStyle/>
          <a:p>
            <a:pPr marL="0" indent="0">
              <a:buNone/>
            </a:pPr>
            <a:r>
              <a:rPr lang="en-US" sz="2400" dirty="0">
                <a:solidFill>
                  <a:srgbClr val="FFFFFF"/>
                </a:solidFill>
              </a:rPr>
              <a:t> </a:t>
            </a:r>
          </a:p>
        </p:txBody>
      </p:sp>
      <p:sp>
        <p:nvSpPr>
          <p:cNvPr id="4" name="Slide Number Placeholder 3">
            <a:extLst>
              <a:ext uri="{FF2B5EF4-FFF2-40B4-BE49-F238E27FC236}">
                <a16:creationId xmlns:a16="http://schemas.microsoft.com/office/drawing/2014/main" id="{987C3AF6-0FFA-274E-B150-FD9EE2687C0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B7DDC46-2E90-8640-BEFE-F54DCCD857ED}" type="slidenum">
              <a:rPr lang="en-US">
                <a:solidFill>
                  <a:srgbClr val="FFFFFF"/>
                </a:solidFill>
                <a:latin typeface="Calibri" panose="020F0502020204030204"/>
              </a:rPr>
              <a:pPr>
                <a:spcAft>
                  <a:spcPts val="600"/>
                </a:spcAft>
                <a:defRPr/>
              </a:pPr>
              <a:t>3</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655672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8" descr="A picture containing outdoor, water, large, building&#10;&#10;Description automatically generated">
            <a:extLst>
              <a:ext uri="{FF2B5EF4-FFF2-40B4-BE49-F238E27FC236}">
                <a16:creationId xmlns:a16="http://schemas.microsoft.com/office/drawing/2014/main" id="{DD1454E9-ECCF-A544-9A41-03D868655FF5}"/>
              </a:ext>
            </a:extLst>
          </p:cNvPr>
          <p:cNvPicPr>
            <a:picLocks noGrp="1" noChangeAspect="1"/>
          </p:cNvPicPr>
          <p:nvPr>
            <p:ph type="pic" sz="quarter" idx="13"/>
          </p:nvPr>
        </p:nvPicPr>
        <p:blipFill>
          <a:blip r:embed="rId3"/>
          <a:srcRect t="3677" r="-2" b="-2"/>
          <a:stretch>
            <a:fillRect/>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 name="Title 1">
            <a:extLst>
              <a:ext uri="{FF2B5EF4-FFF2-40B4-BE49-F238E27FC236}">
                <a16:creationId xmlns:a16="http://schemas.microsoft.com/office/drawing/2014/main" id="{3724B5A5-1EA9-9D46-8706-B46B02489DD0}"/>
              </a:ext>
            </a:extLst>
          </p:cNvPr>
          <p:cNvSpPr>
            <a:spLocks noGrp="1"/>
          </p:cNvSpPr>
          <p:nvPr>
            <p:ph type="title"/>
          </p:nvPr>
        </p:nvSpPr>
        <p:spPr>
          <a:xfrm>
            <a:off x="0" y="2852381"/>
            <a:ext cx="4584032" cy="2640247"/>
          </a:xfrm>
        </p:spPr>
        <p:txBody>
          <a:bodyPr vert="horz" lIns="91440" tIns="45720" rIns="91440" bIns="45720" rtlCol="0" anchor="b">
            <a:noAutofit/>
          </a:bodyPr>
          <a:lstStyle/>
          <a:p>
            <a:r>
              <a:rPr lang="en-US" sz="5400" b="1" dirty="0">
                <a:solidFill>
                  <a:schemeClr val="tx1">
                    <a:lumMod val="85000"/>
                    <a:lumOff val="15000"/>
                  </a:schemeClr>
                </a:solidFill>
              </a:rPr>
              <a:t>Closing Remarks</a:t>
            </a:r>
            <a:br>
              <a:rPr lang="en-US" sz="5400" b="1" dirty="0">
                <a:solidFill>
                  <a:schemeClr val="tx1">
                    <a:lumMod val="85000"/>
                    <a:lumOff val="15000"/>
                  </a:schemeClr>
                </a:solidFill>
              </a:rPr>
            </a:br>
            <a:r>
              <a:rPr lang="en-US" sz="5400" b="1" dirty="0">
                <a:solidFill>
                  <a:schemeClr val="tx1">
                    <a:lumMod val="85000"/>
                    <a:lumOff val="15000"/>
                  </a:schemeClr>
                </a:solidFill>
              </a:rPr>
              <a:t>and Adjournment</a:t>
            </a:r>
          </a:p>
        </p:txBody>
      </p:sp>
      <p:sp>
        <p:nvSpPr>
          <p:cNvPr id="3" name="Content Placeholder 2">
            <a:extLst>
              <a:ext uri="{FF2B5EF4-FFF2-40B4-BE49-F238E27FC236}">
                <a16:creationId xmlns:a16="http://schemas.microsoft.com/office/drawing/2014/main" id="{DB087B5E-9A7B-7F4C-87F1-A58C460A69AF}"/>
              </a:ext>
            </a:extLst>
          </p:cNvPr>
          <p:cNvSpPr>
            <a:spLocks noGrp="1"/>
          </p:cNvSpPr>
          <p:nvPr>
            <p:ph idx="1"/>
          </p:nvPr>
        </p:nvSpPr>
        <p:spPr>
          <a:xfrm>
            <a:off x="661915" y="5676901"/>
            <a:ext cx="3306089" cy="665802"/>
          </a:xfrm>
        </p:spPr>
        <p:txBody>
          <a:bodyPr vert="horz" lIns="91440" tIns="45720" rIns="91440" bIns="45720" rtlCol="0">
            <a:normAutofit/>
          </a:bodyPr>
          <a:lstStyle/>
          <a:p>
            <a:pPr marL="0" indent="0">
              <a:buNone/>
            </a:pPr>
            <a:r>
              <a:rPr lang="en-US" sz="1600" dirty="0">
                <a:solidFill>
                  <a:schemeClr val="tx1">
                    <a:lumMod val="85000"/>
                    <a:lumOff val="15000"/>
                  </a:schemeClr>
                </a:solidFill>
              </a:rPr>
              <a:t> </a:t>
            </a:r>
          </a:p>
        </p:txBody>
      </p:sp>
      <p:sp>
        <p:nvSpPr>
          <p:cNvPr id="4" name="Slide Number Placeholder 3">
            <a:extLst>
              <a:ext uri="{FF2B5EF4-FFF2-40B4-BE49-F238E27FC236}">
                <a16:creationId xmlns:a16="http://schemas.microsoft.com/office/drawing/2014/main" id="{987C3AF6-0FFA-274E-B150-FD9EE2687C0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B7DDC46-2E90-8640-BEFE-F54DCCD857ED}" type="slidenum">
              <a:rPr lang="en-US" sz="1000">
                <a:solidFill>
                  <a:srgbClr val="FFFFFF"/>
                </a:solidFill>
                <a:latin typeface="Calibri" panose="020F0502020204030204"/>
              </a:rPr>
              <a:pPr>
                <a:spcAft>
                  <a:spcPts val="600"/>
                </a:spcAft>
                <a:defRPr/>
              </a:pPr>
              <a:t>30</a:t>
            </a:fld>
            <a:endParaRPr lang="en-US" sz="1000" dirty="0">
              <a:solidFill>
                <a:srgbClr val="FFFFFF"/>
              </a:solidFill>
              <a:latin typeface="Calibri" panose="020F0502020204030204"/>
            </a:endParaRPr>
          </a:p>
        </p:txBody>
      </p:sp>
    </p:spTree>
    <p:extLst>
      <p:ext uri="{BB962C8B-B14F-4D97-AF65-F5344CB8AC3E}">
        <p14:creationId xmlns:p14="http://schemas.microsoft.com/office/powerpoint/2010/main" val="2754432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2FC83-0318-7DF3-52BC-C50E5F93A1B8}"/>
            </a:ext>
          </a:extLst>
        </p:cNvPr>
        <p:cNvGrpSpPr/>
        <p:nvPr/>
      </p:nvGrpSpPr>
      <p:grpSpPr>
        <a:xfrm>
          <a:off x="0" y="0"/>
          <a:ext cx="0" cy="0"/>
          <a:chOff x="0" y="0"/>
          <a:chExt cx="0" cy="0"/>
        </a:xfrm>
      </p:grpSpPr>
      <p:pic>
        <p:nvPicPr>
          <p:cNvPr id="4" name="Picture Placeholder 8" descr="A picture containing outdoor, water, large, building&#10;&#10;Description automatically generated">
            <a:extLst>
              <a:ext uri="{FF2B5EF4-FFF2-40B4-BE49-F238E27FC236}">
                <a16:creationId xmlns:a16="http://schemas.microsoft.com/office/drawing/2014/main" id="{8D80286B-84D3-CDE6-1060-2B3D8EB8829F}"/>
              </a:ext>
            </a:extLst>
          </p:cNvPr>
          <p:cNvPicPr>
            <a:picLocks noChangeAspect="1"/>
          </p:cNvPicPr>
          <p:nvPr/>
        </p:nvPicPr>
        <p:blipFill>
          <a:blip r:embed="rId3">
            <a:alphaModFix amt="40000"/>
          </a:blip>
          <a:srcRect r="5431" b="1"/>
          <a:stretch/>
        </p:blipFill>
        <p:spPr>
          <a:xfrm>
            <a:off x="0" y="-4906"/>
            <a:ext cx="7268406" cy="6857990"/>
          </a:xfrm>
          <a:prstGeom prst="rect">
            <a:avLst/>
          </a:prstGeom>
        </p:spPr>
      </p:pic>
      <p:sp>
        <p:nvSpPr>
          <p:cNvPr id="2" name="Title 1">
            <a:extLst>
              <a:ext uri="{FF2B5EF4-FFF2-40B4-BE49-F238E27FC236}">
                <a16:creationId xmlns:a16="http://schemas.microsoft.com/office/drawing/2014/main" id="{AE1FBC08-81C2-A93B-244C-DE5384CA506B}"/>
              </a:ext>
            </a:extLst>
          </p:cNvPr>
          <p:cNvSpPr>
            <a:spLocks noGrp="1"/>
          </p:cNvSpPr>
          <p:nvPr>
            <p:ph type="title"/>
          </p:nvPr>
        </p:nvSpPr>
        <p:spPr>
          <a:xfrm>
            <a:off x="643468" y="643467"/>
            <a:ext cx="5452532" cy="728133"/>
          </a:xfrm>
        </p:spPr>
        <p:txBody>
          <a:bodyPr vert="horz" lIns="91440" tIns="45720" rIns="91440" bIns="45720" rtlCol="0" anchor="b">
            <a:noAutofit/>
          </a:bodyPr>
          <a:lstStyle/>
          <a:p>
            <a:r>
              <a:rPr lang="en-US" sz="6600" b="1" kern="1200" dirty="0">
                <a:solidFill>
                  <a:srgbClr val="FFFFFF"/>
                </a:solidFill>
                <a:latin typeface="Times New Roman" panose="02020603050405020304" pitchFamily="18" charset="0"/>
                <a:cs typeface="Times New Roman" panose="02020603050405020304" pitchFamily="18" charset="0"/>
              </a:rPr>
              <a:t>Thank you</a:t>
            </a:r>
          </a:p>
        </p:txBody>
      </p:sp>
      <p:pic>
        <p:nvPicPr>
          <p:cNvPr id="3" name="Picture 2">
            <a:extLst>
              <a:ext uri="{FF2B5EF4-FFF2-40B4-BE49-F238E27FC236}">
                <a16:creationId xmlns:a16="http://schemas.microsoft.com/office/drawing/2014/main" id="{C9D6F45E-C09F-F396-E2B3-0590C5155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49" r="24344"/>
          <a:stretch/>
        </p:blipFill>
        <p:spPr bwMode="auto">
          <a:xfrm>
            <a:off x="5322041" y="9822"/>
            <a:ext cx="6924730"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BED7D1-6124-5E21-C357-CEC383F4C080}"/>
              </a:ext>
            </a:extLst>
          </p:cNvPr>
          <p:cNvSpPr txBox="1"/>
          <p:nvPr/>
        </p:nvSpPr>
        <p:spPr>
          <a:xfrm rot="9716870" flipV="1">
            <a:off x="6831725" y="2885028"/>
            <a:ext cx="5216587" cy="3139321"/>
          </a:xfrm>
          <a:prstGeom prst="rect">
            <a:avLst/>
          </a:prstGeom>
          <a:noFill/>
        </p:spPr>
        <p:txBody>
          <a:bodyPr wrap="square">
            <a:spAutoFit/>
          </a:bodyPr>
          <a:lstStyle/>
          <a:p>
            <a:pPr algn="r"/>
            <a:r>
              <a:rPr lang="en-US" sz="6600" dirty="0">
                <a:solidFill>
                  <a:schemeClr val="accent5">
                    <a:lumMod val="60000"/>
                    <a:lumOff val="40000"/>
                  </a:schemeClr>
                </a:solidFill>
                <a:latin typeface="Vivaldi" panose="03020602050506090804" pitchFamily="66" charset="0"/>
                <a:cs typeface="Times New Roman" panose="02020603050405020304" pitchFamily="18" charset="0"/>
              </a:rPr>
              <a:t>Have a Wonderful Day!  </a:t>
            </a:r>
          </a:p>
        </p:txBody>
      </p:sp>
      <p:sp>
        <p:nvSpPr>
          <p:cNvPr id="7" name="TextBox 6">
            <a:extLst>
              <a:ext uri="{FF2B5EF4-FFF2-40B4-BE49-F238E27FC236}">
                <a16:creationId xmlns:a16="http://schemas.microsoft.com/office/drawing/2014/main" id="{F4095793-6508-76C8-A7BE-B94DB8BEECE6}"/>
              </a:ext>
            </a:extLst>
          </p:cNvPr>
          <p:cNvSpPr txBox="1"/>
          <p:nvPr/>
        </p:nvSpPr>
        <p:spPr>
          <a:xfrm>
            <a:off x="4372824" y="-1375374"/>
            <a:ext cx="7748911" cy="3611053"/>
          </a:xfrm>
          <a:prstGeom prst="rect">
            <a:avLst/>
          </a:prstGeom>
          <a:noFill/>
        </p:spPr>
        <p:txBody>
          <a:bodyPr wrap="square">
            <a:spAutoFit/>
          </a:bodyPr>
          <a:lstStyle/>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dirty="0">
              <a:solidFill>
                <a:srgbClr val="242424"/>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1800" b="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t>
            </a:r>
            <a:r>
              <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5F17780-6199-507B-5D54-3E6EA57C27C0}"/>
              </a:ext>
            </a:extLst>
          </p:cNvPr>
          <p:cNvSpPr>
            <a:spLocks noGrp="1"/>
          </p:cNvSpPr>
          <p:nvPr>
            <p:ph type="sldNum" sz="quarter" idx="12"/>
          </p:nvPr>
        </p:nvSpPr>
        <p:spPr/>
        <p:txBody>
          <a:bodyPr/>
          <a:lstStyle/>
          <a:p>
            <a:fld id="{EC1DC55F-0840-4E67-B41E-3392A69B557E}" type="slidenum">
              <a:rPr lang="en-US" smtClean="0"/>
              <a:t>31</a:t>
            </a:fld>
            <a:endParaRPr lang="en-US" dirty="0"/>
          </a:p>
        </p:txBody>
      </p:sp>
    </p:spTree>
    <p:extLst>
      <p:ext uri="{BB962C8B-B14F-4D97-AF65-F5344CB8AC3E}">
        <p14:creationId xmlns:p14="http://schemas.microsoft.com/office/powerpoint/2010/main" val="3958772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2149-A93D-DD9B-7140-2EAB5635D5B8}"/>
              </a:ext>
            </a:extLst>
          </p:cNvPr>
          <p:cNvSpPr>
            <a:spLocks noGrp="1"/>
          </p:cNvSpPr>
          <p:nvPr>
            <p:ph type="title"/>
          </p:nvPr>
        </p:nvSpPr>
        <p:spPr>
          <a:xfrm>
            <a:off x="236862" y="0"/>
            <a:ext cx="11394140" cy="759571"/>
          </a:xfrm>
        </p:spPr>
        <p:txBody>
          <a:bodyPr/>
          <a:lstStyle/>
          <a:p>
            <a:pPr algn="ctr"/>
            <a:r>
              <a:rPr lang="en-US" sz="4000" b="1" dirty="0">
                <a:solidFill>
                  <a:schemeClr val="tx2">
                    <a:lumMod val="75000"/>
                    <a:lumOff val="25000"/>
                  </a:schemeClr>
                </a:solidFill>
              </a:rPr>
              <a:t>Enterprise Risk Management and Compliance</a:t>
            </a:r>
          </a:p>
        </p:txBody>
      </p:sp>
      <p:sp>
        <p:nvSpPr>
          <p:cNvPr id="3" name="Content Placeholder 2">
            <a:extLst>
              <a:ext uri="{FF2B5EF4-FFF2-40B4-BE49-F238E27FC236}">
                <a16:creationId xmlns:a16="http://schemas.microsoft.com/office/drawing/2014/main" id="{6FB6CF3F-EC13-EF1B-1DDF-4F4A947A7567}"/>
              </a:ext>
            </a:extLst>
          </p:cNvPr>
          <p:cNvSpPr>
            <a:spLocks noGrp="1"/>
          </p:cNvSpPr>
          <p:nvPr>
            <p:ph idx="1"/>
          </p:nvPr>
        </p:nvSpPr>
        <p:spPr>
          <a:xfrm>
            <a:off x="0" y="541422"/>
            <a:ext cx="12192001" cy="5648068"/>
          </a:xfrm>
        </p:spPr>
        <p:txBody>
          <a:bodyPr/>
          <a:lstStyle/>
          <a:p>
            <a:pPr marL="0" indent="0">
              <a:buNone/>
            </a:pPr>
            <a:r>
              <a:rPr lang="en-US" sz="2400" b="0" i="1" u="sng" dirty="0">
                <a:solidFill>
                  <a:srgbClr val="000000"/>
                </a:solidFill>
                <a:effectLst/>
                <a:latin typeface="+mj-lt"/>
                <a:cs typeface="Times New Roman" panose="02020603050405020304" pitchFamily="18" charset="0"/>
              </a:rPr>
              <a:t>Budget Request</a:t>
            </a:r>
            <a:r>
              <a:rPr lang="en-US" sz="2400" b="0" i="0" dirty="0">
                <a:solidFill>
                  <a:srgbClr val="000000"/>
                </a:solidFill>
                <a:effectLst/>
                <a:latin typeface="+mj-lt"/>
                <a:cs typeface="Times New Roman" panose="02020603050405020304" pitchFamily="18" charset="0"/>
              </a:rPr>
              <a:t>: $249,156 – Start up of a new program   </a:t>
            </a:r>
            <a:r>
              <a:rPr lang="en-US" sz="2400" b="0" i="1" dirty="0">
                <a:solidFill>
                  <a:srgbClr val="000000"/>
                </a:solidFill>
                <a:effectLst/>
                <a:latin typeface="+mj-lt"/>
                <a:cs typeface="Times New Roman" panose="02020603050405020304" pitchFamily="18" charset="0"/>
              </a:rPr>
              <a:t>FTEs: 0; </a:t>
            </a:r>
            <a:r>
              <a:rPr lang="en-US" sz="2400" b="0" i="0" dirty="0">
                <a:solidFill>
                  <a:srgbClr val="000000"/>
                </a:solidFill>
                <a:effectLst/>
                <a:latin typeface="+mj-lt"/>
                <a:cs typeface="Times New Roman" panose="02020603050405020304" pitchFamily="18" charset="0"/>
              </a:rPr>
              <a:t>  </a:t>
            </a:r>
            <a:r>
              <a:rPr lang="en-US" sz="2400" b="0" i="1" dirty="0">
                <a:solidFill>
                  <a:srgbClr val="000000"/>
                </a:solidFill>
                <a:effectLst/>
                <a:latin typeface="+mj-lt"/>
                <a:cs typeface="Times New Roman" panose="02020603050405020304" pitchFamily="18" charset="0"/>
              </a:rPr>
              <a:t>Other: </a:t>
            </a:r>
            <a:r>
              <a:rPr lang="en-US" sz="2400" b="0" i="0" dirty="0">
                <a:solidFill>
                  <a:srgbClr val="000000"/>
                </a:solidFill>
                <a:effectLst/>
                <a:latin typeface="+mj-lt"/>
                <a:cs typeface="Times New Roman" panose="02020603050405020304" pitchFamily="18" charset="0"/>
              </a:rPr>
              <a:t>Supplies/ </a:t>
            </a:r>
            <a:r>
              <a:rPr lang="en-US" sz="2400" dirty="0">
                <a:solidFill>
                  <a:srgbClr val="000000"/>
                </a:solidFill>
                <a:latin typeface="+mj-lt"/>
                <a:cs typeface="Times New Roman" panose="02020603050405020304" pitchFamily="18" charset="0"/>
              </a:rPr>
              <a:t>Contractual </a:t>
            </a:r>
            <a:endParaRPr lang="en-US" sz="2400" b="0" i="0" dirty="0">
              <a:solidFill>
                <a:srgbClr val="000000"/>
              </a:solidFill>
              <a:effectLst/>
              <a:latin typeface="+mj-lt"/>
              <a:cs typeface="Times New Roman" panose="02020603050405020304" pitchFamily="18" charset="0"/>
            </a:endParaRP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sz="2400" b="0" i="1" u="sng" dirty="0">
                <a:solidFill>
                  <a:srgbClr val="000000"/>
                </a:solidFill>
                <a:effectLst/>
                <a:latin typeface="+mj-lt"/>
                <a:cs typeface="Times New Roman" panose="02020603050405020304" pitchFamily="18" charset="0"/>
              </a:rPr>
              <a:t>Healthy People 2030</a:t>
            </a:r>
            <a:r>
              <a:rPr lang="en-US" sz="2400" b="0" i="0" dirty="0">
                <a:solidFill>
                  <a:srgbClr val="000000"/>
                </a:solidFill>
                <a:effectLst/>
                <a:latin typeface="+mj-lt"/>
                <a:cs typeface="Times New Roman" panose="02020603050405020304" pitchFamily="18" charset="0"/>
              </a:rPr>
              <a:t>: Public Health Infrastructure – General – Explore quality improvement as a way to increase efficiency and effectiveness in health departments – PHI-R07. </a:t>
            </a:r>
          </a:p>
          <a:p>
            <a:pPr marL="0" indent="0">
              <a:buNone/>
            </a:pPr>
            <a:r>
              <a:rPr lang="en-US" sz="2400" u="sng" dirty="0">
                <a:solidFill>
                  <a:srgbClr val="000000"/>
                </a:solidFill>
                <a:latin typeface="+mj-lt"/>
                <a:cs typeface="Arial" panose="020B0604020202020204" pitchFamily="34" charset="0"/>
              </a:rPr>
              <a:t>Program SMART Objective and Activity</a:t>
            </a:r>
            <a:r>
              <a:rPr lang="en-US" sz="2400" dirty="0">
                <a:solidFill>
                  <a:srgbClr val="000000"/>
                </a:solidFill>
                <a:latin typeface="+mj-lt"/>
                <a:cs typeface="Arial" panose="020B0604020202020204" pitchFamily="34" charset="0"/>
              </a:rPr>
              <a:t>:</a:t>
            </a:r>
          </a:p>
          <a:p>
            <a:pPr marL="0" indent="0">
              <a:buNone/>
            </a:pPr>
            <a:r>
              <a:rPr lang="en-US" sz="2400" dirty="0">
                <a:solidFill>
                  <a:srgbClr val="000000"/>
                </a:solidFill>
                <a:latin typeface="+mj-lt"/>
                <a:cs typeface="Times New Roman" panose="02020603050405020304" pitchFamily="18" charset="0"/>
              </a:rPr>
              <a:t>Objective - Between October 1, 2026, and September 30, 2027, the Enterprise Risk 	Management and Compliance program will maintain a contract for GARTNER 	software to support the full establishment of the department within OSDH.  To 	implement key initiatives for the agency, that includes quarterly staff compliance training 	and two annual risk workshops. Develop a Risk Appetite Statement Library, a Strategic 	Risk Management Best Practices list, and an 	Enterprise Risk Assessment Toolkit. These 	resources will be available year-round to assist program areas in mitigating current risks 	and proactively preventing potential future risks. The GARTNER digital platform will be a 	critical tool in ensuring these deliverables are developed with accuracy, efficiency, and 	alignment to industry best practices.</a:t>
            </a:r>
          </a:p>
          <a:p>
            <a:pPr marL="0" indent="0">
              <a:buNone/>
            </a:pPr>
            <a:r>
              <a:rPr lang="en-US" sz="2400" dirty="0">
                <a:solidFill>
                  <a:srgbClr val="000000"/>
                </a:solidFill>
                <a:latin typeface="+mj-lt"/>
                <a:cs typeface="Times New Roman" panose="02020603050405020304" pitchFamily="18" charset="0"/>
              </a:rPr>
              <a:t>Activity - Establish a centralized risk and compliance governance committee with defined roles 	and accountability to enhance overall productiveness of the Enterprise Risk Management 	function.</a:t>
            </a:r>
          </a:p>
          <a:p>
            <a:endParaRPr lang="en-US" dirty="0"/>
          </a:p>
        </p:txBody>
      </p:sp>
      <p:sp>
        <p:nvSpPr>
          <p:cNvPr id="4" name="Slide Number Placeholder 3">
            <a:extLst>
              <a:ext uri="{FF2B5EF4-FFF2-40B4-BE49-F238E27FC236}">
                <a16:creationId xmlns:a16="http://schemas.microsoft.com/office/drawing/2014/main" id="{00C8D595-5680-06C7-0CCF-447EA89EA8BC}"/>
              </a:ext>
            </a:extLst>
          </p:cNvPr>
          <p:cNvSpPr>
            <a:spLocks noGrp="1"/>
          </p:cNvSpPr>
          <p:nvPr>
            <p:ph type="sldNum" sz="quarter" idx="12"/>
          </p:nvPr>
        </p:nvSpPr>
        <p:spPr/>
        <p:txBody>
          <a:bodyPr/>
          <a:lstStyle/>
          <a:p>
            <a:fld id="{DB7DDC46-2E90-8640-BEFE-F54DCCD857ED}" type="slidenum">
              <a:rPr lang="en-US" smtClean="0"/>
              <a:t>32</a:t>
            </a:fld>
            <a:endParaRPr lang="en-US" dirty="0"/>
          </a:p>
        </p:txBody>
      </p:sp>
    </p:spTree>
    <p:extLst>
      <p:ext uri="{BB962C8B-B14F-4D97-AF65-F5344CB8AC3E}">
        <p14:creationId xmlns:p14="http://schemas.microsoft.com/office/powerpoint/2010/main" val="232457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B81C4-2DAD-DDAC-C678-D4B83E630A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91EEF8-6158-FF23-B1BD-5204D5C498AB}"/>
              </a:ext>
            </a:extLst>
          </p:cNvPr>
          <p:cNvSpPr>
            <a:spLocks noGrp="1"/>
          </p:cNvSpPr>
          <p:nvPr>
            <p:ph type="sldNum" sz="quarter" idx="12"/>
          </p:nvPr>
        </p:nvSpPr>
        <p:spPr/>
        <p:txBody>
          <a:bodyPr/>
          <a:lstStyle/>
          <a:p>
            <a:fld id="{DB7DDC46-2E90-8640-BEFE-F54DCCD857ED}" type="slidenum">
              <a:rPr lang="en-US" smtClean="0"/>
              <a:t>4</a:t>
            </a:fld>
            <a:endParaRPr lang="en-US" dirty="0"/>
          </a:p>
        </p:txBody>
      </p:sp>
      <p:sp>
        <p:nvSpPr>
          <p:cNvPr id="2" name="Title 1">
            <a:extLst>
              <a:ext uri="{FF2B5EF4-FFF2-40B4-BE49-F238E27FC236}">
                <a16:creationId xmlns:a16="http://schemas.microsoft.com/office/drawing/2014/main" id="{EA4A9BBA-55E0-C3FC-339C-3359660C0D50}"/>
              </a:ext>
            </a:extLst>
          </p:cNvPr>
          <p:cNvSpPr>
            <a:spLocks noGrp="1"/>
          </p:cNvSpPr>
          <p:nvPr>
            <p:ph type="title" idx="4294967295"/>
          </p:nvPr>
        </p:nvSpPr>
        <p:spPr>
          <a:xfrm>
            <a:off x="0" y="2770188"/>
            <a:ext cx="9617075" cy="700087"/>
          </a:xfrm>
        </p:spPr>
        <p:txBody>
          <a:bodyPr/>
          <a:lstStyle/>
          <a:p>
            <a:pPr algn="ctr"/>
            <a:r>
              <a:rPr lang="en-US" sz="3200" dirty="0"/>
              <a:t> </a:t>
            </a:r>
            <a:endParaRPr lang="en-US" dirty="0"/>
          </a:p>
        </p:txBody>
      </p:sp>
      <p:sp>
        <p:nvSpPr>
          <p:cNvPr id="3" name="Content Placeholder 2">
            <a:extLst>
              <a:ext uri="{FF2B5EF4-FFF2-40B4-BE49-F238E27FC236}">
                <a16:creationId xmlns:a16="http://schemas.microsoft.com/office/drawing/2014/main" id="{42DF81E9-50C1-EA5A-3058-B7BB4F7E54B8}"/>
              </a:ext>
            </a:extLst>
          </p:cNvPr>
          <p:cNvSpPr>
            <a:spLocks noGrp="1"/>
          </p:cNvSpPr>
          <p:nvPr>
            <p:ph type="body" sz="quarter" idx="4294967295"/>
          </p:nvPr>
        </p:nvSpPr>
        <p:spPr>
          <a:xfrm>
            <a:off x="0" y="1564105"/>
            <a:ext cx="7940842" cy="4175792"/>
          </a:xfrm>
        </p:spPr>
        <p:txBody>
          <a:bodyPr>
            <a:normAutofit/>
          </a:bodyPr>
          <a:lstStyle/>
          <a:p>
            <a:pPr marL="0" indent="0">
              <a:buNone/>
            </a:pPr>
            <a:r>
              <a:rPr lang="en-US" sz="2400" dirty="0"/>
              <a:t> </a:t>
            </a:r>
          </a:p>
          <a:p>
            <a:pPr marL="0" indent="0" algn="ctr">
              <a:buNone/>
            </a:pPr>
            <a:r>
              <a:rPr lang="en-US" sz="6000" dirty="0">
                <a:cs typeface="Arial"/>
              </a:rPr>
              <a:t>FY26 Work Plans </a:t>
            </a:r>
          </a:p>
          <a:p>
            <a:pPr marL="0" indent="0" algn="ctr">
              <a:buNone/>
            </a:pPr>
            <a:r>
              <a:rPr lang="en-US" sz="1800" dirty="0">
                <a:cs typeface="Arial"/>
              </a:rPr>
              <a:t>----- </a:t>
            </a:r>
          </a:p>
          <a:p>
            <a:pPr marL="0" indent="0" algn="ctr">
              <a:buNone/>
            </a:pPr>
            <a:r>
              <a:rPr lang="en-US" sz="6000" dirty="0">
                <a:cs typeface="Arial"/>
              </a:rPr>
              <a:t>Proposals and Funding</a:t>
            </a:r>
            <a:endParaRPr lang="en-US" sz="6000" dirty="0"/>
          </a:p>
        </p:txBody>
      </p:sp>
      <p:sp>
        <p:nvSpPr>
          <p:cNvPr id="6" name="Title 1">
            <a:extLst>
              <a:ext uri="{FF2B5EF4-FFF2-40B4-BE49-F238E27FC236}">
                <a16:creationId xmlns:a16="http://schemas.microsoft.com/office/drawing/2014/main" id="{B0926443-6006-A957-5A77-139F12D2F3E6}"/>
              </a:ext>
            </a:extLst>
          </p:cNvPr>
          <p:cNvSpPr txBox="1">
            <a:spLocks/>
          </p:cNvSpPr>
          <p:nvPr/>
        </p:nvSpPr>
        <p:spPr>
          <a:xfrm>
            <a:off x="457200" y="415230"/>
            <a:ext cx="11394140" cy="837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cs typeface="Arial"/>
              </a:rPr>
            </a:br>
            <a:endParaRPr lang="en-US" dirty="0"/>
          </a:p>
        </p:txBody>
      </p:sp>
      <p:sp>
        <p:nvSpPr>
          <p:cNvPr id="7" name="Title 1">
            <a:extLst>
              <a:ext uri="{FF2B5EF4-FFF2-40B4-BE49-F238E27FC236}">
                <a16:creationId xmlns:a16="http://schemas.microsoft.com/office/drawing/2014/main" id="{DA49E64A-E355-422C-A9C5-3B5A9D1CEA29}"/>
              </a:ext>
            </a:extLst>
          </p:cNvPr>
          <p:cNvSpPr txBox="1">
            <a:spLocks/>
          </p:cNvSpPr>
          <p:nvPr/>
        </p:nvSpPr>
        <p:spPr>
          <a:xfrm>
            <a:off x="-228600" y="1733550"/>
            <a:ext cx="5550641" cy="37926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dirty="0">
                <a:cs typeface="Arial"/>
              </a:rPr>
            </a:br>
            <a:endParaRPr lang="en-US" dirty="0"/>
          </a:p>
        </p:txBody>
      </p:sp>
      <p:pic>
        <p:nvPicPr>
          <p:cNvPr id="8" name="Picture 7">
            <a:extLst>
              <a:ext uri="{FF2B5EF4-FFF2-40B4-BE49-F238E27FC236}">
                <a16:creationId xmlns:a16="http://schemas.microsoft.com/office/drawing/2014/main" id="{D6A48777-E974-97D2-E759-7170C53C2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749" r="24344"/>
          <a:stretch/>
        </p:blipFill>
        <p:spPr bwMode="auto">
          <a:xfrm>
            <a:off x="7541537" y="0"/>
            <a:ext cx="517674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5D7E95-2CE3-9AC8-7759-2927C0996D18}"/>
              </a:ext>
            </a:extLst>
          </p:cNvPr>
          <p:cNvSpPr>
            <a:spLocks noGrp="1"/>
          </p:cNvSpPr>
          <p:nvPr>
            <p:ph type="title"/>
          </p:nvPr>
        </p:nvSpPr>
        <p:spPr>
          <a:xfrm>
            <a:off x="108285" y="360946"/>
            <a:ext cx="1054768" cy="6785979"/>
          </a:xfrm>
        </p:spPr>
        <p:txBody>
          <a:bodyPr vert="wordArtVert">
            <a:normAutofit fontScale="90000"/>
          </a:bodyPr>
          <a:lstStyle/>
          <a:p>
            <a:r>
              <a:rPr lang="en-US" dirty="0"/>
              <a:t>Program Awardees</a:t>
            </a:r>
          </a:p>
        </p:txBody>
      </p:sp>
      <p:sp>
        <p:nvSpPr>
          <p:cNvPr id="7" name="Content Placeholder 6">
            <a:extLst>
              <a:ext uri="{FF2B5EF4-FFF2-40B4-BE49-F238E27FC236}">
                <a16:creationId xmlns:a16="http://schemas.microsoft.com/office/drawing/2014/main" id="{8518C044-D3BA-FE8B-E16E-954B66393FC4}"/>
              </a:ext>
            </a:extLst>
          </p:cNvPr>
          <p:cNvSpPr>
            <a:spLocks noGrp="1"/>
          </p:cNvSpPr>
          <p:nvPr>
            <p:ph sz="half" idx="1"/>
          </p:nvPr>
        </p:nvSpPr>
        <p:spPr>
          <a:xfrm>
            <a:off x="1850858" y="1825625"/>
            <a:ext cx="5181600" cy="4351338"/>
          </a:xfrm>
        </p:spPr>
        <p:txBody>
          <a:bodyPr/>
          <a:lstStyle/>
          <a:p>
            <a:endParaRPr lang="en-US" dirty="0"/>
          </a:p>
        </p:txBody>
      </p:sp>
      <p:sp>
        <p:nvSpPr>
          <p:cNvPr id="8" name="Content Placeholder 7">
            <a:extLst>
              <a:ext uri="{FF2B5EF4-FFF2-40B4-BE49-F238E27FC236}">
                <a16:creationId xmlns:a16="http://schemas.microsoft.com/office/drawing/2014/main" id="{301CDF93-EB6F-CD2E-3014-A554FF36FAA7}"/>
              </a:ext>
            </a:extLst>
          </p:cNvPr>
          <p:cNvSpPr>
            <a:spLocks noGrp="1"/>
          </p:cNvSpPr>
          <p:nvPr>
            <p:ph sz="half" idx="2"/>
          </p:nvPr>
        </p:nvSpPr>
        <p:spPr>
          <a:xfrm>
            <a:off x="8181474" y="2671011"/>
            <a:ext cx="3172326" cy="3505952"/>
          </a:xfrm>
        </p:spPr>
        <p:txBody>
          <a:bodyPr/>
          <a:lstStyle/>
          <a:p>
            <a:endParaRPr lang="en-US" dirty="0"/>
          </a:p>
        </p:txBody>
      </p:sp>
      <p:sp>
        <p:nvSpPr>
          <p:cNvPr id="2" name="Slide Number Placeholder 1">
            <a:extLst>
              <a:ext uri="{FF2B5EF4-FFF2-40B4-BE49-F238E27FC236}">
                <a16:creationId xmlns:a16="http://schemas.microsoft.com/office/drawing/2014/main" id="{568CAEE2-E88C-F040-53FE-3E3536E4C4A9}"/>
              </a:ext>
            </a:extLst>
          </p:cNvPr>
          <p:cNvSpPr>
            <a:spLocks noGrp="1"/>
          </p:cNvSpPr>
          <p:nvPr>
            <p:ph type="sldNum" sz="quarter" idx="12"/>
          </p:nvPr>
        </p:nvSpPr>
        <p:spPr>
          <a:xfrm>
            <a:off x="8610600" y="6356350"/>
            <a:ext cx="2743200" cy="501650"/>
          </a:xfrm>
        </p:spPr>
        <p:txBody>
          <a:bodyPr/>
          <a:lstStyle/>
          <a:p>
            <a:fld id="{EC1DC55F-0840-4E67-B41E-3392A69B557E}" type="slidenum">
              <a:rPr lang="en-US" smtClean="0"/>
              <a:t>5</a:t>
            </a:fld>
            <a:endParaRPr lang="en-US" dirty="0"/>
          </a:p>
        </p:txBody>
      </p:sp>
      <p:graphicFrame>
        <p:nvGraphicFramePr>
          <p:cNvPr id="4" name="Table 3">
            <a:extLst>
              <a:ext uri="{FF2B5EF4-FFF2-40B4-BE49-F238E27FC236}">
                <a16:creationId xmlns:a16="http://schemas.microsoft.com/office/drawing/2014/main" id="{557B5972-92D6-3FA9-3F7E-18B32108832B}"/>
              </a:ext>
            </a:extLst>
          </p:cNvPr>
          <p:cNvGraphicFramePr>
            <a:graphicFrameLocks noGrp="1"/>
          </p:cNvGraphicFramePr>
          <p:nvPr>
            <p:extLst>
              <p:ext uri="{D42A27DB-BD31-4B8C-83A1-F6EECF244321}">
                <p14:modId xmlns:p14="http://schemas.microsoft.com/office/powerpoint/2010/main" val="1821144368"/>
              </p:ext>
            </p:extLst>
          </p:nvPr>
        </p:nvGraphicFramePr>
        <p:xfrm>
          <a:off x="1528010" y="136526"/>
          <a:ext cx="5594683" cy="6396622"/>
        </p:xfrm>
        <a:graphic>
          <a:graphicData uri="http://schemas.openxmlformats.org/drawingml/2006/table">
            <a:tbl>
              <a:tblPr>
                <a:tableStyleId>{5C22544A-7EE6-4342-B048-85BDC9FD1C3A}</a:tableStyleId>
              </a:tblPr>
              <a:tblGrid>
                <a:gridCol w="5594683">
                  <a:extLst>
                    <a:ext uri="{9D8B030D-6E8A-4147-A177-3AD203B41FA5}">
                      <a16:colId xmlns:a16="http://schemas.microsoft.com/office/drawing/2014/main" val="1240730007"/>
                    </a:ext>
                  </a:extLst>
                </a:gridCol>
              </a:tblGrid>
              <a:tr h="556228">
                <a:tc>
                  <a:txBody>
                    <a:bodyPr/>
                    <a:lstStyle/>
                    <a:p>
                      <a:pPr algn="l" fontAlgn="t">
                        <a:buNone/>
                      </a:pPr>
                      <a:r>
                        <a:rPr lang="en-US" sz="1800" u="none" strike="noStrike" dirty="0">
                          <a:effectLst/>
                        </a:rPr>
                        <a:t>District 7 Community Engagement and Health Planning Maternal &amp; Infant Health Initiative</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3850559956"/>
                  </a:ext>
                </a:extLst>
              </a:tr>
              <a:tr h="556228">
                <a:tc>
                  <a:txBody>
                    <a:bodyPr/>
                    <a:lstStyle/>
                    <a:p>
                      <a:pPr algn="l" fontAlgn="t">
                        <a:buNone/>
                      </a:pPr>
                      <a:r>
                        <a:rPr lang="en-US" sz="1800" u="none" strike="noStrike" dirty="0">
                          <a:effectLst/>
                        </a:rPr>
                        <a:t>Traumatic Brain Injury Prevention and Response Program</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3531227430"/>
                  </a:ext>
                </a:extLst>
              </a:tr>
              <a:tr h="278114">
                <a:tc>
                  <a:txBody>
                    <a:bodyPr/>
                    <a:lstStyle/>
                    <a:p>
                      <a:pPr algn="l" fontAlgn="t">
                        <a:buNone/>
                      </a:pPr>
                      <a:r>
                        <a:rPr lang="en-US" sz="1800" u="none" strike="noStrike" dirty="0">
                          <a:effectLst/>
                        </a:rPr>
                        <a:t>Violence Prevention Program</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194074713"/>
                  </a:ext>
                </a:extLst>
              </a:tr>
              <a:tr h="278114">
                <a:tc>
                  <a:txBody>
                    <a:bodyPr/>
                    <a:lstStyle/>
                    <a:p>
                      <a:pPr algn="l" fontAlgn="t">
                        <a:buNone/>
                      </a:pPr>
                      <a:r>
                        <a:rPr lang="en-US" sz="1800" u="none" strike="noStrike" dirty="0">
                          <a:effectLst/>
                        </a:rPr>
                        <a:t>A Way to Wellness+</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2128320214"/>
                  </a:ext>
                </a:extLst>
              </a:tr>
              <a:tr h="278114">
                <a:tc>
                  <a:txBody>
                    <a:bodyPr/>
                    <a:lstStyle/>
                    <a:p>
                      <a:pPr algn="l" fontAlgn="t">
                        <a:buNone/>
                      </a:pPr>
                      <a:r>
                        <a:rPr lang="en-US" sz="1800" u="none" strike="noStrike" dirty="0">
                          <a:effectLst/>
                        </a:rPr>
                        <a:t>Sexual Assault Training &amp; Surveillance</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3927918040"/>
                  </a:ext>
                </a:extLst>
              </a:tr>
              <a:tr h="278114">
                <a:tc>
                  <a:txBody>
                    <a:bodyPr/>
                    <a:lstStyle/>
                    <a:p>
                      <a:pPr algn="l" fontAlgn="t">
                        <a:buNone/>
                      </a:pPr>
                      <a:r>
                        <a:rPr lang="en-US" sz="1800" u="none" strike="noStrike" dirty="0">
                          <a:effectLst/>
                        </a:rPr>
                        <a:t>Statewide School Health Technical Assistance</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23512685"/>
                  </a:ext>
                </a:extLst>
              </a:tr>
              <a:tr h="278114">
                <a:tc>
                  <a:txBody>
                    <a:bodyPr/>
                    <a:lstStyle/>
                    <a:p>
                      <a:pPr algn="l" fontAlgn="t">
                        <a:buNone/>
                      </a:pPr>
                      <a:r>
                        <a:rPr lang="en-US" sz="1800" u="sng" strike="noStrike" dirty="0">
                          <a:effectLst/>
                          <a:hlinkClick r:id="rId3"/>
                        </a:rPr>
                        <a:t>Work@Health Technical Assistance</a:t>
                      </a:r>
                      <a:endParaRPr lang="en-US" sz="1800" b="0" i="0" u="sng" strike="noStrike" dirty="0">
                        <a:solidFill>
                          <a:srgbClr val="467886"/>
                        </a:solidFill>
                        <a:effectLst/>
                        <a:latin typeface="Aptos Narrow" panose="020B0004020202020204" pitchFamily="34" charset="0"/>
                      </a:endParaRPr>
                    </a:p>
                  </a:txBody>
                  <a:tcPr marL="0" marR="0" marT="0" marB="0"/>
                </a:tc>
                <a:extLst>
                  <a:ext uri="{0D108BD9-81ED-4DB2-BD59-A6C34878D82A}">
                    <a16:rowId xmlns:a16="http://schemas.microsoft.com/office/drawing/2014/main" val="2367470335"/>
                  </a:ext>
                </a:extLst>
              </a:tr>
              <a:tr h="556228">
                <a:tc>
                  <a:txBody>
                    <a:bodyPr/>
                    <a:lstStyle/>
                    <a:p>
                      <a:pPr algn="l" fontAlgn="t">
                        <a:buNone/>
                      </a:pPr>
                      <a:r>
                        <a:rPr lang="en-US" sz="1800" u="none" strike="noStrike" dirty="0">
                          <a:effectLst/>
                        </a:rPr>
                        <a:t>District 3 Communication &amp; Health Literacy Project</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3047896475"/>
                  </a:ext>
                </a:extLst>
              </a:tr>
              <a:tr h="556228">
                <a:tc>
                  <a:txBody>
                    <a:bodyPr/>
                    <a:lstStyle/>
                    <a:p>
                      <a:pPr algn="l" fontAlgn="t">
                        <a:buNone/>
                      </a:pPr>
                      <a:r>
                        <a:rPr lang="en-US" sz="1800" u="none" strike="noStrike" dirty="0">
                          <a:effectLst/>
                        </a:rPr>
                        <a:t>Enhancing Statewide Evidence-Based Programming</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428873974"/>
                  </a:ext>
                </a:extLst>
              </a:tr>
              <a:tr h="556228">
                <a:tc>
                  <a:txBody>
                    <a:bodyPr/>
                    <a:lstStyle/>
                    <a:p>
                      <a:pPr algn="l" fontAlgn="t">
                        <a:buNone/>
                      </a:pPr>
                      <a:r>
                        <a:rPr lang="en-US" sz="1800" u="none" strike="noStrike" dirty="0">
                          <a:effectLst/>
                        </a:rPr>
                        <a:t>Increasing Nutrition Security through County Health Departments</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3941793555"/>
                  </a:ext>
                </a:extLst>
              </a:tr>
              <a:tr h="1112456">
                <a:tc>
                  <a:txBody>
                    <a:bodyPr/>
                    <a:lstStyle/>
                    <a:p>
                      <a:pPr algn="l" fontAlgn="t">
                        <a:buNone/>
                      </a:pPr>
                      <a:r>
                        <a:rPr lang="en-US" sz="1800" u="none" strike="noStrike" dirty="0">
                          <a:effectLst/>
                        </a:rPr>
                        <a:t>Oklahoma State Department of Health (OSDH) Public Health Laboratory (PHL) Sexual Transmitted Infections (STI) Department Syphilis Testing Initiative</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2664606805"/>
                  </a:ext>
                </a:extLst>
              </a:tr>
              <a:tr h="278114">
                <a:tc>
                  <a:txBody>
                    <a:bodyPr/>
                    <a:lstStyle/>
                    <a:p>
                      <a:pPr algn="l" fontAlgn="t">
                        <a:buNone/>
                      </a:pPr>
                      <a:r>
                        <a:rPr lang="en-US" sz="1800" u="none" strike="noStrike" dirty="0">
                          <a:effectLst/>
                        </a:rPr>
                        <a:t>Healthy Aging and Injury Prevention Program</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4181710083"/>
                  </a:ext>
                </a:extLst>
              </a:tr>
              <a:tr h="834342">
                <a:tc>
                  <a:txBody>
                    <a:bodyPr/>
                    <a:lstStyle/>
                    <a:p>
                      <a:pPr algn="l" fontAlgn="t">
                        <a:buNone/>
                      </a:pPr>
                      <a:r>
                        <a:rPr lang="en-US" sz="1800" u="none" strike="noStrike" dirty="0">
                          <a:effectLst/>
                        </a:rPr>
                        <a:t>Oklahoma State Department of Health (OSDH) Public Health Laboratory (PHL) Molecular Department Enteric Screening Initiative</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4024424127"/>
                  </a:ext>
                </a:extLst>
              </a:tr>
            </a:tbl>
          </a:graphicData>
        </a:graphic>
      </p:graphicFrame>
      <p:graphicFrame>
        <p:nvGraphicFramePr>
          <p:cNvPr id="5" name="Table 4">
            <a:extLst>
              <a:ext uri="{FF2B5EF4-FFF2-40B4-BE49-F238E27FC236}">
                <a16:creationId xmlns:a16="http://schemas.microsoft.com/office/drawing/2014/main" id="{4BD2A220-93C9-C532-827D-8A84088956F0}"/>
              </a:ext>
            </a:extLst>
          </p:cNvPr>
          <p:cNvGraphicFramePr>
            <a:graphicFrameLocks noGrp="1"/>
          </p:cNvGraphicFramePr>
          <p:nvPr>
            <p:extLst>
              <p:ext uri="{D42A27DB-BD31-4B8C-83A1-F6EECF244321}">
                <p14:modId xmlns:p14="http://schemas.microsoft.com/office/powerpoint/2010/main" val="3720303472"/>
              </p:ext>
            </p:extLst>
          </p:nvPr>
        </p:nvGraphicFramePr>
        <p:xfrm>
          <a:off x="7355306" y="136526"/>
          <a:ext cx="4728409" cy="6396622"/>
        </p:xfrm>
        <a:graphic>
          <a:graphicData uri="http://schemas.openxmlformats.org/drawingml/2006/table">
            <a:tbl>
              <a:tblPr>
                <a:tableStyleId>{5C22544A-7EE6-4342-B048-85BDC9FD1C3A}</a:tableStyleId>
              </a:tblPr>
              <a:tblGrid>
                <a:gridCol w="4728409">
                  <a:extLst>
                    <a:ext uri="{9D8B030D-6E8A-4147-A177-3AD203B41FA5}">
                      <a16:colId xmlns:a16="http://schemas.microsoft.com/office/drawing/2014/main" val="633881512"/>
                    </a:ext>
                  </a:extLst>
                </a:gridCol>
              </a:tblGrid>
              <a:tr h="334619">
                <a:tc>
                  <a:txBody>
                    <a:bodyPr/>
                    <a:lstStyle/>
                    <a:p>
                      <a:pPr algn="l" fontAlgn="t">
                        <a:buNone/>
                      </a:pPr>
                      <a:r>
                        <a:rPr lang="en-US" sz="1800" u="none" strike="noStrike" dirty="0">
                          <a:effectLst/>
                        </a:rPr>
                        <a:t>CHW Workforce Advancement Initiative</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441812647"/>
                  </a:ext>
                </a:extLst>
              </a:tr>
              <a:tr h="646930">
                <a:tc>
                  <a:txBody>
                    <a:bodyPr/>
                    <a:lstStyle/>
                    <a:p>
                      <a:pPr algn="l" fontAlgn="t">
                        <a:buNone/>
                      </a:pPr>
                      <a:r>
                        <a:rPr lang="en-US" sz="1800" u="none" strike="noStrike" dirty="0">
                          <a:effectLst/>
                        </a:rPr>
                        <a:t>Child Passenger Safety Program</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3134750617"/>
                  </a:ext>
                </a:extLst>
              </a:tr>
              <a:tr h="642921">
                <a:tc>
                  <a:txBody>
                    <a:bodyPr/>
                    <a:lstStyle/>
                    <a:p>
                      <a:pPr algn="l" fontAlgn="t">
                        <a:buNone/>
                      </a:pPr>
                      <a:r>
                        <a:rPr lang="en-US" sz="1800" u="none" strike="noStrike" dirty="0">
                          <a:effectLst/>
                        </a:rPr>
                        <a:t>Perinatal Child Parent Psychotherapy in Oklahoma - P-CPP</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2047687533"/>
                  </a:ext>
                </a:extLst>
              </a:tr>
              <a:tr h="524238">
                <a:tc>
                  <a:txBody>
                    <a:bodyPr/>
                    <a:lstStyle/>
                    <a:p>
                      <a:pPr algn="l" fontAlgn="t">
                        <a:buNone/>
                      </a:pPr>
                      <a:r>
                        <a:rPr lang="en-US" sz="1800" u="none" strike="noStrike" dirty="0">
                          <a:effectLst/>
                        </a:rPr>
                        <a:t>D5 Birth Certificate Waiver Program</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477638340"/>
                  </a:ext>
                </a:extLst>
              </a:tr>
              <a:tr h="642921">
                <a:tc>
                  <a:txBody>
                    <a:bodyPr/>
                    <a:lstStyle/>
                    <a:p>
                      <a:pPr algn="l" fontAlgn="t">
                        <a:buNone/>
                      </a:pPr>
                      <a:r>
                        <a:rPr lang="en-US" sz="1800" u="none" strike="noStrike" dirty="0">
                          <a:effectLst/>
                        </a:rPr>
                        <a:t>Health Access Partnership Initiative Training</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607286011"/>
                  </a:ext>
                </a:extLst>
              </a:tr>
              <a:tr h="964382">
                <a:tc>
                  <a:txBody>
                    <a:bodyPr/>
                    <a:lstStyle/>
                    <a:p>
                      <a:pPr algn="l" fontAlgn="t">
                        <a:buNone/>
                      </a:pPr>
                      <a:r>
                        <a:rPr lang="en-US" sz="1800" u="none" strike="noStrike" dirty="0">
                          <a:effectLst/>
                        </a:rPr>
                        <a:t>Office of Health Access - Strengthening Health Access Pathways to Preventive Health Services Across Oklahoma</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4042404793"/>
                  </a:ext>
                </a:extLst>
              </a:tr>
              <a:tr h="642921">
                <a:tc>
                  <a:txBody>
                    <a:bodyPr/>
                    <a:lstStyle/>
                    <a:p>
                      <a:pPr algn="l" fontAlgn="t">
                        <a:buNone/>
                      </a:pPr>
                      <a:r>
                        <a:rPr lang="en-US" sz="1800" u="none" strike="noStrike" dirty="0">
                          <a:effectLst/>
                        </a:rPr>
                        <a:t>Southcentral Oklahoma Oral Health Improvement Initiative</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3880773439"/>
                  </a:ext>
                </a:extLst>
              </a:tr>
              <a:tr h="642921">
                <a:tc>
                  <a:txBody>
                    <a:bodyPr/>
                    <a:lstStyle/>
                    <a:p>
                      <a:pPr algn="l" fontAlgn="t">
                        <a:buNone/>
                      </a:pPr>
                      <a:r>
                        <a:rPr lang="en-US" sz="1800" u="none" strike="noStrike" dirty="0">
                          <a:effectLst/>
                        </a:rPr>
                        <a:t>District 1 Bridges Out of Poverty &amp; Getting Ahead While Getting By Project</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729100410"/>
                  </a:ext>
                </a:extLst>
              </a:tr>
              <a:tr h="390387">
                <a:tc>
                  <a:txBody>
                    <a:bodyPr/>
                    <a:lstStyle/>
                    <a:p>
                      <a:pPr algn="l" fontAlgn="t">
                        <a:buNone/>
                      </a:pPr>
                      <a:r>
                        <a:rPr lang="en-US" sz="1800" u="none" strike="noStrike" dirty="0">
                          <a:effectLst/>
                        </a:rPr>
                        <a:t>Oral Health Outreach Program</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2954269841"/>
                  </a:ext>
                </a:extLst>
              </a:tr>
              <a:tr h="964382">
                <a:tc>
                  <a:txBody>
                    <a:bodyPr/>
                    <a:lstStyle/>
                    <a:p>
                      <a:pPr algn="l" fontAlgn="t">
                        <a:buNone/>
                      </a:pPr>
                      <a:r>
                        <a:rPr lang="en-US" sz="1800" u="none" strike="noStrike" dirty="0">
                          <a:effectLst/>
                        </a:rPr>
                        <a:t>Oklahoma State Department of Health (OSDH) Public Health Laboratory (PHL)</a:t>
                      </a:r>
                      <a:br>
                        <a:rPr lang="en-US" sz="1800" u="none" strike="noStrike" dirty="0">
                          <a:effectLst/>
                        </a:rPr>
                      </a:br>
                      <a:r>
                        <a:rPr lang="en-US" sz="1800" u="none" strike="noStrike" dirty="0">
                          <a:effectLst/>
                        </a:rPr>
                        <a:t>Microbiology Department</a:t>
                      </a:r>
                      <a:endParaRPr lang="en-US"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864170427"/>
                  </a:ext>
                </a:extLst>
              </a:tr>
            </a:tbl>
          </a:graphicData>
        </a:graphic>
      </p:graphicFrame>
    </p:spTree>
    <p:extLst>
      <p:ext uri="{BB962C8B-B14F-4D97-AF65-F5344CB8AC3E}">
        <p14:creationId xmlns:p14="http://schemas.microsoft.com/office/powerpoint/2010/main" val="342169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1E74-4A7B-C5DB-6931-0C5389456125}"/>
              </a:ext>
            </a:extLst>
          </p:cNvPr>
          <p:cNvSpPr>
            <a:spLocks noGrp="1"/>
          </p:cNvSpPr>
          <p:nvPr>
            <p:ph type="title"/>
          </p:nvPr>
        </p:nvSpPr>
        <p:spPr>
          <a:xfrm>
            <a:off x="457200" y="415230"/>
            <a:ext cx="11394140" cy="390886"/>
          </a:xfrm>
        </p:spPr>
        <p:txBody>
          <a:bodyPr/>
          <a:lstStyle/>
          <a:p>
            <a:pPr algn="ctr"/>
            <a:r>
              <a:rPr lang="en-US" sz="4000" b="1" dirty="0">
                <a:solidFill>
                  <a:schemeClr val="tx2">
                    <a:lumMod val="75000"/>
                    <a:lumOff val="25000"/>
                  </a:schemeClr>
                </a:solidFill>
              </a:rPr>
              <a:t>D7 Community Engagement and Health Planning Maternal &amp; Infant Health Initiative</a:t>
            </a:r>
          </a:p>
        </p:txBody>
      </p:sp>
      <p:sp>
        <p:nvSpPr>
          <p:cNvPr id="3" name="Content Placeholder 2">
            <a:extLst>
              <a:ext uri="{FF2B5EF4-FFF2-40B4-BE49-F238E27FC236}">
                <a16:creationId xmlns:a16="http://schemas.microsoft.com/office/drawing/2014/main" id="{F249768A-53EC-958C-8D28-3219E6BE239D}"/>
              </a:ext>
            </a:extLst>
          </p:cNvPr>
          <p:cNvSpPr>
            <a:spLocks noGrp="1"/>
          </p:cNvSpPr>
          <p:nvPr>
            <p:ph idx="1"/>
          </p:nvPr>
        </p:nvSpPr>
        <p:spPr>
          <a:xfrm>
            <a:off x="457200" y="1070811"/>
            <a:ext cx="11394140" cy="5650664"/>
          </a:xfrm>
        </p:spPr>
        <p:txBody>
          <a:bodyPr/>
          <a:lstStyle/>
          <a:p>
            <a:pPr marL="0" indent="0">
              <a:buNone/>
            </a:pPr>
            <a:r>
              <a:rPr lang="en-US" i="1" u="sng" dirty="0">
                <a:solidFill>
                  <a:srgbClr val="000000"/>
                </a:solidFill>
                <a:latin typeface="+mj-lt"/>
                <a:cs typeface="Times New Roman" panose="02020603050405020304" pitchFamily="18" charset="0"/>
              </a:rPr>
              <a:t>Approved Budget</a:t>
            </a:r>
            <a:r>
              <a:rPr lang="en-US" b="0" dirty="0">
                <a:solidFill>
                  <a:srgbClr val="000000"/>
                </a:solidFill>
                <a:effectLst/>
                <a:latin typeface="+mj-lt"/>
                <a:cs typeface="Times New Roman" panose="02020603050405020304" pitchFamily="18" charset="0"/>
              </a:rPr>
              <a:t>: </a:t>
            </a:r>
            <a:r>
              <a:rPr lang="en-US" b="0" i="0" dirty="0">
                <a:solidFill>
                  <a:srgbClr val="000000"/>
                </a:solidFill>
                <a:effectLst/>
                <a:latin typeface="+mj-lt"/>
                <a:cs typeface="Times New Roman" panose="02020603050405020304" pitchFamily="18" charset="0"/>
              </a:rPr>
              <a:t>$ 77,000</a:t>
            </a:r>
            <a:r>
              <a:rPr lang="en-US" b="0" i="0" dirty="0">
                <a:solidFill>
                  <a:srgbClr val="FF0000"/>
                </a:solidFill>
                <a:effectLst/>
                <a:latin typeface="+mj-lt"/>
                <a:cs typeface="Times New Roman" panose="02020603050405020304" pitchFamily="18" charset="0"/>
              </a:rPr>
              <a:t> </a:t>
            </a:r>
            <a:r>
              <a:rPr lang="en-US" b="0" i="0" dirty="0">
                <a:solidFill>
                  <a:srgbClr val="000000"/>
                </a:solidFill>
                <a:effectLst/>
                <a:latin typeface="+mj-lt"/>
                <a:cs typeface="Times New Roman" panose="02020603050405020304" pitchFamily="18" charset="0"/>
              </a:rPr>
              <a:t>– Start up </a:t>
            </a:r>
            <a:r>
              <a:rPr lang="en-US" b="0" i="1" dirty="0">
                <a:solidFill>
                  <a:srgbClr val="000000"/>
                </a:solidFill>
                <a:effectLst/>
                <a:latin typeface="+mj-lt"/>
                <a:cs typeface="Times New Roman" panose="02020603050405020304" pitchFamily="18" charset="0"/>
              </a:rPr>
              <a:t>FTEs: 0,   </a:t>
            </a:r>
            <a:r>
              <a:rPr lang="en-US" b="0" i="0" dirty="0">
                <a:solidFill>
                  <a:srgbClr val="000000"/>
                </a:solidFill>
                <a:effectLst/>
                <a:latin typeface="+mj-lt"/>
                <a:cs typeface="Times New Roman" panose="02020603050405020304" pitchFamily="18" charset="0"/>
              </a:rPr>
              <a:t>Supplies </a:t>
            </a:r>
            <a:r>
              <a:rPr lang="en-US" dirty="0">
                <a:solidFill>
                  <a:srgbClr val="000000"/>
                </a:solidFill>
                <a:latin typeface="+mj-lt"/>
                <a:cs typeface="Times New Roman" panose="02020603050405020304" pitchFamily="18" charset="0"/>
              </a:rPr>
              <a:t>/ Other:  – staff certifications, toolkits, evidence-based curriculum </a:t>
            </a:r>
            <a:endParaRPr lang="en-US" b="0" i="0" dirty="0">
              <a:solidFill>
                <a:srgbClr val="000000"/>
              </a:solidFill>
              <a:effectLst/>
              <a:latin typeface="+mj-lt"/>
              <a:cs typeface="Times New Roman" panose="02020603050405020304" pitchFamily="18" charset="0"/>
            </a:endParaRPr>
          </a:p>
          <a:p>
            <a:pPr marL="0" indent="0">
              <a:buNone/>
            </a:pPr>
            <a:endParaRPr lang="en-US" sz="1000" u="sng" dirty="0">
              <a:effectLst/>
              <a:latin typeface="+mj-lt"/>
              <a:cs typeface="Times New Roman" panose="02020603050405020304" pitchFamily="18" charset="0"/>
            </a:endParaRPr>
          </a:p>
          <a:p>
            <a:pPr marL="0" indent="0">
              <a:buNone/>
            </a:pPr>
            <a:r>
              <a:rPr lang="en-US" i="1" u="sng" dirty="0">
                <a:effectLst/>
                <a:latin typeface="+mj-lt"/>
                <a:cs typeface="Times New Roman" panose="02020603050405020304" pitchFamily="18" charset="0"/>
              </a:rPr>
              <a:t>Healthy People 2030: </a:t>
            </a:r>
            <a:r>
              <a:rPr lang="en-US" dirty="0">
                <a:effectLst/>
                <a:latin typeface="+mj-lt"/>
                <a:cs typeface="Times New Roman" panose="02020603050405020304" pitchFamily="18" charset="0"/>
              </a:rPr>
              <a:t>Reduce the rate of fetal deaths at 20 or more weeks of gestation – MICH-01</a:t>
            </a: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dirty="0">
                <a:solidFill>
                  <a:srgbClr val="000000"/>
                </a:solidFill>
                <a:latin typeface="+mj-lt"/>
                <a:cs typeface="Arial" panose="020B0604020202020204" pitchFamily="34" charset="0"/>
              </a:rPr>
              <a:t>:</a:t>
            </a:r>
          </a:p>
          <a:p>
            <a:pPr marL="0" indent="0">
              <a:buNone/>
            </a:pPr>
            <a:r>
              <a:rPr lang="en-US" sz="2400" b="0" i="0" dirty="0">
                <a:solidFill>
                  <a:srgbClr val="000000"/>
                </a:solidFill>
                <a:effectLst/>
                <a:latin typeface="+mj-lt"/>
                <a:cs typeface="Times New Roman" panose="02020603050405020304" pitchFamily="18" charset="0"/>
              </a:rPr>
              <a:t>Objective -  By September 30, 2027, provide infant safety and maternal health education 	including safe sleep, Period of Purple Crying, injury prevention, and car seat safety 	to at least 1,000 caregivers through workshops, mobile outreach, and community 	events.</a:t>
            </a:r>
          </a:p>
          <a:p>
            <a:pPr marL="0" indent="0">
              <a:buNone/>
            </a:pPr>
            <a:r>
              <a:rPr lang="en-US" sz="2400" dirty="0">
                <a:solidFill>
                  <a:srgbClr val="000000"/>
                </a:solidFill>
                <a:latin typeface="+mj-lt"/>
                <a:cs typeface="Times New Roman" panose="02020603050405020304" pitchFamily="18" charset="0"/>
              </a:rPr>
              <a:t>Activity -  District 7 will implement coordinated, community based maternal and infant 	health outreach through mobile services, evidence-based education, and 	Community Health Worker (CHW) engagement to reduce modifiable maternal risk 	factors and prevent infant mortality.</a:t>
            </a:r>
            <a:endParaRPr lang="en-US" sz="2400" b="0" i="0" dirty="0">
              <a:solidFill>
                <a:srgbClr val="000000"/>
              </a:solidFill>
              <a:effectLst/>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472C82-ED88-BFE4-9BB5-F781209298C6}"/>
              </a:ext>
            </a:extLst>
          </p:cNvPr>
          <p:cNvSpPr>
            <a:spLocks noGrp="1"/>
          </p:cNvSpPr>
          <p:nvPr>
            <p:ph type="sldNum" sz="quarter" idx="12"/>
          </p:nvPr>
        </p:nvSpPr>
        <p:spPr/>
        <p:txBody>
          <a:bodyPr/>
          <a:lstStyle/>
          <a:p>
            <a:fld id="{DB7DDC46-2E90-8640-BEFE-F54DCCD857ED}" type="slidenum">
              <a:rPr lang="en-US" smtClean="0"/>
              <a:t>6</a:t>
            </a:fld>
            <a:endParaRPr lang="en-US" dirty="0"/>
          </a:p>
        </p:txBody>
      </p:sp>
    </p:spTree>
    <p:extLst>
      <p:ext uri="{BB962C8B-B14F-4D97-AF65-F5344CB8AC3E}">
        <p14:creationId xmlns:p14="http://schemas.microsoft.com/office/powerpoint/2010/main" val="121365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1E74-4A7B-C5DB-6931-0C5389456125}"/>
              </a:ext>
            </a:extLst>
          </p:cNvPr>
          <p:cNvSpPr>
            <a:spLocks noGrp="1"/>
          </p:cNvSpPr>
          <p:nvPr>
            <p:ph type="title"/>
          </p:nvPr>
        </p:nvSpPr>
        <p:spPr/>
        <p:txBody>
          <a:bodyPr/>
          <a:lstStyle/>
          <a:p>
            <a:pPr algn="ctr"/>
            <a:r>
              <a:rPr lang="en-US" sz="4000" b="1" dirty="0">
                <a:solidFill>
                  <a:schemeClr val="tx2">
                    <a:lumMod val="75000"/>
                    <a:lumOff val="25000"/>
                  </a:schemeClr>
                </a:solidFill>
              </a:rPr>
              <a:t>Traumatic Brain Injury (TBI) Prevention &amp; Response Program</a:t>
            </a:r>
          </a:p>
        </p:txBody>
      </p:sp>
      <p:sp>
        <p:nvSpPr>
          <p:cNvPr id="3" name="Content Placeholder 2">
            <a:extLst>
              <a:ext uri="{FF2B5EF4-FFF2-40B4-BE49-F238E27FC236}">
                <a16:creationId xmlns:a16="http://schemas.microsoft.com/office/drawing/2014/main" id="{F249768A-53EC-958C-8D28-3219E6BE239D}"/>
              </a:ext>
            </a:extLst>
          </p:cNvPr>
          <p:cNvSpPr>
            <a:spLocks noGrp="1"/>
          </p:cNvSpPr>
          <p:nvPr>
            <p:ph idx="1"/>
          </p:nvPr>
        </p:nvSpPr>
        <p:spPr>
          <a:xfrm>
            <a:off x="330507" y="1600200"/>
            <a:ext cx="11520834" cy="4745515"/>
          </a:xfrm>
        </p:spPr>
        <p:txBody>
          <a:bodyPr/>
          <a:lstStyle/>
          <a:p>
            <a:pPr marL="0" indent="0">
              <a:buNone/>
            </a:pPr>
            <a:r>
              <a:rPr lang="en-US" sz="2800" b="0" i="1" u="sng" dirty="0">
                <a:solidFill>
                  <a:srgbClr val="000000"/>
                </a:solidFill>
                <a:effectLst/>
                <a:latin typeface="+mj-lt"/>
                <a:cs typeface="Times New Roman" panose="02020603050405020304" pitchFamily="18" charset="0"/>
              </a:rPr>
              <a:t>Approved Budget</a:t>
            </a:r>
            <a:r>
              <a:rPr lang="en-US" sz="2800" b="0" i="0" dirty="0">
                <a:solidFill>
                  <a:srgbClr val="000000"/>
                </a:solidFill>
                <a:effectLst/>
                <a:latin typeface="+mj-lt"/>
                <a:cs typeface="Times New Roman" panose="02020603050405020304" pitchFamily="18" charset="0"/>
              </a:rPr>
              <a:t>: $49,021 – Start up   -  </a:t>
            </a:r>
            <a:r>
              <a:rPr lang="en-US" sz="2800" b="0" i="1" dirty="0">
                <a:solidFill>
                  <a:srgbClr val="000000"/>
                </a:solidFill>
                <a:effectLst/>
                <a:latin typeface="+mj-lt"/>
                <a:cs typeface="Times New Roman" panose="02020603050405020304" pitchFamily="18" charset="0"/>
              </a:rPr>
              <a:t>FTEs: 0,  Other: </a:t>
            </a:r>
            <a:r>
              <a:rPr lang="en-US" sz="2800" b="0" i="0" dirty="0">
                <a:solidFill>
                  <a:srgbClr val="000000"/>
                </a:solidFill>
                <a:effectLst/>
                <a:latin typeface="+mj-lt"/>
                <a:cs typeface="Times New Roman" panose="02020603050405020304" pitchFamily="18" charset="0"/>
              </a:rPr>
              <a:t> </a:t>
            </a:r>
            <a:r>
              <a:rPr lang="en-US" dirty="0">
                <a:solidFill>
                  <a:srgbClr val="000000"/>
                </a:solidFill>
                <a:latin typeface="+mj-lt"/>
                <a:cs typeface="Times New Roman" panose="02020603050405020304" pitchFamily="18" charset="0"/>
              </a:rPr>
              <a:t>Supplies / Contractual / BRFSS Questions/ Other – bicycle helmets, print cost</a:t>
            </a:r>
            <a:endParaRPr lang="en-US" sz="2800" b="0" i="0" dirty="0">
              <a:solidFill>
                <a:srgbClr val="000000"/>
              </a:solidFill>
              <a:effectLst/>
              <a:latin typeface="+mj-lt"/>
              <a:cs typeface="Times New Roman" panose="02020603050405020304" pitchFamily="18" charset="0"/>
            </a:endParaRP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sz="2800" b="0" i="1" u="sng" dirty="0">
                <a:solidFill>
                  <a:srgbClr val="000000"/>
                </a:solidFill>
                <a:effectLst/>
                <a:latin typeface="+mj-lt"/>
                <a:cs typeface="Times New Roman" panose="02020603050405020304" pitchFamily="18" charset="0"/>
              </a:rPr>
              <a:t>Healthy People 2030</a:t>
            </a:r>
            <a:r>
              <a:rPr lang="en-US" sz="2800" b="0" i="0" dirty="0">
                <a:solidFill>
                  <a:srgbClr val="000000"/>
                </a:solidFill>
                <a:effectLst/>
                <a:latin typeface="+mj-lt"/>
                <a:cs typeface="Times New Roman" panose="02020603050405020304" pitchFamily="18" charset="0"/>
              </a:rPr>
              <a:t>: Reduce fatal traumatic brain injuries – IVP-05</a:t>
            </a: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sz="2800" b="0" i="0" dirty="0">
                <a:solidFill>
                  <a:srgbClr val="000000"/>
                </a:solidFill>
                <a:effectLst/>
                <a:latin typeface="+mj-lt"/>
                <a:cs typeface="Times New Roman" panose="02020603050405020304" pitchFamily="18" charset="0"/>
              </a:rPr>
              <a:t>Objective -</a:t>
            </a:r>
            <a:r>
              <a:rPr lang="en-US" dirty="0">
                <a:solidFill>
                  <a:srgbClr val="000000"/>
                </a:solidFill>
                <a:latin typeface="+mj-lt"/>
                <a:cs typeface="Times New Roman" panose="02020603050405020304" pitchFamily="18" charset="0"/>
              </a:rPr>
              <a:t> </a:t>
            </a:r>
            <a:r>
              <a:rPr lang="en-US" sz="2800" b="0" i="0" dirty="0">
                <a:solidFill>
                  <a:srgbClr val="000000"/>
                </a:solidFill>
                <a:effectLst/>
                <a:latin typeface="+mj-lt"/>
                <a:cs typeface="Times New Roman" panose="02020603050405020304" pitchFamily="18" charset="0"/>
              </a:rPr>
              <a:t>Between 10/2026 and 9/2027, the IPS will coordinate one 	comprehensive TBI Prevention and Response Program.</a:t>
            </a:r>
          </a:p>
          <a:p>
            <a:pPr marL="0" indent="0">
              <a:buNone/>
            </a:pPr>
            <a:r>
              <a:rPr lang="en-US" dirty="0">
                <a:solidFill>
                  <a:srgbClr val="000000"/>
                </a:solidFill>
                <a:latin typeface="+mj-lt"/>
                <a:cs typeface="Times New Roman" panose="02020603050405020304" pitchFamily="18" charset="0"/>
              </a:rPr>
              <a:t>Activity – Injury Prevention Services (IPS) will coordinate one comprehensive TBI 	Prevention and Response Program.</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E8977A2-9574-96BF-6A08-AD4C1F6084C7}"/>
              </a:ext>
            </a:extLst>
          </p:cNvPr>
          <p:cNvSpPr>
            <a:spLocks noGrp="1"/>
          </p:cNvSpPr>
          <p:nvPr>
            <p:ph type="sldNum" sz="quarter" idx="12"/>
          </p:nvPr>
        </p:nvSpPr>
        <p:spPr/>
        <p:txBody>
          <a:bodyPr/>
          <a:lstStyle/>
          <a:p>
            <a:fld id="{DB7DDC46-2E90-8640-BEFE-F54DCCD857ED}" type="slidenum">
              <a:rPr lang="en-US" smtClean="0"/>
              <a:t>7</a:t>
            </a:fld>
            <a:endParaRPr lang="en-US" dirty="0"/>
          </a:p>
        </p:txBody>
      </p:sp>
    </p:spTree>
    <p:extLst>
      <p:ext uri="{BB962C8B-B14F-4D97-AF65-F5344CB8AC3E}">
        <p14:creationId xmlns:p14="http://schemas.microsoft.com/office/powerpoint/2010/main" val="8044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630A-7322-B553-D3B1-3BFD0419DF60}"/>
              </a:ext>
            </a:extLst>
          </p:cNvPr>
          <p:cNvSpPr>
            <a:spLocks noGrp="1"/>
          </p:cNvSpPr>
          <p:nvPr>
            <p:ph type="title"/>
          </p:nvPr>
        </p:nvSpPr>
        <p:spPr/>
        <p:txBody>
          <a:bodyPr/>
          <a:lstStyle/>
          <a:p>
            <a:pPr algn="ctr"/>
            <a:r>
              <a:rPr lang="en-US" sz="4000" b="1" dirty="0">
                <a:solidFill>
                  <a:schemeClr val="tx2">
                    <a:lumMod val="75000"/>
                    <a:lumOff val="25000"/>
                  </a:schemeClr>
                </a:solidFill>
              </a:rPr>
              <a:t>Violence Prevention Program</a:t>
            </a:r>
          </a:p>
        </p:txBody>
      </p:sp>
      <p:sp>
        <p:nvSpPr>
          <p:cNvPr id="3" name="Content Placeholder 2">
            <a:extLst>
              <a:ext uri="{FF2B5EF4-FFF2-40B4-BE49-F238E27FC236}">
                <a16:creationId xmlns:a16="http://schemas.microsoft.com/office/drawing/2014/main" id="{7C646E3F-2C40-3392-F6D8-0C904FA1A151}"/>
              </a:ext>
            </a:extLst>
          </p:cNvPr>
          <p:cNvSpPr>
            <a:spLocks noGrp="1"/>
          </p:cNvSpPr>
          <p:nvPr>
            <p:ph idx="1"/>
          </p:nvPr>
        </p:nvSpPr>
        <p:spPr>
          <a:xfrm>
            <a:off x="457199" y="1528011"/>
            <a:ext cx="11394141" cy="4914759"/>
          </a:xfrm>
        </p:spPr>
        <p:txBody>
          <a:bodyPr/>
          <a:lstStyle/>
          <a:p>
            <a:pPr marL="0" indent="0">
              <a:buNone/>
            </a:pPr>
            <a:r>
              <a:rPr lang="en-US" sz="2800" b="0" i="1" u="sng" dirty="0">
                <a:solidFill>
                  <a:srgbClr val="000000"/>
                </a:solidFill>
                <a:effectLst/>
                <a:latin typeface="+mj-lt"/>
                <a:cs typeface="Times New Roman" panose="02020603050405020304" pitchFamily="18" charset="0"/>
              </a:rPr>
              <a:t>Approved Budget</a:t>
            </a:r>
            <a:r>
              <a:rPr lang="en-US" sz="2800" b="0" i="0" dirty="0">
                <a:solidFill>
                  <a:srgbClr val="000000"/>
                </a:solidFill>
                <a:effectLst/>
                <a:latin typeface="+mj-lt"/>
                <a:cs typeface="Times New Roman" panose="02020603050405020304" pitchFamily="18" charset="0"/>
              </a:rPr>
              <a:t>: $60,947 – Enhance or expand the program  - </a:t>
            </a:r>
            <a:r>
              <a:rPr lang="en-US" sz="2800" b="0" i="1" dirty="0">
                <a:solidFill>
                  <a:srgbClr val="000000"/>
                </a:solidFill>
                <a:effectLst/>
                <a:latin typeface="+mj-lt"/>
                <a:cs typeface="Times New Roman" panose="02020603050405020304" pitchFamily="18" charset="0"/>
              </a:rPr>
              <a:t>FTEs: 0,</a:t>
            </a:r>
            <a:r>
              <a:rPr lang="en-US" sz="2800" b="0" i="0" dirty="0">
                <a:solidFill>
                  <a:srgbClr val="000000"/>
                </a:solidFill>
                <a:effectLst/>
                <a:latin typeface="+mj-lt"/>
                <a:cs typeface="Times New Roman" panose="02020603050405020304" pitchFamily="18" charset="0"/>
              </a:rPr>
              <a:t> </a:t>
            </a:r>
            <a:r>
              <a:rPr lang="en-US" sz="2800" b="0" i="1" dirty="0">
                <a:solidFill>
                  <a:srgbClr val="000000"/>
                </a:solidFill>
                <a:effectLst/>
                <a:latin typeface="+mj-lt"/>
                <a:cs typeface="Times New Roman" panose="02020603050405020304" pitchFamily="18" charset="0"/>
              </a:rPr>
              <a:t>Other and </a:t>
            </a:r>
            <a:r>
              <a:rPr lang="en-US" sz="2800" b="0" i="0" dirty="0">
                <a:solidFill>
                  <a:srgbClr val="000000"/>
                </a:solidFill>
                <a:effectLst/>
                <a:latin typeface="+mj-lt"/>
                <a:cs typeface="Times New Roman" panose="02020603050405020304" pitchFamily="18" charset="0"/>
              </a:rPr>
              <a:t>Supplies:  ACEs BRFSS Questions / gun locks </a:t>
            </a:r>
          </a:p>
          <a:p>
            <a:pPr marL="0" indent="0">
              <a:buNone/>
            </a:pPr>
            <a:endParaRPr lang="en-US" sz="1000" b="0" i="0" dirty="0">
              <a:solidFill>
                <a:srgbClr val="000000"/>
              </a:solidFill>
              <a:effectLst/>
              <a:latin typeface="+mj-lt"/>
              <a:cs typeface="Times New Roman" panose="02020603050405020304" pitchFamily="18" charset="0"/>
            </a:endParaRPr>
          </a:p>
          <a:p>
            <a:pPr marL="0" indent="0">
              <a:buNone/>
            </a:pPr>
            <a:r>
              <a:rPr lang="en-US" sz="2800" b="0" i="1" u="sng" dirty="0">
                <a:solidFill>
                  <a:srgbClr val="000000"/>
                </a:solidFill>
                <a:effectLst/>
                <a:latin typeface="+mj-lt"/>
                <a:cs typeface="Times New Roman" panose="02020603050405020304" pitchFamily="18" charset="0"/>
              </a:rPr>
              <a:t>Healthy People 2030</a:t>
            </a:r>
            <a:r>
              <a:rPr lang="en-US" sz="2800" b="0" i="0" dirty="0">
                <a:solidFill>
                  <a:srgbClr val="000000"/>
                </a:solidFill>
                <a:effectLst/>
                <a:latin typeface="+mj-lt"/>
                <a:cs typeface="Times New Roman" panose="02020603050405020304" pitchFamily="18" charset="0"/>
              </a:rPr>
              <a:t>: Reduce firearm-related deaths – IVP-13</a:t>
            </a: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sz="2800" b="0" i="0" dirty="0">
                <a:solidFill>
                  <a:srgbClr val="000000"/>
                </a:solidFill>
                <a:effectLst/>
                <a:latin typeface="+mj-lt"/>
                <a:cs typeface="Times New Roman" panose="02020603050405020304" pitchFamily="18" charset="0"/>
              </a:rPr>
              <a:t>Objective –Between 10/2026 and 9/2027, the IPS will conduct at least three 	public health approaches to reduce violence.</a:t>
            </a:r>
          </a:p>
          <a:p>
            <a:pPr marL="0" indent="0">
              <a:buNone/>
            </a:pPr>
            <a:r>
              <a:rPr lang="en-US" dirty="0">
                <a:solidFill>
                  <a:srgbClr val="000000"/>
                </a:solidFill>
                <a:latin typeface="+mj-lt"/>
                <a:cs typeface="Times New Roman" panose="02020603050405020304" pitchFamily="18" charset="0"/>
              </a:rPr>
              <a:t>Activity - By 09/2027, IPS staff will conduct at least three public health 	approaches to reduce violence.</a:t>
            </a:r>
            <a:endParaRPr lang="en-US" sz="2800" b="0" i="0" dirty="0">
              <a:solidFill>
                <a:srgbClr val="000000"/>
              </a:solidFill>
              <a:effectLst/>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691E1AB1-817A-5EB1-9CC1-1762DFFB1209}"/>
              </a:ext>
            </a:extLst>
          </p:cNvPr>
          <p:cNvSpPr>
            <a:spLocks noGrp="1"/>
          </p:cNvSpPr>
          <p:nvPr>
            <p:ph type="sldNum" sz="quarter" idx="12"/>
          </p:nvPr>
        </p:nvSpPr>
        <p:spPr/>
        <p:txBody>
          <a:bodyPr/>
          <a:lstStyle/>
          <a:p>
            <a:fld id="{DB7DDC46-2E90-8640-BEFE-F54DCCD857ED}" type="slidenum">
              <a:rPr lang="en-US" smtClean="0"/>
              <a:t>8</a:t>
            </a:fld>
            <a:endParaRPr lang="en-US" dirty="0"/>
          </a:p>
        </p:txBody>
      </p:sp>
    </p:spTree>
    <p:extLst>
      <p:ext uri="{BB962C8B-B14F-4D97-AF65-F5344CB8AC3E}">
        <p14:creationId xmlns:p14="http://schemas.microsoft.com/office/powerpoint/2010/main" val="273478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1E74-4A7B-C5DB-6931-0C5389456125}"/>
              </a:ext>
            </a:extLst>
          </p:cNvPr>
          <p:cNvSpPr>
            <a:spLocks noGrp="1"/>
          </p:cNvSpPr>
          <p:nvPr>
            <p:ph type="title"/>
          </p:nvPr>
        </p:nvSpPr>
        <p:spPr/>
        <p:txBody>
          <a:bodyPr/>
          <a:lstStyle/>
          <a:p>
            <a:pPr algn="ctr"/>
            <a:r>
              <a:rPr lang="en-US" sz="4000" b="1" dirty="0">
                <a:solidFill>
                  <a:schemeClr val="tx2">
                    <a:lumMod val="75000"/>
                    <a:lumOff val="25000"/>
                  </a:schemeClr>
                </a:solidFill>
              </a:rPr>
              <a:t>A Way to Wellness +</a:t>
            </a:r>
          </a:p>
        </p:txBody>
      </p:sp>
      <p:sp>
        <p:nvSpPr>
          <p:cNvPr id="3" name="Content Placeholder 2">
            <a:extLst>
              <a:ext uri="{FF2B5EF4-FFF2-40B4-BE49-F238E27FC236}">
                <a16:creationId xmlns:a16="http://schemas.microsoft.com/office/drawing/2014/main" id="{F249768A-53EC-958C-8D28-3219E6BE239D}"/>
              </a:ext>
            </a:extLst>
          </p:cNvPr>
          <p:cNvSpPr>
            <a:spLocks noGrp="1"/>
          </p:cNvSpPr>
          <p:nvPr>
            <p:ph idx="1"/>
          </p:nvPr>
        </p:nvSpPr>
        <p:spPr>
          <a:xfrm>
            <a:off x="330507" y="1528010"/>
            <a:ext cx="11520834" cy="4817705"/>
          </a:xfrm>
        </p:spPr>
        <p:txBody>
          <a:bodyPr/>
          <a:lstStyle/>
          <a:p>
            <a:pPr marL="0" indent="0">
              <a:buNone/>
            </a:pPr>
            <a:r>
              <a:rPr lang="en-US" sz="2800" b="0" i="1" u="sng" dirty="0">
                <a:solidFill>
                  <a:srgbClr val="000000"/>
                </a:solidFill>
                <a:effectLst/>
                <a:latin typeface="+mj-lt"/>
                <a:cs typeface="Times New Roman" panose="02020603050405020304" pitchFamily="18" charset="0"/>
              </a:rPr>
              <a:t>Approved Budget</a:t>
            </a:r>
            <a:r>
              <a:rPr lang="en-US" sz="2800" b="0" i="0" dirty="0">
                <a:solidFill>
                  <a:srgbClr val="000000"/>
                </a:solidFill>
                <a:effectLst/>
                <a:latin typeface="+mj-lt"/>
                <a:cs typeface="Times New Roman" panose="02020603050405020304" pitchFamily="18" charset="0"/>
              </a:rPr>
              <a:t>: $32,822 – Start up,  </a:t>
            </a:r>
            <a:r>
              <a:rPr lang="en-US" sz="2800" b="0" i="1" dirty="0">
                <a:solidFill>
                  <a:srgbClr val="000000"/>
                </a:solidFill>
                <a:effectLst/>
                <a:latin typeface="+mj-lt"/>
                <a:cs typeface="Times New Roman" panose="02020603050405020304" pitchFamily="18" charset="0"/>
              </a:rPr>
              <a:t>FTEs: 0 Other:</a:t>
            </a:r>
            <a:r>
              <a:rPr lang="en-US" i="1" dirty="0">
                <a:solidFill>
                  <a:srgbClr val="000000"/>
                </a:solidFill>
                <a:latin typeface="+mj-lt"/>
                <a:cs typeface="Times New Roman" panose="02020603050405020304" pitchFamily="18" charset="0"/>
              </a:rPr>
              <a:t> </a:t>
            </a:r>
            <a:r>
              <a:rPr lang="en-US" dirty="0">
                <a:solidFill>
                  <a:srgbClr val="000000"/>
                </a:solidFill>
                <a:latin typeface="+mj-lt"/>
                <a:cs typeface="Times New Roman" panose="02020603050405020304" pitchFamily="18" charset="0"/>
              </a:rPr>
              <a:t>Supplies / Contractual / Equipment- Exam Table, Phlebotomy chair</a:t>
            </a:r>
            <a:endParaRPr lang="en-US" sz="2800" b="0" i="1" u="sng" dirty="0">
              <a:solidFill>
                <a:srgbClr val="000000"/>
              </a:solidFill>
              <a:effectLst/>
              <a:latin typeface="+mj-lt"/>
              <a:cs typeface="Times New Roman" panose="02020603050405020304" pitchFamily="18" charset="0"/>
            </a:endParaRPr>
          </a:p>
          <a:p>
            <a:pPr marL="0" indent="0">
              <a:buNone/>
            </a:pPr>
            <a:endParaRPr lang="en-US" sz="1000" b="0" i="1" u="sng" dirty="0">
              <a:solidFill>
                <a:srgbClr val="000000"/>
              </a:solidFill>
              <a:effectLst/>
              <a:latin typeface="+mj-lt"/>
              <a:cs typeface="Times New Roman" panose="02020603050405020304" pitchFamily="18" charset="0"/>
            </a:endParaRPr>
          </a:p>
          <a:p>
            <a:pPr marL="0" indent="0">
              <a:buNone/>
            </a:pPr>
            <a:r>
              <a:rPr lang="en-US" sz="2800" b="0" i="1" u="sng" dirty="0">
                <a:solidFill>
                  <a:srgbClr val="000000"/>
                </a:solidFill>
                <a:effectLst/>
                <a:latin typeface="+mj-lt"/>
                <a:cs typeface="Times New Roman" panose="02020603050405020304" pitchFamily="18" charset="0"/>
              </a:rPr>
              <a:t>Healthy People 2030</a:t>
            </a:r>
            <a:r>
              <a:rPr lang="en-US" sz="2800" b="0" i="0" dirty="0">
                <a:solidFill>
                  <a:srgbClr val="000000"/>
                </a:solidFill>
                <a:effectLst/>
                <a:latin typeface="+mj-lt"/>
                <a:cs typeface="Times New Roman" panose="02020603050405020304" pitchFamily="18" charset="0"/>
              </a:rPr>
              <a:t>: Reduce the proportion of adults with high blood pressure - HDS-04</a:t>
            </a:r>
          </a:p>
          <a:p>
            <a:pPr marL="0" indent="0">
              <a:buNone/>
            </a:pPr>
            <a:endParaRPr lang="en-US" sz="1000" u="sng" dirty="0">
              <a:solidFill>
                <a:srgbClr val="000000"/>
              </a:solidFill>
              <a:latin typeface="+mj-lt"/>
              <a:cs typeface="Arial" panose="020B0604020202020204" pitchFamily="34" charset="0"/>
            </a:endParaRPr>
          </a:p>
          <a:p>
            <a:pPr marL="0" indent="0">
              <a:buNone/>
            </a:pPr>
            <a:r>
              <a:rPr lang="en-US" i="1" u="sng" dirty="0">
                <a:solidFill>
                  <a:srgbClr val="000000"/>
                </a:solidFill>
                <a:latin typeface="+mj-lt"/>
                <a:cs typeface="Arial" panose="020B0604020202020204" pitchFamily="34" charset="0"/>
              </a:rPr>
              <a:t>Program SMART Objective and Activity</a:t>
            </a:r>
            <a:r>
              <a:rPr lang="en-US" i="1" dirty="0">
                <a:solidFill>
                  <a:srgbClr val="000000"/>
                </a:solidFill>
                <a:latin typeface="+mj-lt"/>
                <a:cs typeface="Arial" panose="020B0604020202020204" pitchFamily="34" charset="0"/>
              </a:rPr>
              <a:t>:</a:t>
            </a:r>
          </a:p>
          <a:p>
            <a:pPr marL="0" indent="0">
              <a:buNone/>
            </a:pPr>
            <a:r>
              <a:rPr lang="en-US" dirty="0">
                <a:solidFill>
                  <a:srgbClr val="000000"/>
                </a:solidFill>
                <a:latin typeface="+mj-lt"/>
                <a:cs typeface="Times New Roman" panose="02020603050405020304" pitchFamily="18" charset="0"/>
              </a:rPr>
              <a:t>Objective –By 9/2027, and during an eight-week period of class interventions, 	participants will lose 3-5% of their total body weight.</a:t>
            </a:r>
          </a:p>
          <a:p>
            <a:pPr marL="0" indent="0">
              <a:buNone/>
            </a:pPr>
            <a:r>
              <a:rPr lang="en-US" dirty="0">
                <a:solidFill>
                  <a:srgbClr val="000000"/>
                </a:solidFill>
                <a:latin typeface="+mj-lt"/>
                <a:cs typeface="Times New Roman" panose="02020603050405020304" pitchFamily="18" charset="0"/>
              </a:rPr>
              <a:t>Activity – Participants to lose 3-5% total body weight during the eight-week 	interventional program.</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A332093-3F62-B927-1413-00A99824A686}"/>
              </a:ext>
            </a:extLst>
          </p:cNvPr>
          <p:cNvSpPr>
            <a:spLocks noGrp="1"/>
          </p:cNvSpPr>
          <p:nvPr>
            <p:ph type="sldNum" sz="quarter" idx="12"/>
          </p:nvPr>
        </p:nvSpPr>
        <p:spPr/>
        <p:txBody>
          <a:bodyPr/>
          <a:lstStyle/>
          <a:p>
            <a:fld id="{DB7DDC46-2E90-8640-BEFE-F54DCCD857ED}" type="slidenum">
              <a:rPr lang="en-US" smtClean="0"/>
              <a:t>9</a:t>
            </a:fld>
            <a:endParaRPr lang="en-US" dirty="0"/>
          </a:p>
        </p:txBody>
      </p:sp>
    </p:spTree>
    <p:extLst>
      <p:ext uri="{BB962C8B-B14F-4D97-AF65-F5344CB8AC3E}">
        <p14:creationId xmlns:p14="http://schemas.microsoft.com/office/powerpoint/2010/main" val="1000398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755</TotalTime>
  <Words>8476</Words>
  <Application>Microsoft Office PowerPoint</Application>
  <PresentationFormat>Widescreen</PresentationFormat>
  <Paragraphs>712</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Aptos</vt:lpstr>
      <vt:lpstr>Aptos Display</vt:lpstr>
      <vt:lpstr>Aptos Narrow</vt:lpstr>
      <vt:lpstr>Arial</vt:lpstr>
      <vt:lpstr>Calibri</vt:lpstr>
      <vt:lpstr>Times New Roman</vt:lpstr>
      <vt:lpstr>Vivaldi</vt:lpstr>
      <vt:lpstr>Office Theme</vt:lpstr>
      <vt:lpstr>Welcome</vt:lpstr>
      <vt:lpstr>Preventive Health and Health Services (PHHS) Block Grant (BG)</vt:lpstr>
      <vt:lpstr>Agenda:  AP7 - FFY2027   PHHS Block Grant FY2026 Work Plan and Budget </vt:lpstr>
      <vt:lpstr> </vt:lpstr>
      <vt:lpstr>Program Awardees</vt:lpstr>
      <vt:lpstr>D7 Community Engagement and Health Planning Maternal &amp; Infant Health Initiative</vt:lpstr>
      <vt:lpstr>Traumatic Brain Injury (TBI) Prevention &amp; Response Program</vt:lpstr>
      <vt:lpstr>Violence Prevention Program</vt:lpstr>
      <vt:lpstr>A Way to Wellness +</vt:lpstr>
      <vt:lpstr>Sexual Assault Training &amp; Surveillance</vt:lpstr>
      <vt:lpstr>School Health Technical Assistance- Statewide</vt:lpstr>
      <vt:lpstr>Work Health Technical Assistance</vt:lpstr>
      <vt:lpstr>District 3 Communication &amp; Health Literacy Project</vt:lpstr>
      <vt:lpstr>Enhancing Statewide Evidence-Based Programming</vt:lpstr>
      <vt:lpstr>Increasing Nutrition Security through CHDs</vt:lpstr>
      <vt:lpstr>OSDH PHL - Sexual Transmitted Infections (STI) Department Syphilis Testing Initiative</vt:lpstr>
      <vt:lpstr>Healthy Aging and Injury Prevention</vt:lpstr>
      <vt:lpstr>OSDH PHL - Molecular Department Enteric Screening Initiative</vt:lpstr>
      <vt:lpstr>CHW  Workforce Advancement Initiative</vt:lpstr>
      <vt:lpstr>Child Passenger Safety Program</vt:lpstr>
      <vt:lpstr>Perinatal Child- Parent Psychotherapy in Oklahoma</vt:lpstr>
      <vt:lpstr>D5 Birth Certificate Waiver Program</vt:lpstr>
      <vt:lpstr>Health Access Partnership Initiative Training</vt:lpstr>
      <vt:lpstr>Office of Health Access - Strengthening Health Access Pathways to Preventive Health Services Across Oklahoma</vt:lpstr>
      <vt:lpstr>Southcentral Oklahoma Oral Health Improvement</vt:lpstr>
      <vt:lpstr>D1 Bridges Out of Poverty &amp; Getting Ahead While Getting By Project</vt:lpstr>
      <vt:lpstr>Oral Health Outreach Project</vt:lpstr>
      <vt:lpstr>OSDH PHL -Microbiology Department </vt:lpstr>
      <vt:lpstr> </vt:lpstr>
      <vt:lpstr>Closing Remarks and Adjournment</vt:lpstr>
      <vt:lpstr>Thank you</vt:lpstr>
      <vt:lpstr>Enterprise Risk Management and Compliance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Solina Searcy-Martin</dc:creator>
  <cp:lastModifiedBy>Solina Searcy-Martin</cp:lastModifiedBy>
  <cp:revision>1</cp:revision>
  <dcterms:created xsi:type="dcterms:W3CDTF">2026-03-31T17:43:41Z</dcterms:created>
  <dcterms:modified xsi:type="dcterms:W3CDTF">2026-05-06T17:51:18Z</dcterms:modified>
</cp:coreProperties>
</file>