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404" r:id="rId2"/>
    <p:sldId id="276" r:id="rId3"/>
    <p:sldId id="401" r:id="rId4"/>
    <p:sldId id="479" r:id="rId5"/>
    <p:sldId id="475" r:id="rId6"/>
    <p:sldId id="480" r:id="rId7"/>
    <p:sldId id="388" r:id="rId8"/>
    <p:sldId id="498" r:id="rId9"/>
    <p:sldId id="477" r:id="rId10"/>
    <p:sldId id="504" r:id="rId11"/>
    <p:sldId id="499" r:id="rId12"/>
    <p:sldId id="503" r:id="rId13"/>
    <p:sldId id="502" r:id="rId14"/>
    <p:sldId id="500" r:id="rId15"/>
    <p:sldId id="508" r:id="rId16"/>
    <p:sldId id="517" r:id="rId17"/>
    <p:sldId id="505" r:id="rId18"/>
    <p:sldId id="506" r:id="rId19"/>
    <p:sldId id="509" r:id="rId20"/>
    <p:sldId id="510" r:id="rId21"/>
    <p:sldId id="511" r:id="rId22"/>
    <p:sldId id="513" r:id="rId23"/>
    <p:sldId id="514" r:id="rId24"/>
    <p:sldId id="515" r:id="rId25"/>
    <p:sldId id="516" r:id="rId26"/>
    <p:sldId id="507" r:id="rId27"/>
    <p:sldId id="501" r:id="rId28"/>
    <p:sldId id="521" r:id="rId29"/>
    <p:sldId id="518" r:id="rId30"/>
    <p:sldId id="512" r:id="rId31"/>
    <p:sldId id="524" r:id="rId32"/>
    <p:sldId id="496" r:id="rId33"/>
    <p:sldId id="495" r:id="rId34"/>
    <p:sldId id="519" r:id="rId35"/>
    <p:sldId id="481" r:id="rId36"/>
    <p:sldId id="483" r:id="rId37"/>
    <p:sldId id="485" r:id="rId38"/>
    <p:sldId id="452" r:id="rId39"/>
    <p:sldId id="455" r:id="rId40"/>
    <p:sldId id="486" r:id="rId41"/>
    <p:sldId id="488" r:id="rId42"/>
    <p:sldId id="489" r:id="rId43"/>
    <p:sldId id="490" r:id="rId44"/>
    <p:sldId id="491" r:id="rId45"/>
    <p:sldId id="449" r:id="rId46"/>
    <p:sldId id="448" r:id="rId47"/>
    <p:sldId id="459" r:id="rId48"/>
    <p:sldId id="454" r:id="rId49"/>
    <p:sldId id="457" r:id="rId50"/>
    <p:sldId id="492" r:id="rId51"/>
    <p:sldId id="460" r:id="rId52"/>
    <p:sldId id="451" r:id="rId53"/>
    <p:sldId id="461" r:id="rId54"/>
    <p:sldId id="494" r:id="rId55"/>
    <p:sldId id="447" r:id="rId56"/>
    <p:sldId id="487" r:id="rId57"/>
    <p:sldId id="462" r:id="rId58"/>
    <p:sldId id="450" r:id="rId59"/>
    <p:sldId id="484" r:id="rId60"/>
    <p:sldId id="456" r:id="rId61"/>
    <p:sldId id="467" r:id="rId62"/>
    <p:sldId id="523" r:id="rId63"/>
    <p:sldId id="471" r:id="rId64"/>
    <p:sldId id="289" r:id="rId65"/>
    <p:sldId id="287" r:id="rId66"/>
    <p:sldId id="526" r:id="rId67"/>
    <p:sldId id="472" r:id="rId68"/>
    <p:sldId id="470" r:id="rId69"/>
    <p:sldId id="473" r:id="rId70"/>
    <p:sldId id="474" r:id="rId71"/>
    <p:sldId id="375" r:id="rId72"/>
    <p:sldId id="525" r:id="rId73"/>
    <p:sldId id="430" r:id="rId74"/>
    <p:sldId id="428" r:id="rId75"/>
    <p:sldId id="26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7278" autoAdjust="0"/>
  </p:normalViewPr>
  <p:slideViewPr>
    <p:cSldViewPr snapToGrid="0">
      <p:cViewPr varScale="1">
        <p:scale>
          <a:sx n="74" d="100"/>
          <a:sy n="74" d="100"/>
        </p:scale>
        <p:origin x="9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lina Searcy-Martin" userId="289674bc-641b-45b2-a26a-1a77cafb67c6" providerId="ADAL" clId="{C6ED7230-C3FE-464B-BA4C-3BFCFDCE3ACB}"/>
    <pc:docChg chg="undo custSel addSld delSld modSld sldOrd addSection delSection">
      <pc:chgData name="Solina Searcy-Martin" userId="289674bc-641b-45b2-a26a-1a77cafb67c6" providerId="ADAL" clId="{C6ED7230-C3FE-464B-BA4C-3BFCFDCE3ACB}" dt="2026-04-14T20:40:32.892" v="22144" actId="6549"/>
      <pc:docMkLst>
        <pc:docMk/>
      </pc:docMkLst>
      <pc:sldChg chg="addSp modSp mod modNotesTx">
        <pc:chgData name="Solina Searcy-Martin" userId="289674bc-641b-45b2-a26a-1a77cafb67c6" providerId="ADAL" clId="{C6ED7230-C3FE-464B-BA4C-3BFCFDCE3ACB}" dt="2026-04-01T16:05:11.690" v="17879" actId="14100"/>
        <pc:sldMkLst>
          <pc:docMk/>
          <pc:sldMk cId="2478915156" sldId="276"/>
        </pc:sldMkLst>
        <pc:spChg chg="mod">
          <ac:chgData name="Solina Searcy-Martin" userId="289674bc-641b-45b2-a26a-1a77cafb67c6" providerId="ADAL" clId="{C6ED7230-C3FE-464B-BA4C-3BFCFDCE3ACB}" dt="2026-03-25T18:16:26.086" v="10596" actId="255"/>
          <ac:spMkLst>
            <pc:docMk/>
            <pc:sldMk cId="2478915156" sldId="276"/>
            <ac:spMk id="5" creationId="{0F4E9049-9A90-A44E-9372-628E820C9552}"/>
          </ac:spMkLst>
        </pc:spChg>
        <pc:picChg chg="add mod">
          <ac:chgData name="Solina Searcy-Martin" userId="289674bc-641b-45b2-a26a-1a77cafb67c6" providerId="ADAL" clId="{C6ED7230-C3FE-464B-BA4C-3BFCFDCE3ACB}" dt="2026-04-01T16:05:11.690" v="17879" actId="14100"/>
          <ac:picMkLst>
            <pc:docMk/>
            <pc:sldMk cId="2478915156" sldId="276"/>
            <ac:picMk id="3" creationId="{2473F5ED-FA97-21BE-9BE7-69ED7598BD4B}"/>
          </ac:picMkLst>
        </pc:picChg>
      </pc:sldChg>
      <pc:sldChg chg="add ord">
        <pc:chgData name="Solina Searcy-Martin" userId="289674bc-641b-45b2-a26a-1a77cafb67c6" providerId="ADAL" clId="{C6ED7230-C3FE-464B-BA4C-3BFCFDCE3ACB}" dt="2026-03-31T19:04:43.790" v="16819"/>
        <pc:sldMkLst>
          <pc:docMk/>
          <pc:sldMk cId="2945695353" sldId="287"/>
        </pc:sldMkLst>
      </pc:sldChg>
      <pc:sldChg chg="modSp add mod ord">
        <pc:chgData name="Solina Searcy-Martin" userId="289674bc-641b-45b2-a26a-1a77cafb67c6" providerId="ADAL" clId="{C6ED7230-C3FE-464B-BA4C-3BFCFDCE3ACB}" dt="2026-03-31T16:55:19.332" v="15922"/>
        <pc:sldMkLst>
          <pc:docMk/>
          <pc:sldMk cId="798005582" sldId="289"/>
        </pc:sldMkLst>
        <pc:spChg chg="mod">
          <ac:chgData name="Solina Searcy-Martin" userId="289674bc-641b-45b2-a26a-1a77cafb67c6" providerId="ADAL" clId="{C6ED7230-C3FE-464B-BA4C-3BFCFDCE3ACB}" dt="2026-03-31T16:54:05.365" v="15918" actId="20577"/>
          <ac:spMkLst>
            <pc:docMk/>
            <pc:sldMk cId="798005582" sldId="289"/>
            <ac:spMk id="3" creationId="{057946DA-161C-8546-EA4B-07005D7D3A6F}"/>
          </ac:spMkLst>
        </pc:spChg>
        <pc:spChg chg="mod">
          <ac:chgData name="Solina Searcy-Martin" userId="289674bc-641b-45b2-a26a-1a77cafb67c6" providerId="ADAL" clId="{C6ED7230-C3FE-464B-BA4C-3BFCFDCE3ACB}" dt="2026-03-31T16:55:04.184" v="15920" actId="6549"/>
          <ac:spMkLst>
            <pc:docMk/>
            <pc:sldMk cId="798005582" sldId="289"/>
            <ac:spMk id="5" creationId="{0D681EBB-B318-6C4E-CA18-4FE87436C367}"/>
          </ac:spMkLst>
        </pc:spChg>
        <pc:picChg chg="mod">
          <ac:chgData name="Solina Searcy-Martin" userId="289674bc-641b-45b2-a26a-1a77cafb67c6" providerId="ADAL" clId="{C6ED7230-C3FE-464B-BA4C-3BFCFDCE3ACB}" dt="2026-03-31T16:47:54.245" v="15782" actId="1076"/>
          <ac:picMkLst>
            <pc:docMk/>
            <pc:sldMk cId="798005582" sldId="289"/>
            <ac:picMk id="4" creationId="{8FD66F4F-4671-86F6-AF4C-56A144EE88D1}"/>
          </ac:picMkLst>
        </pc:picChg>
      </pc:sldChg>
      <pc:sldChg chg="addSp delSp modSp mod modNotesTx">
        <pc:chgData name="Solina Searcy-Martin" userId="289674bc-641b-45b2-a26a-1a77cafb67c6" providerId="ADAL" clId="{C6ED7230-C3FE-464B-BA4C-3BFCFDCE3ACB}" dt="2026-04-01T16:28:23.963" v="18671" actId="20577"/>
        <pc:sldMkLst>
          <pc:docMk/>
          <pc:sldMk cId="2846296364" sldId="375"/>
        </pc:sldMkLst>
        <pc:spChg chg="mod">
          <ac:chgData name="Solina Searcy-Martin" userId="289674bc-641b-45b2-a26a-1a77cafb67c6" providerId="ADAL" clId="{C6ED7230-C3FE-464B-BA4C-3BFCFDCE3ACB}" dt="2026-03-25T18:14:44.906" v="10591" actId="6549"/>
          <ac:spMkLst>
            <pc:docMk/>
            <pc:sldMk cId="2846296364" sldId="375"/>
            <ac:spMk id="3" creationId="{30179342-F00C-4386-B00F-2CF63417DC44}"/>
          </ac:spMkLst>
        </pc:spChg>
        <pc:spChg chg="mod">
          <ac:chgData name="Solina Searcy-Martin" userId="289674bc-641b-45b2-a26a-1a77cafb67c6" providerId="ADAL" clId="{C6ED7230-C3FE-464B-BA4C-3BFCFDCE3ACB}" dt="2026-03-20T20:10:04.951" v="4206" actId="1076"/>
          <ac:spMkLst>
            <pc:docMk/>
            <pc:sldMk cId="2846296364" sldId="375"/>
            <ac:spMk id="6" creationId="{38F5F0E9-9385-2B0B-FFC4-3498A300DADB}"/>
          </ac:spMkLst>
        </pc:spChg>
        <pc:picChg chg="add mod">
          <ac:chgData name="Solina Searcy-Martin" userId="289674bc-641b-45b2-a26a-1a77cafb67c6" providerId="ADAL" clId="{C6ED7230-C3FE-464B-BA4C-3BFCFDCE3ACB}" dt="2026-03-20T20:10:20.680" v="4213" actId="14100"/>
          <ac:picMkLst>
            <pc:docMk/>
            <pc:sldMk cId="2846296364" sldId="375"/>
            <ac:picMk id="7" creationId="{314E5642-7F01-B1C2-12CC-37884EE5120C}"/>
          </ac:picMkLst>
        </pc:picChg>
      </pc:sldChg>
      <pc:sldChg chg="addSp delSp modSp add mod modNotesTx">
        <pc:chgData name="Solina Searcy-Martin" userId="289674bc-641b-45b2-a26a-1a77cafb67c6" providerId="ADAL" clId="{C6ED7230-C3FE-464B-BA4C-3BFCFDCE3ACB}" dt="2026-04-06T18:11:49.911" v="21967" actId="6549"/>
        <pc:sldMkLst>
          <pc:docMk/>
          <pc:sldMk cId="1573517060" sldId="388"/>
        </pc:sldMkLst>
        <pc:spChg chg="mod">
          <ac:chgData name="Solina Searcy-Martin" userId="289674bc-641b-45b2-a26a-1a77cafb67c6" providerId="ADAL" clId="{C6ED7230-C3FE-464B-BA4C-3BFCFDCE3ACB}" dt="2026-03-25T18:18:15.767" v="10660" actId="14100"/>
          <ac:spMkLst>
            <pc:docMk/>
            <pc:sldMk cId="1573517060" sldId="388"/>
            <ac:spMk id="2" creationId="{C635DBE8-ECDB-4868-A4C2-8A42CC13EFD6}"/>
          </ac:spMkLst>
        </pc:spChg>
        <pc:spChg chg="add mod">
          <ac:chgData name="Solina Searcy-Martin" userId="289674bc-641b-45b2-a26a-1a77cafb67c6" providerId="ADAL" clId="{C6ED7230-C3FE-464B-BA4C-3BFCFDCE3ACB}" dt="2026-04-03T18:22:00.929" v="18793" actId="20577"/>
          <ac:spMkLst>
            <pc:docMk/>
            <pc:sldMk cId="1573517060" sldId="388"/>
            <ac:spMk id="4" creationId="{F9E09E8C-8C26-4616-E8FF-5708234E2EF2}"/>
          </ac:spMkLst>
        </pc:spChg>
        <pc:spChg chg="add mod">
          <ac:chgData name="Solina Searcy-Martin" userId="289674bc-641b-45b2-a26a-1a77cafb67c6" providerId="ADAL" clId="{C6ED7230-C3FE-464B-BA4C-3BFCFDCE3ACB}" dt="2026-04-03T18:19:15.706" v="18775" actId="6549"/>
          <ac:spMkLst>
            <pc:docMk/>
            <pc:sldMk cId="1573517060" sldId="388"/>
            <ac:spMk id="6" creationId="{929932DA-B0B3-3EAF-2760-D32550D1702B}"/>
          </ac:spMkLst>
        </pc:spChg>
        <pc:spChg chg="mod">
          <ac:chgData name="Solina Searcy-Martin" userId="289674bc-641b-45b2-a26a-1a77cafb67c6" providerId="ADAL" clId="{C6ED7230-C3FE-464B-BA4C-3BFCFDCE3ACB}" dt="2026-03-18T16:17:01.618" v="2624" actId="14100"/>
          <ac:spMkLst>
            <pc:docMk/>
            <pc:sldMk cId="1573517060" sldId="388"/>
            <ac:spMk id="9" creationId="{E151C534-311F-40C5-B830-1162E1A395DE}"/>
          </ac:spMkLst>
        </pc:spChg>
        <pc:spChg chg="mod">
          <ac:chgData name="Solina Searcy-Martin" userId="289674bc-641b-45b2-a26a-1a77cafb67c6" providerId="ADAL" clId="{C6ED7230-C3FE-464B-BA4C-3BFCFDCE3ACB}" dt="2026-03-18T16:16:35.589" v="2618" actId="14100"/>
          <ac:spMkLst>
            <pc:docMk/>
            <pc:sldMk cId="1573517060" sldId="388"/>
            <ac:spMk id="10" creationId="{E9E42EB1-B2D3-0511-C014-5960D5A874B9}"/>
          </ac:spMkLst>
        </pc:spChg>
        <pc:picChg chg="mod">
          <ac:chgData name="Solina Searcy-Martin" userId="289674bc-641b-45b2-a26a-1a77cafb67c6" providerId="ADAL" clId="{C6ED7230-C3FE-464B-BA4C-3BFCFDCE3ACB}" dt="2026-04-03T18:14:08.950" v="18687" actId="1076"/>
          <ac:picMkLst>
            <pc:docMk/>
            <pc:sldMk cId="1573517060" sldId="388"/>
            <ac:picMk id="8" creationId="{B93AEB91-2883-475F-800F-3374270C6B4E}"/>
          </ac:picMkLst>
        </pc:picChg>
        <pc:picChg chg="mod">
          <ac:chgData name="Solina Searcy-Martin" userId="289674bc-641b-45b2-a26a-1a77cafb67c6" providerId="ADAL" clId="{C6ED7230-C3FE-464B-BA4C-3BFCFDCE3ACB}" dt="2026-04-03T18:14:04.104" v="18686" actId="1076"/>
          <ac:picMkLst>
            <pc:docMk/>
            <pc:sldMk cId="1573517060" sldId="388"/>
            <ac:picMk id="14" creationId="{45AC53B8-F588-4B47-83E1-202AF67B16E7}"/>
          </ac:picMkLst>
        </pc:picChg>
        <pc:picChg chg="mod">
          <ac:chgData name="Solina Searcy-Martin" userId="289674bc-641b-45b2-a26a-1a77cafb67c6" providerId="ADAL" clId="{C6ED7230-C3FE-464B-BA4C-3BFCFDCE3ACB}" dt="2026-03-18T16:49:33.780" v="2724" actId="1076"/>
          <ac:picMkLst>
            <pc:docMk/>
            <pc:sldMk cId="1573517060" sldId="388"/>
            <ac:picMk id="19" creationId="{FDA2DCFC-38EF-470A-A15F-BE31792B9191}"/>
          </ac:picMkLst>
        </pc:picChg>
      </pc:sldChg>
      <pc:sldChg chg="delSp modSp mod modNotesTx">
        <pc:chgData name="Solina Searcy-Martin" userId="289674bc-641b-45b2-a26a-1a77cafb67c6" providerId="ADAL" clId="{C6ED7230-C3FE-464B-BA4C-3BFCFDCE3ACB}" dt="2026-04-06T17:56:19.729" v="21175" actId="6549"/>
        <pc:sldMkLst>
          <pc:docMk/>
          <pc:sldMk cId="3058607096" sldId="401"/>
        </pc:sldMkLst>
        <pc:spChg chg="mod">
          <ac:chgData name="Solina Searcy-Martin" userId="289674bc-641b-45b2-a26a-1a77cafb67c6" providerId="ADAL" clId="{C6ED7230-C3FE-464B-BA4C-3BFCFDCE3ACB}" dt="2026-03-30T17:53:30.833" v="14264" actId="6549"/>
          <ac:spMkLst>
            <pc:docMk/>
            <pc:sldMk cId="3058607096" sldId="401"/>
            <ac:spMk id="3" creationId="{A8099C05-3B5F-4C98-A53E-7C4D02BCB681}"/>
          </ac:spMkLst>
        </pc:spChg>
        <pc:picChg chg="mod">
          <ac:chgData name="Solina Searcy-Martin" userId="289674bc-641b-45b2-a26a-1a77cafb67c6" providerId="ADAL" clId="{C6ED7230-C3FE-464B-BA4C-3BFCFDCE3ACB}" dt="2026-03-25T17:52:07.741" v="10118" actId="1076"/>
          <ac:picMkLst>
            <pc:docMk/>
            <pc:sldMk cId="3058607096" sldId="401"/>
            <ac:picMk id="5" creationId="{B1448E28-A1E0-4518-BE2B-0DE3F59C7336}"/>
          </ac:picMkLst>
        </pc:picChg>
      </pc:sldChg>
      <pc:sldChg chg="addSp modSp mod">
        <pc:chgData name="Solina Searcy-Martin" userId="289674bc-641b-45b2-a26a-1a77cafb67c6" providerId="ADAL" clId="{C6ED7230-C3FE-464B-BA4C-3BFCFDCE3ACB}" dt="2026-03-25T14:36:48.512" v="8834"/>
        <pc:sldMkLst>
          <pc:docMk/>
          <pc:sldMk cId="1057483561" sldId="404"/>
        </pc:sldMkLst>
      </pc:sldChg>
      <pc:sldChg chg="ord modNotesTx">
        <pc:chgData name="Solina Searcy-Martin" userId="289674bc-641b-45b2-a26a-1a77cafb67c6" providerId="ADAL" clId="{C6ED7230-C3FE-464B-BA4C-3BFCFDCE3ACB}" dt="2026-03-25T14:25:42.327" v="8497" actId="20577"/>
        <pc:sldMkLst>
          <pc:docMk/>
          <pc:sldMk cId="789368132" sldId="428"/>
        </pc:sldMkLst>
      </pc:sldChg>
      <pc:sldChg chg="modSp mod ord modNotesTx">
        <pc:chgData name="Solina Searcy-Martin" userId="289674bc-641b-45b2-a26a-1a77cafb67c6" providerId="ADAL" clId="{C6ED7230-C3FE-464B-BA4C-3BFCFDCE3ACB}" dt="2026-04-01T16:18:23.704" v="18193"/>
        <pc:sldMkLst>
          <pc:docMk/>
          <pc:sldMk cId="508486107" sldId="430"/>
        </pc:sldMkLst>
        <pc:picChg chg="mod">
          <ac:chgData name="Solina Searcy-Martin" userId="289674bc-641b-45b2-a26a-1a77cafb67c6" providerId="ADAL" clId="{C6ED7230-C3FE-464B-BA4C-3BFCFDCE3ACB}" dt="2026-03-20T20:12:29.989" v="4332" actId="1076"/>
          <ac:picMkLst>
            <pc:docMk/>
            <pc:sldMk cId="508486107" sldId="430"/>
            <ac:picMk id="2" creationId="{D9631F51-A332-4E62-C110-295BC599D025}"/>
          </ac:picMkLst>
        </pc:picChg>
      </pc:sldChg>
      <pc:sldChg chg="modSp add mod ord modNotesTx">
        <pc:chgData name="Solina Searcy-Martin" userId="289674bc-641b-45b2-a26a-1a77cafb67c6" providerId="ADAL" clId="{C6ED7230-C3FE-464B-BA4C-3BFCFDCE3ACB}" dt="2026-04-06T21:31:53.202" v="22092" actId="20577"/>
        <pc:sldMkLst>
          <pc:docMk/>
          <pc:sldMk cId="2705130737" sldId="447"/>
        </pc:sldMkLst>
        <pc:spChg chg="mod">
          <ac:chgData name="Solina Searcy-Martin" userId="289674bc-641b-45b2-a26a-1a77cafb67c6" providerId="ADAL" clId="{C6ED7230-C3FE-464B-BA4C-3BFCFDCE3ACB}" dt="2026-03-31T19:56:54.459" v="17156" actId="313"/>
          <ac:spMkLst>
            <pc:docMk/>
            <pc:sldMk cId="2705130737" sldId="447"/>
            <ac:spMk id="3" creationId="{63B9E7B9-57EB-B088-5E6E-A17797BD4A09}"/>
          </ac:spMkLst>
        </pc:spChg>
      </pc:sldChg>
      <pc:sldChg chg="modSp mod ord modNotesTx">
        <pc:chgData name="Solina Searcy-Martin" userId="289674bc-641b-45b2-a26a-1a77cafb67c6" providerId="ADAL" clId="{C6ED7230-C3FE-464B-BA4C-3BFCFDCE3ACB}" dt="2026-03-18T21:05:56.135" v="4200"/>
        <pc:sldMkLst>
          <pc:docMk/>
          <pc:sldMk cId="506244391" sldId="448"/>
        </pc:sldMkLst>
        <pc:spChg chg="mod">
          <ac:chgData name="Solina Searcy-Martin" userId="289674bc-641b-45b2-a26a-1a77cafb67c6" providerId="ADAL" clId="{C6ED7230-C3FE-464B-BA4C-3BFCFDCE3ACB}" dt="2026-03-18T21:04:34.465" v="4182" actId="14100"/>
          <ac:spMkLst>
            <pc:docMk/>
            <pc:sldMk cId="506244391" sldId="448"/>
            <ac:spMk id="3" creationId="{C33D73B7-2A50-FC28-BA5C-527562207884}"/>
          </ac:spMkLst>
        </pc:spChg>
      </pc:sldChg>
      <pc:sldChg chg="modSp add mod ord modNotesTx">
        <pc:chgData name="Solina Searcy-Martin" userId="289674bc-641b-45b2-a26a-1a77cafb67c6" providerId="ADAL" clId="{C6ED7230-C3FE-464B-BA4C-3BFCFDCE3ACB}" dt="2026-03-18T21:02:42.432" v="4117" actId="6549"/>
        <pc:sldMkLst>
          <pc:docMk/>
          <pc:sldMk cId="3558341660" sldId="449"/>
        </pc:sldMkLst>
        <pc:spChg chg="mod">
          <ac:chgData name="Solina Searcy-Martin" userId="289674bc-641b-45b2-a26a-1a77cafb67c6" providerId="ADAL" clId="{C6ED7230-C3FE-464B-BA4C-3BFCFDCE3ACB}" dt="2026-03-18T21:02:42.432" v="4117" actId="6549"/>
          <ac:spMkLst>
            <pc:docMk/>
            <pc:sldMk cId="3558341660" sldId="449"/>
            <ac:spMk id="3" creationId="{4BF8D9D8-AC5A-FFDC-F2CE-56A8354D212C}"/>
          </ac:spMkLst>
        </pc:spChg>
      </pc:sldChg>
      <pc:sldChg chg="modSp add mod ord modNotesTx">
        <pc:chgData name="Solina Searcy-Martin" userId="289674bc-641b-45b2-a26a-1a77cafb67c6" providerId="ADAL" clId="{C6ED7230-C3FE-464B-BA4C-3BFCFDCE3ACB}" dt="2026-03-31T20:01:19.311" v="17234" actId="20577"/>
        <pc:sldMkLst>
          <pc:docMk/>
          <pc:sldMk cId="186122610" sldId="450"/>
        </pc:sldMkLst>
        <pc:spChg chg="mod">
          <ac:chgData name="Solina Searcy-Martin" userId="289674bc-641b-45b2-a26a-1a77cafb67c6" providerId="ADAL" clId="{C6ED7230-C3FE-464B-BA4C-3BFCFDCE3ACB}" dt="2026-03-31T20:00:31.304" v="17186" actId="20577"/>
          <ac:spMkLst>
            <pc:docMk/>
            <pc:sldMk cId="186122610" sldId="450"/>
            <ac:spMk id="3" creationId="{20675957-9741-67E0-3842-A5B7FE9EE45E}"/>
          </ac:spMkLst>
        </pc:spChg>
      </pc:sldChg>
      <pc:sldChg chg="modSp add mod ord modNotesTx">
        <pc:chgData name="Solina Searcy-Martin" userId="289674bc-641b-45b2-a26a-1a77cafb67c6" providerId="ADAL" clId="{C6ED7230-C3FE-464B-BA4C-3BFCFDCE3ACB}" dt="2026-03-31T19:52:09.169" v="17065" actId="6549"/>
        <pc:sldMkLst>
          <pc:docMk/>
          <pc:sldMk cId="678259126" sldId="451"/>
        </pc:sldMkLst>
        <pc:spChg chg="mod">
          <ac:chgData name="Solina Searcy-Martin" userId="289674bc-641b-45b2-a26a-1a77cafb67c6" providerId="ADAL" clId="{C6ED7230-C3FE-464B-BA4C-3BFCFDCE3ACB}" dt="2026-03-20T20:31:55.424" v="4781" actId="6549"/>
          <ac:spMkLst>
            <pc:docMk/>
            <pc:sldMk cId="678259126" sldId="451"/>
            <ac:spMk id="2" creationId="{27B1F333-8206-6107-6C70-4802022DAD0D}"/>
          </ac:spMkLst>
        </pc:spChg>
        <pc:spChg chg="mod">
          <ac:chgData name="Solina Searcy-Martin" userId="289674bc-641b-45b2-a26a-1a77cafb67c6" providerId="ADAL" clId="{C6ED7230-C3FE-464B-BA4C-3BFCFDCE3ACB}" dt="2026-03-23T19:14:32.723" v="6042" actId="6549"/>
          <ac:spMkLst>
            <pc:docMk/>
            <pc:sldMk cId="678259126" sldId="451"/>
            <ac:spMk id="3" creationId="{F762BC20-7195-AD33-C42B-7707AF64E218}"/>
          </ac:spMkLst>
        </pc:spChg>
      </pc:sldChg>
      <pc:sldChg chg="modSp mod modNotesTx">
        <pc:chgData name="Solina Searcy-Martin" userId="289674bc-641b-45b2-a26a-1a77cafb67c6" providerId="ADAL" clId="{C6ED7230-C3FE-464B-BA4C-3BFCFDCE3ACB}" dt="2026-03-23T20:06:03.941" v="6431" actId="6549"/>
        <pc:sldMkLst>
          <pc:docMk/>
          <pc:sldMk cId="80441638" sldId="452"/>
        </pc:sldMkLst>
        <pc:spChg chg="mod">
          <ac:chgData name="Solina Searcy-Martin" userId="289674bc-641b-45b2-a26a-1a77cafb67c6" providerId="ADAL" clId="{C6ED7230-C3FE-464B-BA4C-3BFCFDCE3ACB}" dt="2026-03-18T20:33:35.002" v="3444" actId="6549"/>
          <ac:spMkLst>
            <pc:docMk/>
            <pc:sldMk cId="80441638" sldId="452"/>
            <ac:spMk id="2" creationId="{77421E74-4A7B-C5DB-6931-0C5389456125}"/>
          </ac:spMkLst>
        </pc:spChg>
        <pc:spChg chg="mod">
          <ac:chgData name="Solina Searcy-Martin" userId="289674bc-641b-45b2-a26a-1a77cafb67c6" providerId="ADAL" clId="{C6ED7230-C3FE-464B-BA4C-3BFCFDCE3ACB}" dt="2026-03-23T20:06:03.941" v="6431" actId="6549"/>
          <ac:spMkLst>
            <pc:docMk/>
            <pc:sldMk cId="80441638" sldId="452"/>
            <ac:spMk id="3" creationId="{F249768A-53EC-958C-8D28-3219E6BE239D}"/>
          </ac:spMkLst>
        </pc:spChg>
      </pc:sldChg>
      <pc:sldChg chg="modSp add mod ord modNotesTx">
        <pc:chgData name="Solina Searcy-Martin" userId="289674bc-641b-45b2-a26a-1a77cafb67c6" providerId="ADAL" clId="{C6ED7230-C3FE-464B-BA4C-3BFCFDCE3ACB}" dt="2026-03-31T19:48:07.555" v="17004" actId="20577"/>
        <pc:sldMkLst>
          <pc:docMk/>
          <pc:sldMk cId="1499686913" sldId="454"/>
        </pc:sldMkLst>
        <pc:spChg chg="mod">
          <ac:chgData name="Solina Searcy-Martin" userId="289674bc-641b-45b2-a26a-1a77cafb67c6" providerId="ADAL" clId="{C6ED7230-C3FE-464B-BA4C-3BFCFDCE3ACB}" dt="2026-03-23T19:25:20.900" v="6155" actId="20577"/>
          <ac:spMkLst>
            <pc:docMk/>
            <pc:sldMk cId="1499686913" sldId="454"/>
            <ac:spMk id="3" creationId="{F7FC2966-A710-5354-72BC-2A6CC81F0A68}"/>
          </ac:spMkLst>
        </pc:spChg>
      </pc:sldChg>
      <pc:sldChg chg="modSp add mod ord modNotesTx">
        <pc:chgData name="Solina Searcy-Martin" userId="289674bc-641b-45b2-a26a-1a77cafb67c6" providerId="ADAL" clId="{C6ED7230-C3FE-464B-BA4C-3BFCFDCE3ACB}" dt="2026-04-06T21:28:54.614" v="22045" actId="20577"/>
        <pc:sldMkLst>
          <pc:docMk/>
          <pc:sldMk cId="2734780582" sldId="455"/>
        </pc:sldMkLst>
        <pc:spChg chg="mod">
          <ac:chgData name="Solina Searcy-Martin" userId="289674bc-641b-45b2-a26a-1a77cafb67c6" providerId="ADAL" clId="{C6ED7230-C3FE-464B-BA4C-3BFCFDCE3ACB}" dt="2026-03-31T19:39:19.778" v="16881" actId="14100"/>
          <ac:spMkLst>
            <pc:docMk/>
            <pc:sldMk cId="2734780582" sldId="455"/>
            <ac:spMk id="3" creationId="{7C646E3F-2C40-3392-F6D8-0C904FA1A151}"/>
          </ac:spMkLst>
        </pc:spChg>
      </pc:sldChg>
      <pc:sldChg chg="modSp add mod ord modNotesTx">
        <pc:chgData name="Solina Searcy-Martin" userId="289674bc-641b-45b2-a26a-1a77cafb67c6" providerId="ADAL" clId="{C6ED7230-C3FE-464B-BA4C-3BFCFDCE3ACB}" dt="2026-03-31T20:04:27.702" v="17271" actId="20577"/>
        <pc:sldMkLst>
          <pc:docMk/>
          <pc:sldMk cId="2034345715" sldId="456"/>
        </pc:sldMkLst>
        <pc:spChg chg="mod">
          <ac:chgData name="Solina Searcy-Martin" userId="289674bc-641b-45b2-a26a-1a77cafb67c6" providerId="ADAL" clId="{C6ED7230-C3FE-464B-BA4C-3BFCFDCE3ACB}" dt="2026-03-31T20:04:27.702" v="17271" actId="20577"/>
          <ac:spMkLst>
            <pc:docMk/>
            <pc:sldMk cId="2034345715" sldId="456"/>
            <ac:spMk id="3" creationId="{7AA264B4-A941-14B0-39A4-1D571BD506DC}"/>
          </ac:spMkLst>
        </pc:spChg>
      </pc:sldChg>
      <pc:sldChg chg="modSp add mod ord modNotesTx">
        <pc:chgData name="Solina Searcy-Martin" userId="289674bc-641b-45b2-a26a-1a77cafb67c6" providerId="ADAL" clId="{C6ED7230-C3FE-464B-BA4C-3BFCFDCE3ACB}" dt="2026-03-31T19:47:11.038" v="16980" actId="6549"/>
        <pc:sldMkLst>
          <pc:docMk/>
          <pc:sldMk cId="906947091" sldId="457"/>
        </pc:sldMkLst>
        <pc:spChg chg="mod">
          <ac:chgData name="Solina Searcy-Martin" userId="289674bc-641b-45b2-a26a-1a77cafb67c6" providerId="ADAL" clId="{C6ED7230-C3FE-464B-BA4C-3BFCFDCE3ACB}" dt="2026-03-23T19:22:57.487" v="6105" actId="20577"/>
          <ac:spMkLst>
            <pc:docMk/>
            <pc:sldMk cId="906947091" sldId="457"/>
            <ac:spMk id="3" creationId="{1D5D4F10-406B-79F4-BB24-234B7D25A578}"/>
          </ac:spMkLst>
        </pc:spChg>
      </pc:sldChg>
      <pc:sldChg chg="modSp add mod ord modNotesTx">
        <pc:chgData name="Solina Searcy-Martin" userId="289674bc-641b-45b2-a26a-1a77cafb67c6" providerId="ADAL" clId="{C6ED7230-C3FE-464B-BA4C-3BFCFDCE3ACB}" dt="2026-04-06T21:30:30.977" v="22078" actId="20577"/>
        <pc:sldMkLst>
          <pc:docMk/>
          <pc:sldMk cId="1109803089" sldId="459"/>
        </pc:sldMkLst>
        <pc:spChg chg="mod">
          <ac:chgData name="Solina Searcy-Martin" userId="289674bc-641b-45b2-a26a-1a77cafb67c6" providerId="ADAL" clId="{C6ED7230-C3FE-464B-BA4C-3BFCFDCE3ACB}" dt="2026-03-31T19:44:55.845" v="16888" actId="6549"/>
          <ac:spMkLst>
            <pc:docMk/>
            <pc:sldMk cId="1109803089" sldId="459"/>
            <ac:spMk id="3" creationId="{8D496220-E1BF-1E14-F3E6-C77673916D31}"/>
          </ac:spMkLst>
        </pc:spChg>
      </pc:sldChg>
      <pc:sldChg chg="modSp add mod ord modNotesTx">
        <pc:chgData name="Solina Searcy-Martin" userId="289674bc-641b-45b2-a26a-1a77cafb67c6" providerId="ADAL" clId="{C6ED7230-C3FE-464B-BA4C-3BFCFDCE3ACB}" dt="2026-03-23T19:18:36.604" v="6056" actId="6549"/>
        <pc:sldMkLst>
          <pc:docMk/>
          <pc:sldMk cId="1799906072" sldId="460"/>
        </pc:sldMkLst>
        <pc:spChg chg="mod">
          <ac:chgData name="Solina Searcy-Martin" userId="289674bc-641b-45b2-a26a-1a77cafb67c6" providerId="ADAL" clId="{C6ED7230-C3FE-464B-BA4C-3BFCFDCE3ACB}" dt="2026-03-23T19:18:36.604" v="6056" actId="6549"/>
          <ac:spMkLst>
            <pc:docMk/>
            <pc:sldMk cId="1799906072" sldId="460"/>
            <ac:spMk id="3" creationId="{9AB55921-86AA-4109-D8FA-5314F4B20B7D}"/>
          </ac:spMkLst>
        </pc:spChg>
      </pc:sldChg>
      <pc:sldChg chg="modSp add mod ord">
        <pc:chgData name="Solina Searcy-Martin" userId="289674bc-641b-45b2-a26a-1a77cafb67c6" providerId="ADAL" clId="{C6ED7230-C3FE-464B-BA4C-3BFCFDCE3ACB}" dt="2026-03-23T18:58:43.086" v="5994" actId="6549"/>
        <pc:sldMkLst>
          <pc:docMk/>
          <pc:sldMk cId="380911678" sldId="461"/>
        </pc:sldMkLst>
        <pc:spChg chg="mod">
          <ac:chgData name="Solina Searcy-Martin" userId="289674bc-641b-45b2-a26a-1a77cafb67c6" providerId="ADAL" clId="{C6ED7230-C3FE-464B-BA4C-3BFCFDCE3ACB}" dt="2026-03-23T18:58:43.086" v="5994" actId="6549"/>
          <ac:spMkLst>
            <pc:docMk/>
            <pc:sldMk cId="380911678" sldId="461"/>
            <ac:spMk id="3" creationId="{BCD80EB8-3E8D-C9B6-42D0-489F5C678BFF}"/>
          </ac:spMkLst>
        </pc:spChg>
      </pc:sldChg>
      <pc:sldChg chg="modSp add mod ord modNotesTx">
        <pc:chgData name="Solina Searcy-Martin" userId="289674bc-641b-45b2-a26a-1a77cafb67c6" providerId="ADAL" clId="{C6ED7230-C3FE-464B-BA4C-3BFCFDCE3ACB}" dt="2026-03-31T20:03:58.022" v="17270" actId="20577"/>
        <pc:sldMkLst>
          <pc:docMk/>
          <pc:sldMk cId="3824937590" sldId="462"/>
        </pc:sldMkLst>
        <pc:spChg chg="mod">
          <ac:chgData name="Solina Searcy-Martin" userId="289674bc-641b-45b2-a26a-1a77cafb67c6" providerId="ADAL" clId="{C6ED7230-C3FE-464B-BA4C-3BFCFDCE3ACB}" dt="2026-03-23T18:51:34.870" v="5822" actId="20577"/>
          <ac:spMkLst>
            <pc:docMk/>
            <pc:sldMk cId="3824937590" sldId="462"/>
            <ac:spMk id="3" creationId="{563FB3AA-E099-6B94-B2FB-8E55D36C9EB0}"/>
          </ac:spMkLst>
        </pc:spChg>
      </pc:sldChg>
      <pc:sldChg chg="addSp delSp modSp mod ord modNotesTx">
        <pc:chgData name="Solina Searcy-Martin" userId="289674bc-641b-45b2-a26a-1a77cafb67c6" providerId="ADAL" clId="{C6ED7230-C3FE-464B-BA4C-3BFCFDCE3ACB}" dt="2026-04-06T18:52:05.794" v="22040" actId="313"/>
        <pc:sldMkLst>
          <pc:docMk/>
          <pc:sldMk cId="1361512976" sldId="470"/>
        </pc:sldMkLst>
        <pc:spChg chg="mod">
          <ac:chgData name="Solina Searcy-Martin" userId="289674bc-641b-45b2-a26a-1a77cafb67c6" providerId="ADAL" clId="{C6ED7230-C3FE-464B-BA4C-3BFCFDCE3ACB}" dt="2026-03-31T21:18:12.808" v="17315" actId="14100"/>
          <ac:spMkLst>
            <pc:docMk/>
            <pc:sldMk cId="1361512976" sldId="470"/>
            <ac:spMk id="2" creationId="{0D1ED814-F01B-98C1-18A1-CC00AC466113}"/>
          </ac:spMkLst>
        </pc:spChg>
        <pc:picChg chg="add mod ord">
          <ac:chgData name="Solina Searcy-Martin" userId="289674bc-641b-45b2-a26a-1a77cafb67c6" providerId="ADAL" clId="{C6ED7230-C3FE-464B-BA4C-3BFCFDCE3ACB}" dt="2026-03-31T21:18:47.837" v="17324" actId="14100"/>
          <ac:picMkLst>
            <pc:docMk/>
            <pc:sldMk cId="1361512976" sldId="470"/>
            <ac:picMk id="12" creationId="{1D43679B-D5A1-36D7-7AC5-C8CE4EA5ED16}"/>
          </ac:picMkLst>
        </pc:picChg>
        <pc:picChg chg="add mod">
          <ac:chgData name="Solina Searcy-Martin" userId="289674bc-641b-45b2-a26a-1a77cafb67c6" providerId="ADAL" clId="{C6ED7230-C3FE-464B-BA4C-3BFCFDCE3ACB}" dt="2026-03-31T21:18:53.880" v="17325" actId="14100"/>
          <ac:picMkLst>
            <pc:docMk/>
            <pc:sldMk cId="1361512976" sldId="470"/>
            <ac:picMk id="16" creationId="{D6DD2338-1DF8-507B-A56D-7F8860C2674C}"/>
          </ac:picMkLst>
        </pc:picChg>
      </pc:sldChg>
      <pc:sldChg chg="modSp mod">
        <pc:chgData name="Solina Searcy-Martin" userId="289674bc-641b-45b2-a26a-1a77cafb67c6" providerId="ADAL" clId="{C6ED7230-C3FE-464B-BA4C-3BFCFDCE3ACB}" dt="2026-03-31T16:51:03.948" v="15870" actId="20577"/>
        <pc:sldMkLst>
          <pc:docMk/>
          <pc:sldMk cId="312321076" sldId="471"/>
        </pc:sldMkLst>
        <pc:spChg chg="mod">
          <ac:chgData name="Solina Searcy-Martin" userId="289674bc-641b-45b2-a26a-1a77cafb67c6" providerId="ADAL" clId="{C6ED7230-C3FE-464B-BA4C-3BFCFDCE3ACB}" dt="2026-03-31T16:51:03.948" v="15870" actId="20577"/>
          <ac:spMkLst>
            <pc:docMk/>
            <pc:sldMk cId="312321076" sldId="471"/>
            <ac:spMk id="7" creationId="{DA49E64A-E355-422C-A9C5-3B5A9D1CEA29}"/>
          </ac:spMkLst>
        </pc:spChg>
      </pc:sldChg>
      <pc:sldChg chg="modSp mod ord modNotesTx">
        <pc:chgData name="Solina Searcy-Martin" userId="289674bc-641b-45b2-a26a-1a77cafb67c6" providerId="ADAL" clId="{C6ED7230-C3FE-464B-BA4C-3BFCFDCE3ACB}" dt="2026-03-31T16:58:17.916" v="16034"/>
        <pc:sldMkLst>
          <pc:docMk/>
          <pc:sldMk cId="96985413" sldId="472"/>
        </pc:sldMkLst>
        <pc:spChg chg="mod">
          <ac:chgData name="Solina Searcy-Martin" userId="289674bc-641b-45b2-a26a-1a77cafb67c6" providerId="ADAL" clId="{C6ED7230-C3FE-464B-BA4C-3BFCFDCE3ACB}" dt="2026-03-31T16:48:45.316" v="15784" actId="6549"/>
          <ac:spMkLst>
            <pc:docMk/>
            <pc:sldMk cId="96985413" sldId="472"/>
            <ac:spMk id="2" creationId="{FF0C2723-0215-5D26-5415-03A051C84866}"/>
          </ac:spMkLst>
        </pc:spChg>
        <pc:spChg chg="mod">
          <ac:chgData name="Solina Searcy-Martin" userId="289674bc-641b-45b2-a26a-1a77cafb67c6" providerId="ADAL" clId="{C6ED7230-C3FE-464B-BA4C-3BFCFDCE3ACB}" dt="2026-03-30T16:26:19.686" v="14028" actId="20577"/>
          <ac:spMkLst>
            <pc:docMk/>
            <pc:sldMk cId="96985413" sldId="472"/>
            <ac:spMk id="3" creationId="{E9667215-DD2A-3F9B-9E70-D88FA70081D3}"/>
          </ac:spMkLst>
        </pc:spChg>
      </pc:sldChg>
      <pc:sldChg chg="addSp delSp modSp mod ord">
        <pc:chgData name="Solina Searcy-Martin" userId="289674bc-641b-45b2-a26a-1a77cafb67c6" providerId="ADAL" clId="{C6ED7230-C3FE-464B-BA4C-3BFCFDCE3ACB}" dt="2026-03-31T16:52:38.295" v="15883"/>
        <pc:sldMkLst>
          <pc:docMk/>
          <pc:sldMk cId="2578640374" sldId="473"/>
        </pc:sldMkLst>
      </pc:sldChg>
      <pc:sldChg chg="modSp add mod ord">
        <pc:chgData name="Solina Searcy-Martin" userId="289674bc-641b-45b2-a26a-1a77cafb67c6" providerId="ADAL" clId="{C6ED7230-C3FE-464B-BA4C-3BFCFDCE3ACB}" dt="2026-03-25T18:15:58.125" v="10594" actId="2711"/>
        <pc:sldMkLst>
          <pc:docMk/>
          <pc:sldMk cId="672702071" sldId="474"/>
        </pc:sldMkLst>
        <pc:spChg chg="mod">
          <ac:chgData name="Solina Searcy-Martin" userId="289674bc-641b-45b2-a26a-1a77cafb67c6" providerId="ADAL" clId="{C6ED7230-C3FE-464B-BA4C-3BFCFDCE3ACB}" dt="2026-03-25T18:15:58.125" v="10594" actId="2711"/>
          <ac:spMkLst>
            <pc:docMk/>
            <pc:sldMk cId="672702071" sldId="474"/>
            <ac:spMk id="7" creationId="{E528AF05-AFCE-BE4C-7B9D-2F72B398D0D2}"/>
          </ac:spMkLst>
        </pc:spChg>
        <pc:picChg chg="mod">
          <ac:chgData name="Solina Searcy-Martin" userId="289674bc-641b-45b2-a26a-1a77cafb67c6" providerId="ADAL" clId="{C6ED7230-C3FE-464B-BA4C-3BFCFDCE3ACB}" dt="2026-03-20T20:12:11.272" v="4325" actId="14100"/>
          <ac:picMkLst>
            <pc:docMk/>
            <pc:sldMk cId="672702071" sldId="474"/>
            <ac:picMk id="8" creationId="{02F8706E-FF80-A879-EFC2-3566CCFA4F50}"/>
          </ac:picMkLst>
        </pc:picChg>
      </pc:sldChg>
      <pc:sldChg chg="modSp add mod ord modNotesTx">
        <pc:chgData name="Solina Searcy-Martin" userId="289674bc-641b-45b2-a26a-1a77cafb67c6" providerId="ADAL" clId="{C6ED7230-C3FE-464B-BA4C-3BFCFDCE3ACB}" dt="2026-04-06T18:51:19.066" v="22033" actId="2"/>
        <pc:sldMkLst>
          <pc:docMk/>
          <pc:sldMk cId="416837212" sldId="475"/>
        </pc:sldMkLst>
        <pc:spChg chg="mod">
          <ac:chgData name="Solina Searcy-Martin" userId="289674bc-641b-45b2-a26a-1a77cafb67c6" providerId="ADAL" clId="{C6ED7230-C3FE-464B-BA4C-3BFCFDCE3ACB}" dt="2026-03-25T18:19:01.759" v="10665" actId="20577"/>
          <ac:spMkLst>
            <pc:docMk/>
            <pc:sldMk cId="416837212" sldId="475"/>
            <ac:spMk id="7" creationId="{3959A898-65D9-276E-409C-1E8630F1FB0E}"/>
          </ac:spMkLst>
        </pc:spChg>
      </pc:sldChg>
      <pc:sldChg chg="addSp delSp modSp add mod modNotesTx">
        <pc:chgData name="Solina Searcy-Martin" userId="289674bc-641b-45b2-a26a-1a77cafb67c6" providerId="ADAL" clId="{C6ED7230-C3FE-464B-BA4C-3BFCFDCE3ACB}" dt="2026-04-06T18:13:12.734" v="22032" actId="20577"/>
        <pc:sldMkLst>
          <pc:docMk/>
          <pc:sldMk cId="606792324" sldId="477"/>
        </pc:sldMkLst>
        <pc:picChg chg="add mod">
          <ac:chgData name="Solina Searcy-Martin" userId="289674bc-641b-45b2-a26a-1a77cafb67c6" providerId="ADAL" clId="{C6ED7230-C3FE-464B-BA4C-3BFCFDCE3ACB}" dt="2026-03-30T18:33:45.840" v="14967" actId="14100"/>
          <ac:picMkLst>
            <pc:docMk/>
            <pc:sldMk cId="606792324" sldId="477"/>
            <ac:picMk id="6" creationId="{AAFCB04C-3AF2-77F4-FD38-F0306680D0BC}"/>
          </ac:picMkLst>
        </pc:picChg>
      </pc:sldChg>
      <pc:sldChg chg="modSp add mod modNotesTx">
        <pc:chgData name="Solina Searcy-Martin" userId="289674bc-641b-45b2-a26a-1a77cafb67c6" providerId="ADAL" clId="{C6ED7230-C3FE-464B-BA4C-3BFCFDCE3ACB}" dt="2026-04-06T17:58:18.158" v="21230" actId="6549"/>
        <pc:sldMkLst>
          <pc:docMk/>
          <pc:sldMk cId="3666674671" sldId="479"/>
        </pc:sldMkLst>
        <pc:spChg chg="mod">
          <ac:chgData name="Solina Searcy-Martin" userId="289674bc-641b-45b2-a26a-1a77cafb67c6" providerId="ADAL" clId="{C6ED7230-C3FE-464B-BA4C-3BFCFDCE3ACB}" dt="2026-03-25T18:16:50.591" v="10598" actId="2711"/>
          <ac:spMkLst>
            <pc:docMk/>
            <pc:sldMk cId="3666674671" sldId="479"/>
            <ac:spMk id="2" creationId="{9635F5E3-2B1C-7C0A-8581-67A9052D13AA}"/>
          </ac:spMkLst>
        </pc:spChg>
        <pc:spChg chg="mod">
          <ac:chgData name="Solina Searcy-Martin" userId="289674bc-641b-45b2-a26a-1a77cafb67c6" providerId="ADAL" clId="{C6ED7230-C3FE-464B-BA4C-3BFCFDCE3ACB}" dt="2026-03-25T18:16:45.538" v="10597" actId="2711"/>
          <ac:spMkLst>
            <pc:docMk/>
            <pc:sldMk cId="3666674671" sldId="479"/>
            <ac:spMk id="3" creationId="{A6A33159-D030-2F82-A142-F75940728319}"/>
          </ac:spMkLst>
        </pc:spChg>
      </pc:sldChg>
      <pc:sldChg chg="modSp add mod ord modNotesTx">
        <pc:chgData name="Solina Searcy-Martin" userId="289674bc-641b-45b2-a26a-1a77cafb67c6" providerId="ADAL" clId="{C6ED7230-C3FE-464B-BA4C-3BFCFDCE3ACB}" dt="2026-04-06T18:07:23.540" v="21822" actId="20577"/>
        <pc:sldMkLst>
          <pc:docMk/>
          <pc:sldMk cId="2535767816" sldId="480"/>
        </pc:sldMkLst>
        <pc:spChg chg="mod">
          <ac:chgData name="Solina Searcy-Martin" userId="289674bc-641b-45b2-a26a-1a77cafb67c6" providerId="ADAL" clId="{C6ED7230-C3FE-464B-BA4C-3BFCFDCE3ACB}" dt="2026-03-25T18:17:02.990" v="10599" actId="2711"/>
          <ac:spMkLst>
            <pc:docMk/>
            <pc:sldMk cId="2535767816" sldId="480"/>
            <ac:spMk id="7" creationId="{EA156C42-D701-B4DB-0118-3E64EED0E38B}"/>
          </ac:spMkLst>
        </pc:spChg>
        <pc:picChg chg="mod">
          <ac:chgData name="Solina Searcy-Martin" userId="289674bc-641b-45b2-a26a-1a77cafb67c6" providerId="ADAL" clId="{C6ED7230-C3FE-464B-BA4C-3BFCFDCE3ACB}" dt="2026-03-20T20:08:35.557" v="4201" actId="14100"/>
          <ac:picMkLst>
            <pc:docMk/>
            <pc:sldMk cId="2535767816" sldId="480"/>
            <ac:picMk id="8" creationId="{D7BE8568-2393-7916-9CC1-446B2A32D18E}"/>
          </ac:picMkLst>
        </pc:picChg>
      </pc:sldChg>
      <pc:sldChg chg="modSp add mod modNotesTx">
        <pc:chgData name="Solina Searcy-Martin" userId="289674bc-641b-45b2-a26a-1a77cafb67c6" providerId="ADAL" clId="{C6ED7230-C3FE-464B-BA4C-3BFCFDCE3ACB}" dt="2026-04-01T16:14:12.861" v="18104" actId="6549"/>
        <pc:sldMkLst>
          <pc:docMk/>
          <pc:sldMk cId="2124241032" sldId="481"/>
        </pc:sldMkLst>
        <pc:spChg chg="mod">
          <ac:chgData name="Solina Searcy-Martin" userId="289674bc-641b-45b2-a26a-1a77cafb67c6" providerId="ADAL" clId="{C6ED7230-C3FE-464B-BA4C-3BFCFDCE3ACB}" dt="2026-03-31T17:36:32.753" v="16567" actId="14100"/>
          <ac:spMkLst>
            <pc:docMk/>
            <pc:sldMk cId="2124241032" sldId="481"/>
            <ac:spMk id="7" creationId="{92368367-451D-CBBC-327F-FF88E079309E}"/>
          </ac:spMkLst>
        </pc:spChg>
      </pc:sldChg>
      <pc:sldChg chg="addSp delSp modSp new mod ord modNotesTx">
        <pc:chgData name="Solina Searcy-Martin" userId="289674bc-641b-45b2-a26a-1a77cafb67c6" providerId="ADAL" clId="{C6ED7230-C3FE-464B-BA4C-3BFCFDCE3ACB}" dt="2026-03-31T18:04:15.669" v="16801" actId="20577"/>
        <pc:sldMkLst>
          <pc:docMk/>
          <pc:sldMk cId="1617249582" sldId="483"/>
        </pc:sldMkLst>
      </pc:sldChg>
      <pc:sldChg chg="modSp add mod ord modNotesTx">
        <pc:chgData name="Solina Searcy-Martin" userId="289674bc-641b-45b2-a26a-1a77cafb67c6" providerId="ADAL" clId="{C6ED7230-C3FE-464B-BA4C-3BFCFDCE3ACB}" dt="2026-03-31T20:03:03.030" v="17268" actId="20577"/>
        <pc:sldMkLst>
          <pc:docMk/>
          <pc:sldMk cId="232457546" sldId="484"/>
        </pc:sldMkLst>
        <pc:spChg chg="mod">
          <ac:chgData name="Solina Searcy-Martin" userId="289674bc-641b-45b2-a26a-1a77cafb67c6" providerId="ADAL" clId="{C6ED7230-C3FE-464B-BA4C-3BFCFDCE3ACB}" dt="2026-03-31T20:02:22.976" v="17266" actId="20577"/>
          <ac:spMkLst>
            <pc:docMk/>
            <pc:sldMk cId="232457546" sldId="484"/>
            <ac:spMk id="3" creationId="{6FB6CF3F-EC13-EF1B-1DDF-4F4A947A7567}"/>
          </ac:spMkLst>
        </pc:spChg>
      </pc:sldChg>
      <pc:sldChg chg="modSp add mod modNotesTx">
        <pc:chgData name="Solina Searcy-Martin" userId="289674bc-641b-45b2-a26a-1a77cafb67c6" providerId="ADAL" clId="{C6ED7230-C3FE-464B-BA4C-3BFCFDCE3ACB}" dt="2026-04-14T20:40:32.892" v="22144" actId="6549"/>
        <pc:sldMkLst>
          <pc:docMk/>
          <pc:sldMk cId="1213654452" sldId="485"/>
        </pc:sldMkLst>
        <pc:spChg chg="mod">
          <ac:chgData name="Solina Searcy-Martin" userId="289674bc-641b-45b2-a26a-1a77cafb67c6" providerId="ADAL" clId="{C6ED7230-C3FE-464B-BA4C-3BFCFDCE3ACB}" dt="2026-04-14T20:40:32.892" v="22144" actId="6549"/>
          <ac:spMkLst>
            <pc:docMk/>
            <pc:sldMk cId="1213654452" sldId="485"/>
            <ac:spMk id="3" creationId="{F249768A-53EC-958C-8D28-3219E6BE239D}"/>
          </ac:spMkLst>
        </pc:spChg>
      </pc:sldChg>
      <pc:sldChg chg="modSp add mod ord">
        <pc:chgData name="Solina Searcy-Martin" userId="289674bc-641b-45b2-a26a-1a77cafb67c6" providerId="ADAL" clId="{C6ED7230-C3FE-464B-BA4C-3BFCFDCE3ACB}" dt="2026-03-23T19:34:52.066" v="6270" actId="313"/>
        <pc:sldMkLst>
          <pc:docMk/>
          <pc:sldMk cId="1000398058" sldId="486"/>
        </pc:sldMkLst>
        <pc:spChg chg="mod">
          <ac:chgData name="Solina Searcy-Martin" userId="289674bc-641b-45b2-a26a-1a77cafb67c6" providerId="ADAL" clId="{C6ED7230-C3FE-464B-BA4C-3BFCFDCE3ACB}" dt="2026-03-23T19:34:52.066" v="6270" actId="313"/>
          <ac:spMkLst>
            <pc:docMk/>
            <pc:sldMk cId="1000398058" sldId="486"/>
            <ac:spMk id="3" creationId="{F249768A-53EC-958C-8D28-3219E6BE239D}"/>
          </ac:spMkLst>
        </pc:spChg>
      </pc:sldChg>
      <pc:sldChg chg="modSp add mod ord modNotesTx">
        <pc:chgData name="Solina Searcy-Martin" userId="289674bc-641b-45b2-a26a-1a77cafb67c6" providerId="ADAL" clId="{C6ED7230-C3FE-464B-BA4C-3BFCFDCE3ACB}" dt="2026-04-06T21:32:27.972" v="22122" actId="20577"/>
        <pc:sldMkLst>
          <pc:docMk/>
          <pc:sldMk cId="3360112064" sldId="487"/>
        </pc:sldMkLst>
        <pc:spChg chg="mod">
          <ac:chgData name="Solina Searcy-Martin" userId="289674bc-641b-45b2-a26a-1a77cafb67c6" providerId="ADAL" clId="{C6ED7230-C3FE-464B-BA4C-3BFCFDCE3ACB}" dt="2026-03-23T18:52:57.837" v="5835" actId="6549"/>
          <ac:spMkLst>
            <pc:docMk/>
            <pc:sldMk cId="3360112064" sldId="487"/>
            <ac:spMk id="3" creationId="{20675957-9741-67E0-3842-A5B7FE9EE45E}"/>
          </ac:spMkLst>
        </pc:spChg>
      </pc:sldChg>
      <pc:sldChg chg="modSp add mod ord modNotesTx">
        <pc:chgData name="Solina Searcy-Martin" userId="289674bc-641b-45b2-a26a-1a77cafb67c6" providerId="ADAL" clId="{C6ED7230-C3FE-464B-BA4C-3BFCFDCE3ACB}" dt="2026-03-31T19:40:19.794" v="16884" actId="6549"/>
        <pc:sldMkLst>
          <pc:docMk/>
          <pc:sldMk cId="467220168" sldId="488"/>
        </pc:sldMkLst>
        <pc:spChg chg="mod">
          <ac:chgData name="Solina Searcy-Martin" userId="289674bc-641b-45b2-a26a-1a77cafb67c6" providerId="ADAL" clId="{C6ED7230-C3FE-464B-BA4C-3BFCFDCE3ACB}" dt="2026-03-31T19:40:19.794" v="16884" actId="6549"/>
          <ac:spMkLst>
            <pc:docMk/>
            <pc:sldMk cId="467220168" sldId="488"/>
            <ac:spMk id="3" creationId="{7C646E3F-2C40-3392-F6D8-0C904FA1A151}"/>
          </ac:spMkLst>
        </pc:spChg>
      </pc:sldChg>
      <pc:sldChg chg="modSp add mod ord modNotesTx">
        <pc:chgData name="Solina Searcy-Martin" userId="289674bc-641b-45b2-a26a-1a77cafb67c6" providerId="ADAL" clId="{C6ED7230-C3FE-464B-BA4C-3BFCFDCE3ACB}" dt="2026-03-23T19:32:10.812" v="6198" actId="6549"/>
        <pc:sldMkLst>
          <pc:docMk/>
          <pc:sldMk cId="3138236738" sldId="489"/>
        </pc:sldMkLst>
        <pc:spChg chg="mod">
          <ac:chgData name="Solina Searcy-Martin" userId="289674bc-641b-45b2-a26a-1a77cafb67c6" providerId="ADAL" clId="{C6ED7230-C3FE-464B-BA4C-3BFCFDCE3ACB}" dt="2026-03-23T19:32:10.812" v="6198" actId="6549"/>
          <ac:spMkLst>
            <pc:docMk/>
            <pc:sldMk cId="3138236738" sldId="489"/>
            <ac:spMk id="3" creationId="{BCD80EB8-3E8D-C9B6-42D0-489F5C678BFF}"/>
          </ac:spMkLst>
        </pc:spChg>
      </pc:sldChg>
      <pc:sldChg chg="modSp add mod ord modNotesTx">
        <pc:chgData name="Solina Searcy-Martin" userId="289674bc-641b-45b2-a26a-1a77cafb67c6" providerId="ADAL" clId="{C6ED7230-C3FE-464B-BA4C-3BFCFDCE3ACB}" dt="2026-04-06T21:30:07.380" v="22077" actId="6549"/>
        <pc:sldMkLst>
          <pc:docMk/>
          <pc:sldMk cId="1162208128" sldId="490"/>
        </pc:sldMkLst>
        <pc:spChg chg="mod">
          <ac:chgData name="Solina Searcy-Martin" userId="289674bc-641b-45b2-a26a-1a77cafb67c6" providerId="ADAL" clId="{C6ED7230-C3FE-464B-BA4C-3BFCFDCE3ACB}" dt="2026-04-06T21:30:07.380" v="22077" actId="6549"/>
          <ac:spMkLst>
            <pc:docMk/>
            <pc:sldMk cId="1162208128" sldId="490"/>
            <ac:spMk id="3" creationId="{BCD80EB8-3E8D-C9B6-42D0-489F5C678BFF}"/>
          </ac:spMkLst>
        </pc:spChg>
      </pc:sldChg>
      <pc:sldChg chg="modSp add mod ord modNotesTx">
        <pc:chgData name="Solina Searcy-Martin" userId="289674bc-641b-45b2-a26a-1a77cafb67c6" providerId="ADAL" clId="{C6ED7230-C3FE-464B-BA4C-3BFCFDCE3ACB}" dt="2026-03-18T20:58:16.291" v="4039" actId="6549"/>
        <pc:sldMkLst>
          <pc:docMk/>
          <pc:sldMk cId="1904944865" sldId="491"/>
        </pc:sldMkLst>
        <pc:spChg chg="mod">
          <ac:chgData name="Solina Searcy-Martin" userId="289674bc-641b-45b2-a26a-1a77cafb67c6" providerId="ADAL" clId="{C6ED7230-C3FE-464B-BA4C-3BFCFDCE3ACB}" dt="2026-03-18T20:56:56.764" v="4005" actId="14100"/>
          <ac:spMkLst>
            <pc:docMk/>
            <pc:sldMk cId="1904944865" sldId="491"/>
            <ac:spMk id="2" creationId="{05C9065A-B0A7-8D98-1C9C-EC0A21A4EF18}"/>
          </ac:spMkLst>
        </pc:spChg>
        <pc:spChg chg="mod">
          <ac:chgData name="Solina Searcy-Martin" userId="289674bc-641b-45b2-a26a-1a77cafb67c6" providerId="ADAL" clId="{C6ED7230-C3FE-464B-BA4C-3BFCFDCE3ACB}" dt="2026-03-18T20:57:09.361" v="4007" actId="14100"/>
          <ac:spMkLst>
            <pc:docMk/>
            <pc:sldMk cId="1904944865" sldId="491"/>
            <ac:spMk id="3" creationId="{BCD80EB8-3E8D-C9B6-42D0-489F5C678BFF}"/>
          </ac:spMkLst>
        </pc:spChg>
      </pc:sldChg>
      <pc:sldChg chg="modSp add mod ord modNotesTx">
        <pc:chgData name="Solina Searcy-Martin" userId="289674bc-641b-45b2-a26a-1a77cafb67c6" providerId="ADAL" clId="{C6ED7230-C3FE-464B-BA4C-3BFCFDCE3ACB}" dt="2026-03-23T19:22:25.131" v="6104" actId="20577"/>
        <pc:sldMkLst>
          <pc:docMk/>
          <pc:sldMk cId="2744882573" sldId="492"/>
        </pc:sldMkLst>
        <pc:spChg chg="mod">
          <ac:chgData name="Solina Searcy-Martin" userId="289674bc-641b-45b2-a26a-1a77cafb67c6" providerId="ADAL" clId="{C6ED7230-C3FE-464B-BA4C-3BFCFDCE3ACB}" dt="2026-03-23T19:22:25.131" v="6104" actId="20577"/>
          <ac:spMkLst>
            <pc:docMk/>
            <pc:sldMk cId="2744882573" sldId="492"/>
            <ac:spMk id="3" creationId="{17A65A55-AA54-2BA4-C035-F27691DCA15E}"/>
          </ac:spMkLst>
        </pc:spChg>
      </pc:sldChg>
      <pc:sldChg chg="modSp add mod ord modNotesTx">
        <pc:chgData name="Solina Searcy-Martin" userId="289674bc-641b-45b2-a26a-1a77cafb67c6" providerId="ADAL" clId="{C6ED7230-C3FE-464B-BA4C-3BFCFDCE3ACB}" dt="2026-03-31T19:55:55.159" v="17138" actId="313"/>
        <pc:sldMkLst>
          <pc:docMk/>
          <pc:sldMk cId="1619167161" sldId="494"/>
        </pc:sldMkLst>
        <pc:spChg chg="mod">
          <ac:chgData name="Solina Searcy-Martin" userId="289674bc-641b-45b2-a26a-1a77cafb67c6" providerId="ADAL" clId="{C6ED7230-C3FE-464B-BA4C-3BFCFDCE3ACB}" dt="2026-03-31T19:55:55.159" v="17138" actId="313"/>
          <ac:spMkLst>
            <pc:docMk/>
            <pc:sldMk cId="1619167161" sldId="494"/>
            <ac:spMk id="3" creationId="{F762BC20-7195-AD33-C42B-7707AF64E218}"/>
          </ac:spMkLst>
        </pc:spChg>
      </pc:sldChg>
      <pc:sldChg chg="addSp delSp modSp new mod ord setBg modNotesTx">
        <pc:chgData name="Solina Searcy-Martin" userId="289674bc-641b-45b2-a26a-1a77cafb67c6" providerId="ADAL" clId="{C6ED7230-C3FE-464B-BA4C-3BFCFDCE3ACB}" dt="2026-04-06T18:51:29.355" v="22037" actId="2"/>
        <pc:sldMkLst>
          <pc:docMk/>
          <pc:sldMk cId="130542647" sldId="495"/>
        </pc:sldMkLst>
        <pc:spChg chg="mod">
          <ac:chgData name="Solina Searcy-Martin" userId="289674bc-641b-45b2-a26a-1a77cafb67c6" providerId="ADAL" clId="{C6ED7230-C3FE-464B-BA4C-3BFCFDCE3ACB}" dt="2026-03-31T17:03:07.495" v="16055" actId="14100"/>
          <ac:spMkLst>
            <pc:docMk/>
            <pc:sldMk cId="130542647" sldId="495"/>
            <ac:spMk id="2" creationId="{00C5F048-F456-1668-3106-DBE4B0D1657D}"/>
          </ac:spMkLst>
        </pc:spChg>
        <pc:spChg chg="mod ord">
          <ac:chgData name="Solina Searcy-Martin" userId="289674bc-641b-45b2-a26a-1a77cafb67c6" providerId="ADAL" clId="{C6ED7230-C3FE-464B-BA4C-3BFCFDCE3ACB}" dt="2026-03-23T21:44:13.533" v="7519" actId="26606"/>
          <ac:spMkLst>
            <pc:docMk/>
            <pc:sldMk cId="130542647" sldId="495"/>
            <ac:spMk id="4" creationId="{A036AF88-CE80-8483-5CD7-0DCBDF719C06}"/>
          </ac:spMkLst>
        </pc:spChg>
        <pc:spChg chg="add del mod">
          <ac:chgData name="Solina Searcy-Martin" userId="289674bc-641b-45b2-a26a-1a77cafb67c6" providerId="ADAL" clId="{C6ED7230-C3FE-464B-BA4C-3BFCFDCE3ACB}" dt="2026-04-06T18:51:26.757" v="22036" actId="2"/>
          <ac:spMkLst>
            <pc:docMk/>
            <pc:sldMk cId="130542647" sldId="495"/>
            <ac:spMk id="14" creationId="{96A0B0D5-8BDA-25C8-45AF-63421F5D8E15}"/>
          </ac:spMkLst>
        </pc:spChg>
        <pc:spChg chg="add">
          <ac:chgData name="Solina Searcy-Martin" userId="289674bc-641b-45b2-a26a-1a77cafb67c6" providerId="ADAL" clId="{C6ED7230-C3FE-464B-BA4C-3BFCFDCE3ACB}" dt="2026-03-23T21:44:13.533" v="7519" actId="26606"/>
          <ac:spMkLst>
            <pc:docMk/>
            <pc:sldMk cId="130542647" sldId="495"/>
            <ac:spMk id="27" creationId="{352BEC0E-22F8-46D0-9632-375DB541B06C}"/>
          </ac:spMkLst>
        </pc:spChg>
        <pc:spChg chg="add">
          <ac:chgData name="Solina Searcy-Martin" userId="289674bc-641b-45b2-a26a-1a77cafb67c6" providerId="ADAL" clId="{C6ED7230-C3FE-464B-BA4C-3BFCFDCE3ACB}" dt="2026-03-23T21:44:13.533" v="7519" actId="26606"/>
          <ac:spMkLst>
            <pc:docMk/>
            <pc:sldMk cId="130542647" sldId="495"/>
            <ac:spMk id="29" creationId="{3FCFB1DE-0B7E-48CC-BA90-B2AB0889F9D6}"/>
          </ac:spMkLst>
        </pc:spChg>
        <pc:picChg chg="add mod ord">
          <ac:chgData name="Solina Searcy-Martin" userId="289674bc-641b-45b2-a26a-1a77cafb67c6" providerId="ADAL" clId="{C6ED7230-C3FE-464B-BA4C-3BFCFDCE3ACB}" dt="2026-03-31T17:05:17.074" v="16056" actId="14100"/>
          <ac:picMkLst>
            <pc:docMk/>
            <pc:sldMk cId="130542647" sldId="495"/>
            <ac:picMk id="12" creationId="{8F839BC6-1B47-C13C-9E35-9ECDF01947A5}"/>
          </ac:picMkLst>
        </pc:picChg>
        <pc:picChg chg="add mod">
          <ac:chgData name="Solina Searcy-Martin" userId="289674bc-641b-45b2-a26a-1a77cafb67c6" providerId="ADAL" clId="{C6ED7230-C3FE-464B-BA4C-3BFCFDCE3ACB}" dt="2026-03-25T17:42:05.576" v="9871" actId="1076"/>
          <ac:picMkLst>
            <pc:docMk/>
            <pc:sldMk cId="130542647" sldId="495"/>
            <ac:picMk id="22" creationId="{A8C35387-F1BC-2938-0B85-1A0A851EDD3D}"/>
          </ac:picMkLst>
        </pc:picChg>
      </pc:sldChg>
      <pc:sldChg chg="addSp delSp modSp new mod ord modNotesTx">
        <pc:chgData name="Solina Searcy-Martin" userId="289674bc-641b-45b2-a26a-1a77cafb67c6" providerId="ADAL" clId="{C6ED7230-C3FE-464B-BA4C-3BFCFDCE3ACB}" dt="2026-04-09T20:14:30.218" v="22141" actId="20577"/>
        <pc:sldMkLst>
          <pc:docMk/>
          <pc:sldMk cId="2892888698" sldId="496"/>
        </pc:sldMkLst>
        <pc:spChg chg="mod">
          <ac:chgData name="Solina Searcy-Martin" userId="289674bc-641b-45b2-a26a-1a77cafb67c6" providerId="ADAL" clId="{C6ED7230-C3FE-464B-BA4C-3BFCFDCE3ACB}" dt="2026-03-31T17:02:10.549" v="16035" actId="20577"/>
          <ac:spMkLst>
            <pc:docMk/>
            <pc:sldMk cId="2892888698" sldId="496"/>
            <ac:spMk id="2" creationId="{29A35679-505D-A0DC-1D78-6FFC7F08E11D}"/>
          </ac:spMkLst>
        </pc:spChg>
        <pc:spChg chg="mod">
          <ac:chgData name="Solina Searcy-Martin" userId="289674bc-641b-45b2-a26a-1a77cafb67c6" providerId="ADAL" clId="{C6ED7230-C3FE-464B-BA4C-3BFCFDCE3ACB}" dt="2026-03-25T17:38:08.358" v="9784" actId="20577"/>
          <ac:spMkLst>
            <pc:docMk/>
            <pc:sldMk cId="2892888698" sldId="496"/>
            <ac:spMk id="3" creationId="{7932D70A-A71A-8838-EF80-CF00B2ABE41C}"/>
          </ac:spMkLst>
        </pc:spChg>
        <pc:picChg chg="add mod ord">
          <ac:chgData name="Solina Searcy-Martin" userId="289674bc-641b-45b2-a26a-1a77cafb67c6" providerId="ADAL" clId="{C6ED7230-C3FE-464B-BA4C-3BFCFDCE3ACB}" dt="2026-03-31T17:02:15.851" v="16036" actId="1076"/>
          <ac:picMkLst>
            <pc:docMk/>
            <pc:sldMk cId="2892888698" sldId="496"/>
            <ac:picMk id="25" creationId="{A3FD7482-3B86-3947-F47D-517E7105CBFB}"/>
          </ac:picMkLst>
        </pc:picChg>
      </pc:sldChg>
      <pc:sldChg chg="addSp delSp modSp new mod ord modNotesTx">
        <pc:chgData name="Solina Searcy-Martin" userId="289674bc-641b-45b2-a26a-1a77cafb67c6" providerId="ADAL" clId="{C6ED7230-C3FE-464B-BA4C-3BFCFDCE3ACB}" dt="2026-04-06T18:12:31.042" v="22024" actId="20577"/>
        <pc:sldMkLst>
          <pc:docMk/>
          <pc:sldMk cId="3691006916" sldId="498"/>
        </pc:sldMkLst>
        <pc:spChg chg="mod">
          <ac:chgData name="Solina Searcy-Martin" userId="289674bc-641b-45b2-a26a-1a77cafb67c6" providerId="ADAL" clId="{C6ED7230-C3FE-464B-BA4C-3BFCFDCE3ACB}" dt="2026-03-27T15:44:45.001" v="12349" actId="14100"/>
          <ac:spMkLst>
            <pc:docMk/>
            <pc:sldMk cId="3691006916" sldId="498"/>
            <ac:spMk id="2" creationId="{A4A6C21F-C3E9-7D3A-0CCA-7F97CE24F239}"/>
          </ac:spMkLst>
        </pc:spChg>
        <pc:picChg chg="add mod">
          <ac:chgData name="Solina Searcy-Martin" userId="289674bc-641b-45b2-a26a-1a77cafb67c6" providerId="ADAL" clId="{C6ED7230-C3FE-464B-BA4C-3BFCFDCE3ACB}" dt="2026-04-01T16:08:53.143" v="17883" actId="1076"/>
          <ac:picMkLst>
            <pc:docMk/>
            <pc:sldMk cId="3691006916" sldId="498"/>
            <ac:picMk id="5" creationId="{A54BDC7D-50A2-8CB4-B5D9-77C2D20A48CC}"/>
          </ac:picMkLst>
        </pc:picChg>
        <pc:picChg chg="add mod">
          <ac:chgData name="Solina Searcy-Martin" userId="289674bc-641b-45b2-a26a-1a77cafb67c6" providerId="ADAL" clId="{C6ED7230-C3FE-464B-BA4C-3BFCFDCE3ACB}" dt="2026-04-03T20:13:24.772" v="21174" actId="14100"/>
          <ac:picMkLst>
            <pc:docMk/>
            <pc:sldMk cId="3691006916" sldId="498"/>
            <ac:picMk id="6" creationId="{01100BB5-414F-6E54-E021-FF73FB18040B}"/>
          </ac:picMkLst>
        </pc:picChg>
      </pc:sldChg>
      <pc:sldChg chg="addSp delSp modSp new mod ord modNotesTx">
        <pc:chgData name="Solina Searcy-Martin" userId="289674bc-641b-45b2-a26a-1a77cafb67c6" providerId="ADAL" clId="{C6ED7230-C3FE-464B-BA4C-3BFCFDCE3ACB}" dt="2026-03-30T18:29:09.971" v="14813" actId="20577"/>
        <pc:sldMkLst>
          <pc:docMk/>
          <pc:sldMk cId="2680056488" sldId="499"/>
        </pc:sldMkLst>
        <pc:spChg chg="mod">
          <ac:chgData name="Solina Searcy-Martin" userId="289674bc-641b-45b2-a26a-1a77cafb67c6" providerId="ADAL" clId="{C6ED7230-C3FE-464B-BA4C-3BFCFDCE3ACB}" dt="2026-03-25T18:19:40.728" v="10667" actId="2711"/>
          <ac:spMkLst>
            <pc:docMk/>
            <pc:sldMk cId="2680056488" sldId="499"/>
            <ac:spMk id="2" creationId="{0EBBD83D-35D6-86FE-7DF0-159E76E63B70}"/>
          </ac:spMkLst>
        </pc:spChg>
        <pc:picChg chg="add mod ord">
          <ac:chgData name="Solina Searcy-Martin" userId="289674bc-641b-45b2-a26a-1a77cafb67c6" providerId="ADAL" clId="{C6ED7230-C3FE-464B-BA4C-3BFCFDCE3ACB}" dt="2026-03-30T18:00:35.387" v="14276" actId="14100"/>
          <ac:picMkLst>
            <pc:docMk/>
            <pc:sldMk cId="2680056488" sldId="499"/>
            <ac:picMk id="18" creationId="{A1962100-7699-F8D8-1264-C5DE1F91008B}"/>
          </ac:picMkLst>
        </pc:picChg>
      </pc:sldChg>
      <pc:sldChg chg="addSp delSp modSp new mod modNotesTx">
        <pc:chgData name="Solina Searcy-Martin" userId="289674bc-641b-45b2-a26a-1a77cafb67c6" providerId="ADAL" clId="{C6ED7230-C3FE-464B-BA4C-3BFCFDCE3ACB}" dt="2026-04-03T18:54:49.929" v="19866" actId="313"/>
        <pc:sldMkLst>
          <pc:docMk/>
          <pc:sldMk cId="2699864289" sldId="500"/>
        </pc:sldMkLst>
        <pc:spChg chg="mod">
          <ac:chgData name="Solina Searcy-Martin" userId="289674bc-641b-45b2-a26a-1a77cafb67c6" providerId="ADAL" clId="{C6ED7230-C3FE-464B-BA4C-3BFCFDCE3ACB}" dt="2026-03-25T18:20:53.670" v="10681" actId="2711"/>
          <ac:spMkLst>
            <pc:docMk/>
            <pc:sldMk cId="2699864289" sldId="500"/>
            <ac:spMk id="2" creationId="{D9E35A13-A471-A9F3-CFBF-29BE03A66149}"/>
          </ac:spMkLst>
        </pc:spChg>
        <pc:picChg chg="add mod ord">
          <ac:chgData name="Solina Searcy-Martin" userId="289674bc-641b-45b2-a26a-1a77cafb67c6" providerId="ADAL" clId="{C6ED7230-C3FE-464B-BA4C-3BFCFDCE3ACB}" dt="2026-03-30T18:25:40.591" v="14764" actId="14100"/>
          <ac:picMkLst>
            <pc:docMk/>
            <pc:sldMk cId="2699864289" sldId="500"/>
            <ac:picMk id="7" creationId="{D48FDE4F-F9C9-F39A-0108-A4F5E29B339B}"/>
          </ac:picMkLst>
        </pc:picChg>
      </pc:sldChg>
      <pc:sldChg chg="addSp delSp modSp new mod modNotesTx">
        <pc:chgData name="Solina Searcy-Martin" userId="289674bc-641b-45b2-a26a-1a77cafb67c6" providerId="ADAL" clId="{C6ED7230-C3FE-464B-BA4C-3BFCFDCE3ACB}" dt="2026-04-03T19:33:33.099" v="20864" actId="6549"/>
        <pc:sldMkLst>
          <pc:docMk/>
          <pc:sldMk cId="2307712185" sldId="501"/>
        </pc:sldMkLst>
        <pc:spChg chg="mod">
          <ac:chgData name="Solina Searcy-Martin" userId="289674bc-641b-45b2-a26a-1a77cafb67c6" providerId="ADAL" clId="{C6ED7230-C3FE-464B-BA4C-3BFCFDCE3ACB}" dt="2026-03-25T19:14:34.228" v="11321" actId="2711"/>
          <ac:spMkLst>
            <pc:docMk/>
            <pc:sldMk cId="2307712185" sldId="501"/>
            <ac:spMk id="2" creationId="{9BD342A8-F251-8201-2621-97C7A1C2A2A7}"/>
          </ac:spMkLst>
        </pc:spChg>
        <pc:picChg chg="add mod">
          <ac:chgData name="Solina Searcy-Martin" userId="289674bc-641b-45b2-a26a-1a77cafb67c6" providerId="ADAL" clId="{C6ED7230-C3FE-464B-BA4C-3BFCFDCE3ACB}" dt="2026-04-01T16:00:27.570" v="17861" actId="14100"/>
          <ac:picMkLst>
            <pc:docMk/>
            <pc:sldMk cId="2307712185" sldId="501"/>
            <ac:picMk id="7" creationId="{B1826729-64CA-4257-45FB-8CEF5D3B1C8F}"/>
          </ac:picMkLst>
        </pc:picChg>
      </pc:sldChg>
      <pc:sldChg chg="addSp delSp modSp new mod modNotesTx">
        <pc:chgData name="Solina Searcy-Martin" userId="289674bc-641b-45b2-a26a-1a77cafb67c6" providerId="ADAL" clId="{C6ED7230-C3FE-464B-BA4C-3BFCFDCE3ACB}" dt="2026-04-03T18:54:01.088" v="19814" actId="20577"/>
        <pc:sldMkLst>
          <pc:docMk/>
          <pc:sldMk cId="244756344" sldId="502"/>
        </pc:sldMkLst>
        <pc:spChg chg="mod">
          <ac:chgData name="Solina Searcy-Martin" userId="289674bc-641b-45b2-a26a-1a77cafb67c6" providerId="ADAL" clId="{C6ED7230-C3FE-464B-BA4C-3BFCFDCE3ACB}" dt="2026-03-25T18:20:39.442" v="10679" actId="2711"/>
          <ac:spMkLst>
            <pc:docMk/>
            <pc:sldMk cId="244756344" sldId="502"/>
            <ac:spMk id="2" creationId="{0DA7D60A-2BAC-3279-69C3-0A39BA7A69A5}"/>
          </ac:spMkLst>
        </pc:spChg>
        <pc:picChg chg="add mod ord">
          <ac:chgData name="Solina Searcy-Martin" userId="289674bc-641b-45b2-a26a-1a77cafb67c6" providerId="ADAL" clId="{C6ED7230-C3FE-464B-BA4C-3BFCFDCE3ACB}" dt="2026-03-25T18:48:28.452" v="10728" actId="14100"/>
          <ac:picMkLst>
            <pc:docMk/>
            <pc:sldMk cId="244756344" sldId="502"/>
            <ac:picMk id="10" creationId="{2CD421B2-999F-13EA-EEB8-30E5E070E967}"/>
          </ac:picMkLst>
        </pc:picChg>
      </pc:sldChg>
      <pc:sldChg chg="addSp delSp modSp new mod ord modNotesTx">
        <pc:chgData name="Solina Searcy-Martin" userId="289674bc-641b-45b2-a26a-1a77cafb67c6" providerId="ADAL" clId="{C6ED7230-C3FE-464B-BA4C-3BFCFDCE3ACB}" dt="2026-04-03T18:53:40.118" v="19790" actId="20577"/>
        <pc:sldMkLst>
          <pc:docMk/>
          <pc:sldMk cId="1345067931" sldId="503"/>
        </pc:sldMkLst>
        <pc:spChg chg="mod">
          <ac:chgData name="Solina Searcy-Martin" userId="289674bc-641b-45b2-a26a-1a77cafb67c6" providerId="ADAL" clId="{C6ED7230-C3FE-464B-BA4C-3BFCFDCE3ACB}" dt="2026-03-25T18:19:58.799" v="10669" actId="2711"/>
          <ac:spMkLst>
            <pc:docMk/>
            <pc:sldMk cId="1345067931" sldId="503"/>
            <ac:spMk id="2" creationId="{034C1655-05CA-DDEF-27CD-21FA07FD88E7}"/>
          </ac:spMkLst>
        </pc:spChg>
        <pc:picChg chg="add mod ord">
          <ac:chgData name="Solina Searcy-Martin" userId="289674bc-641b-45b2-a26a-1a77cafb67c6" providerId="ADAL" clId="{C6ED7230-C3FE-464B-BA4C-3BFCFDCE3ACB}" dt="2026-03-25T18:47:35.536" v="10720" actId="14100"/>
          <ac:picMkLst>
            <pc:docMk/>
            <pc:sldMk cId="1345067931" sldId="503"/>
            <ac:picMk id="10" creationId="{064B2C3F-EE7E-BB26-E932-A788994C9490}"/>
          </ac:picMkLst>
        </pc:picChg>
      </pc:sldChg>
      <pc:sldChg chg="addSp delSp modSp new mod ord modNotesTx">
        <pc:chgData name="Solina Searcy-Martin" userId="289674bc-641b-45b2-a26a-1a77cafb67c6" providerId="ADAL" clId="{C6ED7230-C3FE-464B-BA4C-3BFCFDCE3ACB}" dt="2026-04-03T18:53:16.877" v="19768" actId="20577"/>
        <pc:sldMkLst>
          <pc:docMk/>
          <pc:sldMk cId="3034114869" sldId="504"/>
        </pc:sldMkLst>
        <pc:spChg chg="mod">
          <ac:chgData name="Solina Searcy-Martin" userId="289674bc-641b-45b2-a26a-1a77cafb67c6" providerId="ADAL" clId="{C6ED7230-C3FE-464B-BA4C-3BFCFDCE3ACB}" dt="2026-03-25T18:19:21.829" v="10666" actId="2711"/>
          <ac:spMkLst>
            <pc:docMk/>
            <pc:sldMk cId="3034114869" sldId="504"/>
            <ac:spMk id="2" creationId="{7AC4028E-1647-3A21-2FAF-F2CD48F6CD1D}"/>
          </ac:spMkLst>
        </pc:spChg>
        <pc:picChg chg="add mod ord">
          <ac:chgData name="Solina Searcy-Martin" userId="289674bc-641b-45b2-a26a-1a77cafb67c6" providerId="ADAL" clId="{C6ED7230-C3FE-464B-BA4C-3BFCFDCE3ACB}" dt="2026-03-27T15:56:16.802" v="12601" actId="14100"/>
          <ac:picMkLst>
            <pc:docMk/>
            <pc:sldMk cId="3034114869" sldId="504"/>
            <ac:picMk id="10" creationId="{074DE534-23CD-4451-84B4-4914DB973047}"/>
          </ac:picMkLst>
        </pc:picChg>
      </pc:sldChg>
      <pc:sldChg chg="addSp delSp modSp new mod modNotesTx">
        <pc:chgData name="Solina Searcy-Martin" userId="289674bc-641b-45b2-a26a-1a77cafb67c6" providerId="ADAL" clId="{C6ED7230-C3FE-464B-BA4C-3BFCFDCE3ACB}" dt="2026-04-03T18:51:13.828" v="19707" actId="6549"/>
        <pc:sldMkLst>
          <pc:docMk/>
          <pc:sldMk cId="1548955958" sldId="505"/>
        </pc:sldMkLst>
        <pc:spChg chg="mod">
          <ac:chgData name="Solina Searcy-Martin" userId="289674bc-641b-45b2-a26a-1a77cafb67c6" providerId="ADAL" clId="{C6ED7230-C3FE-464B-BA4C-3BFCFDCE3ACB}" dt="2026-03-25T18:21:52.507" v="10694" actId="2711"/>
          <ac:spMkLst>
            <pc:docMk/>
            <pc:sldMk cId="1548955958" sldId="505"/>
            <ac:spMk id="2" creationId="{DFCA1092-A479-7F77-CE15-AA590B1531D3}"/>
          </ac:spMkLst>
        </pc:spChg>
        <pc:picChg chg="add mod ord">
          <ac:chgData name="Solina Searcy-Martin" userId="289674bc-641b-45b2-a26a-1a77cafb67c6" providerId="ADAL" clId="{C6ED7230-C3FE-464B-BA4C-3BFCFDCE3ACB}" dt="2026-04-01T15:59:16.545" v="17847" actId="14100"/>
          <ac:picMkLst>
            <pc:docMk/>
            <pc:sldMk cId="1548955958" sldId="505"/>
            <ac:picMk id="10" creationId="{ADDFC753-13EF-5DB5-9F18-E59BD346190F}"/>
          </ac:picMkLst>
        </pc:picChg>
      </pc:sldChg>
      <pc:sldChg chg="addSp delSp modSp new mod modNotesTx">
        <pc:chgData name="Solina Searcy-Martin" userId="289674bc-641b-45b2-a26a-1a77cafb67c6" providerId="ADAL" clId="{C6ED7230-C3FE-464B-BA4C-3BFCFDCE3ACB}" dt="2026-04-06T18:51:22.134" v="22034" actId="2"/>
        <pc:sldMkLst>
          <pc:docMk/>
          <pc:sldMk cId="3663651968" sldId="506"/>
        </pc:sldMkLst>
        <pc:spChg chg="mod">
          <ac:chgData name="Solina Searcy-Martin" userId="289674bc-641b-45b2-a26a-1a77cafb67c6" providerId="ADAL" clId="{C6ED7230-C3FE-464B-BA4C-3BFCFDCE3ACB}" dt="2026-03-25T18:53:33.583" v="10796" actId="2711"/>
          <ac:spMkLst>
            <pc:docMk/>
            <pc:sldMk cId="3663651968" sldId="506"/>
            <ac:spMk id="2" creationId="{6F1ECF4A-A322-A736-6241-1D91EAEE6B61}"/>
          </ac:spMkLst>
        </pc:spChg>
        <pc:picChg chg="add mod ord">
          <ac:chgData name="Solina Searcy-Martin" userId="289674bc-641b-45b2-a26a-1a77cafb67c6" providerId="ADAL" clId="{C6ED7230-C3FE-464B-BA4C-3BFCFDCE3ACB}" dt="2026-04-01T15:59:20.606" v="17848" actId="14100"/>
          <ac:picMkLst>
            <pc:docMk/>
            <pc:sldMk cId="3663651968" sldId="506"/>
            <ac:picMk id="10" creationId="{927FAD55-578D-766A-DE62-F06BF482D271}"/>
          </ac:picMkLst>
        </pc:picChg>
      </pc:sldChg>
      <pc:sldChg chg="addSp delSp modSp new mod modNotesTx">
        <pc:chgData name="Solina Searcy-Martin" userId="289674bc-641b-45b2-a26a-1a77cafb67c6" providerId="ADAL" clId="{C6ED7230-C3FE-464B-BA4C-3BFCFDCE3ACB}" dt="2026-04-03T19:32:45.147" v="20821" actId="20577"/>
        <pc:sldMkLst>
          <pc:docMk/>
          <pc:sldMk cId="1384878760" sldId="507"/>
        </pc:sldMkLst>
        <pc:spChg chg="mod">
          <ac:chgData name="Solina Searcy-Martin" userId="289674bc-641b-45b2-a26a-1a77cafb67c6" providerId="ADAL" clId="{C6ED7230-C3FE-464B-BA4C-3BFCFDCE3ACB}" dt="2026-03-25T19:14:15.304" v="11319" actId="2711"/>
          <ac:spMkLst>
            <pc:docMk/>
            <pc:sldMk cId="1384878760" sldId="507"/>
            <ac:spMk id="2" creationId="{CF63847A-FDD9-276C-537D-CBC2793BBE87}"/>
          </ac:spMkLst>
        </pc:spChg>
        <pc:picChg chg="add mod ord">
          <ac:chgData name="Solina Searcy-Martin" userId="289674bc-641b-45b2-a26a-1a77cafb67c6" providerId="ADAL" clId="{C6ED7230-C3FE-464B-BA4C-3BFCFDCE3ACB}" dt="2026-04-01T16:00:22.327" v="17860" actId="14100"/>
          <ac:picMkLst>
            <pc:docMk/>
            <pc:sldMk cId="1384878760" sldId="507"/>
            <ac:picMk id="10" creationId="{FDA1EBA9-0029-7D48-1333-CCFCFDCDFE55}"/>
          </ac:picMkLst>
        </pc:picChg>
      </pc:sldChg>
      <pc:sldChg chg="addSp delSp modSp new mod ord modNotesTx">
        <pc:chgData name="Solina Searcy-Martin" userId="289674bc-641b-45b2-a26a-1a77cafb67c6" providerId="ADAL" clId="{C6ED7230-C3FE-464B-BA4C-3BFCFDCE3ACB}" dt="2026-04-03T18:55:33.533" v="19907" actId="20577"/>
        <pc:sldMkLst>
          <pc:docMk/>
          <pc:sldMk cId="3518669504" sldId="508"/>
        </pc:sldMkLst>
        <pc:spChg chg="mod">
          <ac:chgData name="Solina Searcy-Martin" userId="289674bc-641b-45b2-a26a-1a77cafb67c6" providerId="ADAL" clId="{C6ED7230-C3FE-464B-BA4C-3BFCFDCE3ACB}" dt="2026-03-25T18:21:18.228" v="10686" actId="2711"/>
          <ac:spMkLst>
            <pc:docMk/>
            <pc:sldMk cId="3518669504" sldId="508"/>
            <ac:spMk id="2" creationId="{6D9468A0-D67D-756C-02CF-56B01A0B3F96}"/>
          </ac:spMkLst>
        </pc:spChg>
        <pc:picChg chg="add mod ord">
          <ac:chgData name="Solina Searcy-Martin" userId="289674bc-641b-45b2-a26a-1a77cafb67c6" providerId="ADAL" clId="{C6ED7230-C3FE-464B-BA4C-3BFCFDCE3ACB}" dt="2026-04-01T15:59:07.554" v="17845" actId="14100"/>
          <ac:picMkLst>
            <pc:docMk/>
            <pc:sldMk cId="3518669504" sldId="508"/>
            <ac:picMk id="10" creationId="{C48515AB-6C81-3954-C3E7-0009A61A7020}"/>
          </ac:picMkLst>
        </pc:picChg>
      </pc:sldChg>
      <pc:sldChg chg="addSp delSp modSp new mod modNotesTx">
        <pc:chgData name="Solina Searcy-Martin" userId="289674bc-641b-45b2-a26a-1a77cafb67c6" providerId="ADAL" clId="{C6ED7230-C3FE-464B-BA4C-3BFCFDCE3ACB}" dt="2026-04-03T18:58:11.600" v="19984" actId="6549"/>
        <pc:sldMkLst>
          <pc:docMk/>
          <pc:sldMk cId="4215561333" sldId="509"/>
        </pc:sldMkLst>
        <pc:spChg chg="mod">
          <ac:chgData name="Solina Searcy-Martin" userId="289674bc-641b-45b2-a26a-1a77cafb67c6" providerId="ADAL" clId="{C6ED7230-C3FE-464B-BA4C-3BFCFDCE3ACB}" dt="2026-03-25T18:53:54.606" v="10798" actId="2711"/>
          <ac:spMkLst>
            <pc:docMk/>
            <pc:sldMk cId="4215561333" sldId="509"/>
            <ac:spMk id="2" creationId="{CDAA1B50-C243-6DB9-6839-33D4C5376F27}"/>
          </ac:spMkLst>
        </pc:spChg>
        <pc:picChg chg="add mod ord">
          <ac:chgData name="Solina Searcy-Martin" userId="289674bc-641b-45b2-a26a-1a77cafb67c6" providerId="ADAL" clId="{C6ED7230-C3FE-464B-BA4C-3BFCFDCE3ACB}" dt="2026-04-01T15:59:25.180" v="17849" actId="14100"/>
          <ac:picMkLst>
            <pc:docMk/>
            <pc:sldMk cId="4215561333" sldId="509"/>
            <ac:picMk id="10" creationId="{B2C7AD3B-BD9E-2CBE-90FF-17B488131D9C}"/>
          </ac:picMkLst>
        </pc:picChg>
      </pc:sldChg>
      <pc:sldChg chg="addSp delSp modSp new mod modNotesTx">
        <pc:chgData name="Solina Searcy-Martin" userId="289674bc-641b-45b2-a26a-1a77cafb67c6" providerId="ADAL" clId="{C6ED7230-C3FE-464B-BA4C-3BFCFDCE3ACB}" dt="2026-04-03T19:00:41.679" v="20140" actId="6549"/>
        <pc:sldMkLst>
          <pc:docMk/>
          <pc:sldMk cId="4017438326" sldId="510"/>
        </pc:sldMkLst>
        <pc:spChg chg="mod">
          <ac:chgData name="Solina Searcy-Martin" userId="289674bc-641b-45b2-a26a-1a77cafb67c6" providerId="ADAL" clId="{C6ED7230-C3FE-464B-BA4C-3BFCFDCE3ACB}" dt="2026-03-25T18:55:16.623" v="10806" actId="2711"/>
          <ac:spMkLst>
            <pc:docMk/>
            <pc:sldMk cId="4017438326" sldId="510"/>
            <ac:spMk id="2" creationId="{37EB63CF-6578-EFD7-FCBF-D1D47EE7C2E6}"/>
          </ac:spMkLst>
        </pc:spChg>
        <pc:picChg chg="add mod ord">
          <ac:chgData name="Solina Searcy-Martin" userId="289674bc-641b-45b2-a26a-1a77cafb67c6" providerId="ADAL" clId="{C6ED7230-C3FE-464B-BA4C-3BFCFDCE3ACB}" dt="2026-03-30T18:06:28.897" v="14539" actId="14100"/>
          <ac:picMkLst>
            <pc:docMk/>
            <pc:sldMk cId="4017438326" sldId="510"/>
            <ac:picMk id="10" creationId="{63821515-0677-8C9D-089C-BBD77774277F}"/>
          </ac:picMkLst>
        </pc:picChg>
      </pc:sldChg>
      <pc:sldChg chg="addSp delSp modSp new mod modNotesTx">
        <pc:chgData name="Solina Searcy-Martin" userId="289674bc-641b-45b2-a26a-1a77cafb67c6" providerId="ADAL" clId="{C6ED7230-C3FE-464B-BA4C-3BFCFDCE3ACB}" dt="2026-04-03T19:04:02.240" v="20302" actId="313"/>
        <pc:sldMkLst>
          <pc:docMk/>
          <pc:sldMk cId="1480812347" sldId="511"/>
        </pc:sldMkLst>
        <pc:spChg chg="mod">
          <ac:chgData name="Solina Searcy-Martin" userId="289674bc-641b-45b2-a26a-1a77cafb67c6" providerId="ADAL" clId="{C6ED7230-C3FE-464B-BA4C-3BFCFDCE3ACB}" dt="2026-03-25T18:57:57.949" v="10881" actId="2711"/>
          <ac:spMkLst>
            <pc:docMk/>
            <pc:sldMk cId="1480812347" sldId="511"/>
            <ac:spMk id="2" creationId="{3D5F0E48-7A87-8C2B-31EB-DAB543618F1F}"/>
          </ac:spMkLst>
        </pc:spChg>
        <pc:picChg chg="add mod ord">
          <ac:chgData name="Solina Searcy-Martin" userId="289674bc-641b-45b2-a26a-1a77cafb67c6" providerId="ADAL" clId="{C6ED7230-C3FE-464B-BA4C-3BFCFDCE3ACB}" dt="2026-04-01T15:59:35.653" v="17851" actId="14100"/>
          <ac:picMkLst>
            <pc:docMk/>
            <pc:sldMk cId="1480812347" sldId="511"/>
            <ac:picMk id="10" creationId="{6602D070-A8C9-BF83-F08D-189921F7FF20}"/>
          </ac:picMkLst>
        </pc:picChg>
      </pc:sldChg>
      <pc:sldChg chg="addSp delSp modSp new mod ord modNotesTx">
        <pc:chgData name="Solina Searcy-Martin" userId="289674bc-641b-45b2-a26a-1a77cafb67c6" providerId="ADAL" clId="{C6ED7230-C3FE-464B-BA4C-3BFCFDCE3ACB}" dt="2026-04-03T19:38:35.454" v="21173" actId="6549"/>
        <pc:sldMkLst>
          <pc:docMk/>
          <pc:sldMk cId="4194652245" sldId="512"/>
        </pc:sldMkLst>
        <pc:spChg chg="mod">
          <ac:chgData name="Solina Searcy-Martin" userId="289674bc-641b-45b2-a26a-1a77cafb67c6" providerId="ADAL" clId="{C6ED7230-C3FE-464B-BA4C-3BFCFDCE3ACB}" dt="2026-03-25T19:17:28.721" v="11343" actId="2711"/>
          <ac:spMkLst>
            <pc:docMk/>
            <pc:sldMk cId="4194652245" sldId="512"/>
            <ac:spMk id="2" creationId="{C25B26CA-518D-E4D3-50E6-7D418283AAB6}"/>
          </ac:spMkLst>
        </pc:spChg>
        <pc:picChg chg="add mod ord">
          <ac:chgData name="Solina Searcy-Martin" userId="289674bc-641b-45b2-a26a-1a77cafb67c6" providerId="ADAL" clId="{C6ED7230-C3FE-464B-BA4C-3BFCFDCE3ACB}" dt="2026-04-01T16:00:38.240" v="17863" actId="14100"/>
          <ac:picMkLst>
            <pc:docMk/>
            <pc:sldMk cId="4194652245" sldId="512"/>
            <ac:picMk id="14" creationId="{A8ACE986-32FD-732E-1FFD-2AEDCAD17068}"/>
          </ac:picMkLst>
        </pc:picChg>
      </pc:sldChg>
      <pc:sldChg chg="addSp delSp modSp new mod ord modNotesTx">
        <pc:chgData name="Solina Searcy-Martin" userId="289674bc-641b-45b2-a26a-1a77cafb67c6" providerId="ADAL" clId="{C6ED7230-C3FE-464B-BA4C-3BFCFDCE3ACB}" dt="2026-04-03T19:25:01.616" v="20487" actId="6549"/>
        <pc:sldMkLst>
          <pc:docMk/>
          <pc:sldMk cId="3146354399" sldId="513"/>
        </pc:sldMkLst>
        <pc:spChg chg="mod">
          <ac:chgData name="Solina Searcy-Martin" userId="289674bc-641b-45b2-a26a-1a77cafb67c6" providerId="ADAL" clId="{C6ED7230-C3FE-464B-BA4C-3BFCFDCE3ACB}" dt="2026-03-25T19:08:03.515" v="11192" actId="2711"/>
          <ac:spMkLst>
            <pc:docMk/>
            <pc:sldMk cId="3146354399" sldId="513"/>
            <ac:spMk id="2" creationId="{7667D8BD-4DEF-7EC7-C1CB-902808593681}"/>
          </ac:spMkLst>
        </pc:spChg>
        <pc:picChg chg="add mod ord">
          <ac:chgData name="Solina Searcy-Martin" userId="289674bc-641b-45b2-a26a-1a77cafb67c6" providerId="ADAL" clId="{C6ED7230-C3FE-464B-BA4C-3BFCFDCE3ACB}" dt="2026-04-01T15:59:42.750" v="17853" actId="14100"/>
          <ac:picMkLst>
            <pc:docMk/>
            <pc:sldMk cId="3146354399" sldId="513"/>
            <ac:picMk id="10" creationId="{F4DD6F31-3EC4-3499-F7CC-82CACCB3FAFE}"/>
          </ac:picMkLst>
        </pc:picChg>
      </pc:sldChg>
      <pc:sldChg chg="addSp delSp modSp new mod modNotesTx">
        <pc:chgData name="Solina Searcy-Martin" userId="289674bc-641b-45b2-a26a-1a77cafb67c6" providerId="ADAL" clId="{C6ED7230-C3FE-464B-BA4C-3BFCFDCE3ACB}" dt="2026-04-03T19:26:07.562" v="20524" actId="6549"/>
        <pc:sldMkLst>
          <pc:docMk/>
          <pc:sldMk cId="1898947991" sldId="514"/>
        </pc:sldMkLst>
        <pc:spChg chg="mod">
          <ac:chgData name="Solina Searcy-Martin" userId="289674bc-641b-45b2-a26a-1a77cafb67c6" providerId="ADAL" clId="{C6ED7230-C3FE-464B-BA4C-3BFCFDCE3ACB}" dt="2026-03-25T19:10:39.616" v="11294" actId="2711"/>
          <ac:spMkLst>
            <pc:docMk/>
            <pc:sldMk cId="1898947991" sldId="514"/>
            <ac:spMk id="2" creationId="{0EE8DA85-F5F4-77D4-21B4-16846AC40983}"/>
          </ac:spMkLst>
        </pc:spChg>
        <pc:picChg chg="add mod ord">
          <ac:chgData name="Solina Searcy-Martin" userId="289674bc-641b-45b2-a26a-1a77cafb67c6" providerId="ADAL" clId="{C6ED7230-C3FE-464B-BA4C-3BFCFDCE3ACB}" dt="2026-04-01T15:59:51.627" v="17856" actId="14100"/>
          <ac:picMkLst>
            <pc:docMk/>
            <pc:sldMk cId="1898947991" sldId="514"/>
            <ac:picMk id="10" creationId="{DDC8F747-D82E-E971-846C-A38C07CABE3F}"/>
          </ac:picMkLst>
        </pc:picChg>
      </pc:sldChg>
      <pc:sldChg chg="addSp delSp modSp new mod modNotesTx">
        <pc:chgData name="Solina Searcy-Martin" userId="289674bc-641b-45b2-a26a-1a77cafb67c6" providerId="ADAL" clId="{C6ED7230-C3FE-464B-BA4C-3BFCFDCE3ACB}" dt="2026-04-03T19:28:17.514" v="20643" actId="6549"/>
        <pc:sldMkLst>
          <pc:docMk/>
          <pc:sldMk cId="2428270722" sldId="515"/>
        </pc:sldMkLst>
        <pc:spChg chg="mod">
          <ac:chgData name="Solina Searcy-Martin" userId="289674bc-641b-45b2-a26a-1a77cafb67c6" providerId="ADAL" clId="{C6ED7230-C3FE-464B-BA4C-3BFCFDCE3ACB}" dt="2026-03-25T19:12:24.687" v="11305" actId="2711"/>
          <ac:spMkLst>
            <pc:docMk/>
            <pc:sldMk cId="2428270722" sldId="515"/>
            <ac:spMk id="2" creationId="{58FDE2FF-0887-5EC3-5F27-93920ECF90ED}"/>
          </ac:spMkLst>
        </pc:spChg>
        <pc:picChg chg="add mod ord">
          <ac:chgData name="Solina Searcy-Martin" userId="289674bc-641b-45b2-a26a-1a77cafb67c6" providerId="ADAL" clId="{C6ED7230-C3FE-464B-BA4C-3BFCFDCE3ACB}" dt="2026-04-01T16:00:11.446" v="17858" actId="14100"/>
          <ac:picMkLst>
            <pc:docMk/>
            <pc:sldMk cId="2428270722" sldId="515"/>
            <ac:picMk id="14" creationId="{6D181281-47D4-C789-EA2A-AFFD4AC92893}"/>
          </ac:picMkLst>
        </pc:picChg>
      </pc:sldChg>
      <pc:sldChg chg="addSp delSp modSp new mod modNotesTx">
        <pc:chgData name="Solina Searcy-Martin" userId="289674bc-641b-45b2-a26a-1a77cafb67c6" providerId="ADAL" clId="{C6ED7230-C3FE-464B-BA4C-3BFCFDCE3ACB}" dt="2026-04-03T19:31:24.936" v="20771" actId="6549"/>
        <pc:sldMkLst>
          <pc:docMk/>
          <pc:sldMk cId="1836363504" sldId="516"/>
        </pc:sldMkLst>
        <pc:spChg chg="mod">
          <ac:chgData name="Solina Searcy-Martin" userId="289674bc-641b-45b2-a26a-1a77cafb67c6" providerId="ADAL" clId="{C6ED7230-C3FE-464B-BA4C-3BFCFDCE3ACB}" dt="2026-03-25T19:12:49.797" v="11308" actId="2711"/>
          <ac:spMkLst>
            <pc:docMk/>
            <pc:sldMk cId="1836363504" sldId="516"/>
            <ac:spMk id="2" creationId="{5A05A677-4672-5CE0-899D-A8327A6FC0F5}"/>
          </ac:spMkLst>
        </pc:spChg>
        <pc:picChg chg="add mod ord">
          <ac:chgData name="Solina Searcy-Martin" userId="289674bc-641b-45b2-a26a-1a77cafb67c6" providerId="ADAL" clId="{C6ED7230-C3FE-464B-BA4C-3BFCFDCE3ACB}" dt="2026-04-01T16:00:17.308" v="17859" actId="14100"/>
          <ac:picMkLst>
            <pc:docMk/>
            <pc:sldMk cId="1836363504" sldId="516"/>
            <ac:picMk id="10" creationId="{C881368A-E546-0438-09B0-EC40D1107F63}"/>
          </ac:picMkLst>
        </pc:picChg>
      </pc:sldChg>
      <pc:sldChg chg="addSp delSp modSp new mod modNotesTx">
        <pc:chgData name="Solina Searcy-Martin" userId="289674bc-641b-45b2-a26a-1a77cafb67c6" providerId="ADAL" clId="{C6ED7230-C3FE-464B-BA4C-3BFCFDCE3ACB}" dt="2026-04-03T18:43:40.028" v="19443" actId="6549"/>
        <pc:sldMkLst>
          <pc:docMk/>
          <pc:sldMk cId="1765197613" sldId="517"/>
        </pc:sldMkLst>
        <pc:spChg chg="mod">
          <ac:chgData name="Solina Searcy-Martin" userId="289674bc-641b-45b2-a26a-1a77cafb67c6" providerId="ADAL" clId="{C6ED7230-C3FE-464B-BA4C-3BFCFDCE3ACB}" dt="2026-03-25T18:21:41.881" v="10692" actId="2711"/>
          <ac:spMkLst>
            <pc:docMk/>
            <pc:sldMk cId="1765197613" sldId="517"/>
            <ac:spMk id="2" creationId="{3F73AD74-0A17-382D-7223-45CB370CEB7A}"/>
          </ac:spMkLst>
        </pc:spChg>
        <pc:picChg chg="add mod ord">
          <ac:chgData name="Solina Searcy-Martin" userId="289674bc-641b-45b2-a26a-1a77cafb67c6" providerId="ADAL" clId="{C6ED7230-C3FE-464B-BA4C-3BFCFDCE3ACB}" dt="2026-04-01T15:59:12.097" v="17846" actId="14100"/>
          <ac:picMkLst>
            <pc:docMk/>
            <pc:sldMk cId="1765197613" sldId="517"/>
            <ac:picMk id="10" creationId="{68846395-CD4A-3544-0F51-7002046566E3}"/>
          </ac:picMkLst>
        </pc:picChg>
      </pc:sldChg>
      <pc:sldChg chg="addSp delSp modSp new mod ord modNotesTx">
        <pc:chgData name="Solina Searcy-Martin" userId="289674bc-641b-45b2-a26a-1a77cafb67c6" providerId="ADAL" clId="{C6ED7230-C3FE-464B-BA4C-3BFCFDCE3ACB}" dt="2026-04-06T18:51:24.714" v="22035" actId="2"/>
        <pc:sldMkLst>
          <pc:docMk/>
          <pc:sldMk cId="2383994747" sldId="518"/>
        </pc:sldMkLst>
        <pc:spChg chg="mod">
          <ac:chgData name="Solina Searcy-Martin" userId="289674bc-641b-45b2-a26a-1a77cafb67c6" providerId="ADAL" clId="{C6ED7230-C3FE-464B-BA4C-3BFCFDCE3ACB}" dt="2026-03-25T19:16:45.281" v="11339" actId="2711"/>
          <ac:spMkLst>
            <pc:docMk/>
            <pc:sldMk cId="2383994747" sldId="518"/>
            <ac:spMk id="2" creationId="{9C676EE7-0484-5F80-5329-E37F9FA2F79B}"/>
          </ac:spMkLst>
        </pc:spChg>
        <pc:picChg chg="add mod ord">
          <ac:chgData name="Solina Searcy-Martin" userId="289674bc-641b-45b2-a26a-1a77cafb67c6" providerId="ADAL" clId="{C6ED7230-C3FE-464B-BA4C-3BFCFDCE3ACB}" dt="2026-03-25T19:52:48.939" v="11979" actId="14100"/>
          <ac:picMkLst>
            <pc:docMk/>
            <pc:sldMk cId="2383994747" sldId="518"/>
            <ac:picMk id="10" creationId="{B3282D62-FA77-9AE0-3AAE-BB5FE68BDDF1}"/>
          </ac:picMkLst>
        </pc:picChg>
      </pc:sldChg>
      <pc:sldChg chg="addSp delSp modSp new mod ord setBg modNotesTx">
        <pc:chgData name="Solina Searcy-Martin" userId="289674bc-641b-45b2-a26a-1a77cafb67c6" providerId="ADAL" clId="{C6ED7230-C3FE-464B-BA4C-3BFCFDCE3ACB}" dt="2026-03-31T17:13:43.432" v="16566" actId="20577"/>
        <pc:sldMkLst>
          <pc:docMk/>
          <pc:sldMk cId="2349775730" sldId="519"/>
        </pc:sldMkLst>
        <pc:spChg chg="mod">
          <ac:chgData name="Solina Searcy-Martin" userId="289674bc-641b-45b2-a26a-1a77cafb67c6" providerId="ADAL" clId="{C6ED7230-C3FE-464B-BA4C-3BFCFDCE3ACB}" dt="2026-03-25T14:18:18.034" v="8421" actId="6549"/>
          <ac:spMkLst>
            <pc:docMk/>
            <pc:sldMk cId="2349775730" sldId="519"/>
            <ac:spMk id="2" creationId="{A48D14C8-4342-F2D1-60EF-9243A706B23C}"/>
          </ac:spMkLst>
        </pc:spChg>
        <pc:spChg chg="mod">
          <ac:chgData name="Solina Searcy-Martin" userId="289674bc-641b-45b2-a26a-1a77cafb67c6" providerId="ADAL" clId="{C6ED7230-C3FE-464B-BA4C-3BFCFDCE3ACB}" dt="2026-03-25T14:17:26.195" v="8356" actId="26606"/>
          <ac:spMkLst>
            <pc:docMk/>
            <pc:sldMk cId="2349775730" sldId="519"/>
            <ac:spMk id="4" creationId="{5DF3DFF4-046F-281C-9AA0-470AD1D52091}"/>
          </ac:spMkLst>
        </pc:spChg>
        <pc:spChg chg="add mod">
          <ac:chgData name="Solina Searcy-Martin" userId="289674bc-641b-45b2-a26a-1a77cafb67c6" providerId="ADAL" clId="{C6ED7230-C3FE-464B-BA4C-3BFCFDCE3ACB}" dt="2026-03-25T14:35:29.420" v="8823" actId="1076"/>
          <ac:spMkLst>
            <pc:docMk/>
            <pc:sldMk cId="2349775730" sldId="519"/>
            <ac:spMk id="7" creationId="{F1C42BF3-1234-3597-46D1-B616F9DA59C7}"/>
          </ac:spMkLst>
        </pc:spChg>
        <pc:spChg chg="add">
          <ac:chgData name="Solina Searcy-Martin" userId="289674bc-641b-45b2-a26a-1a77cafb67c6" providerId="ADAL" clId="{C6ED7230-C3FE-464B-BA4C-3BFCFDCE3ACB}" dt="2026-03-25T14:17:26.195" v="8356" actId="26606"/>
          <ac:spMkLst>
            <pc:docMk/>
            <pc:sldMk cId="2349775730" sldId="519"/>
            <ac:spMk id="12" creationId="{D4771268-CB57-404A-9271-370EB28F6090}"/>
          </ac:spMkLst>
        </pc:spChg>
        <pc:picChg chg="add mod">
          <ac:chgData name="Solina Searcy-Martin" userId="289674bc-641b-45b2-a26a-1a77cafb67c6" providerId="ADAL" clId="{C6ED7230-C3FE-464B-BA4C-3BFCFDCE3ACB}" dt="2026-03-25T14:35:37.216" v="8826" actId="1076"/>
          <ac:picMkLst>
            <pc:docMk/>
            <pc:sldMk cId="2349775730" sldId="519"/>
            <ac:picMk id="6" creationId="{553FCAB1-BA5C-5283-DDD8-8787F09B3A3A}"/>
          </ac:picMkLst>
        </pc:picChg>
        <pc:picChg chg="add mod">
          <ac:chgData name="Solina Searcy-Martin" userId="289674bc-641b-45b2-a26a-1a77cafb67c6" providerId="ADAL" clId="{C6ED7230-C3FE-464B-BA4C-3BFCFDCE3ACB}" dt="2026-03-25T14:35:34.735" v="8825" actId="1076"/>
          <ac:picMkLst>
            <pc:docMk/>
            <pc:sldMk cId="2349775730" sldId="519"/>
            <ac:picMk id="8" creationId="{9D799368-9F7A-1C79-2440-0478EE56988F}"/>
          </ac:picMkLst>
        </pc:picChg>
      </pc:sldChg>
      <pc:sldChg chg="addSp delSp modSp new mod ord modNotesTx">
        <pc:chgData name="Solina Searcy-Martin" userId="289674bc-641b-45b2-a26a-1a77cafb67c6" providerId="ADAL" clId="{C6ED7230-C3FE-464B-BA4C-3BFCFDCE3ACB}" dt="2026-04-03T19:34:19.424" v="20901" actId="6549"/>
        <pc:sldMkLst>
          <pc:docMk/>
          <pc:sldMk cId="576010866" sldId="521"/>
        </pc:sldMkLst>
        <pc:spChg chg="mod">
          <ac:chgData name="Solina Searcy-Martin" userId="289674bc-641b-45b2-a26a-1a77cafb67c6" providerId="ADAL" clId="{C6ED7230-C3FE-464B-BA4C-3BFCFDCE3ACB}" dt="2026-03-25T19:16:33.621" v="11337" actId="2711"/>
          <ac:spMkLst>
            <pc:docMk/>
            <pc:sldMk cId="576010866" sldId="521"/>
            <ac:spMk id="2" creationId="{B1FD9FBD-2AC7-84FF-CEFC-52ED025AEF6C}"/>
          </ac:spMkLst>
        </pc:spChg>
        <pc:picChg chg="add mod ord">
          <ac:chgData name="Solina Searcy-Martin" userId="289674bc-641b-45b2-a26a-1a77cafb67c6" providerId="ADAL" clId="{C6ED7230-C3FE-464B-BA4C-3BFCFDCE3ACB}" dt="2026-04-01T16:00:32.652" v="17862" actId="14100"/>
          <ac:picMkLst>
            <pc:docMk/>
            <pc:sldMk cId="576010866" sldId="521"/>
            <ac:picMk id="10" creationId="{FDE9662B-3E4D-1776-A3AD-260D58608F69}"/>
          </ac:picMkLst>
        </pc:picChg>
      </pc:sldChg>
      <pc:sldChg chg="addSp delSp modSp new mod ord setBg">
        <pc:chgData name="Solina Searcy-Martin" userId="289674bc-641b-45b2-a26a-1a77cafb67c6" providerId="ADAL" clId="{C6ED7230-C3FE-464B-BA4C-3BFCFDCE3ACB}" dt="2026-03-30T16:28:20.836" v="14054"/>
        <pc:sldMkLst>
          <pc:docMk/>
          <pc:sldMk cId="2086180971" sldId="523"/>
        </pc:sldMkLst>
        <pc:spChg chg="mod">
          <ac:chgData name="Solina Searcy-Martin" userId="289674bc-641b-45b2-a26a-1a77cafb67c6" providerId="ADAL" clId="{C6ED7230-C3FE-464B-BA4C-3BFCFDCE3ACB}" dt="2026-03-25T14:19:55.270" v="8447" actId="6549"/>
          <ac:spMkLst>
            <pc:docMk/>
            <pc:sldMk cId="2086180971" sldId="523"/>
            <ac:spMk id="2" creationId="{EED26851-CA70-21A6-7C4E-02C29D7CF934}"/>
          </ac:spMkLst>
        </pc:spChg>
        <pc:spChg chg="mod ord">
          <ac:chgData name="Solina Searcy-Martin" userId="289674bc-641b-45b2-a26a-1a77cafb67c6" providerId="ADAL" clId="{C6ED7230-C3FE-464B-BA4C-3BFCFDCE3ACB}" dt="2026-03-25T14:19:49.878" v="8442" actId="26606"/>
          <ac:spMkLst>
            <pc:docMk/>
            <pc:sldMk cId="2086180971" sldId="523"/>
            <ac:spMk id="4" creationId="{67B8EB79-BF61-F81B-E2C7-D141BBB89C16}"/>
          </ac:spMkLst>
        </pc:spChg>
        <pc:spChg chg="add">
          <ac:chgData name="Solina Searcy-Martin" userId="289674bc-641b-45b2-a26a-1a77cafb67c6" providerId="ADAL" clId="{C6ED7230-C3FE-464B-BA4C-3BFCFDCE3ACB}" dt="2026-03-25T14:19:49.878" v="8442" actId="26606"/>
          <ac:spMkLst>
            <pc:docMk/>
            <pc:sldMk cId="2086180971" sldId="523"/>
            <ac:spMk id="10" creationId="{D4771268-CB57-404A-9271-370EB28F6090}"/>
          </ac:spMkLst>
        </pc:spChg>
        <pc:picChg chg="add mod">
          <ac:chgData name="Solina Searcy-Martin" userId="289674bc-641b-45b2-a26a-1a77cafb67c6" providerId="ADAL" clId="{C6ED7230-C3FE-464B-BA4C-3BFCFDCE3ACB}" dt="2026-03-25T14:19:49.878" v="8442" actId="26606"/>
          <ac:picMkLst>
            <pc:docMk/>
            <pc:sldMk cId="2086180971" sldId="523"/>
            <ac:picMk id="5" creationId="{1B4E5D81-7EAC-B40B-6FD2-3F42FF7EB08D}"/>
          </ac:picMkLst>
        </pc:picChg>
        <pc:picChg chg="add mod">
          <ac:chgData name="Solina Searcy-Martin" userId="289674bc-641b-45b2-a26a-1a77cafb67c6" providerId="ADAL" clId="{C6ED7230-C3FE-464B-BA4C-3BFCFDCE3ACB}" dt="2026-03-25T14:36:17.677" v="8830" actId="14100"/>
          <ac:picMkLst>
            <pc:docMk/>
            <pc:sldMk cId="2086180971" sldId="523"/>
            <ac:picMk id="6" creationId="{8851AE64-A7CF-0EC8-526A-2E596192E985}"/>
          </ac:picMkLst>
        </pc:picChg>
      </pc:sldChg>
      <pc:sldChg chg="modSp add mod modNotesTx">
        <pc:chgData name="Solina Searcy-Martin" userId="289674bc-641b-45b2-a26a-1a77cafb67c6" providerId="ADAL" clId="{C6ED7230-C3FE-464B-BA4C-3BFCFDCE3ACB}" dt="2026-04-01T16:00:59.690" v="17876" actId="6549"/>
        <pc:sldMkLst>
          <pc:docMk/>
          <pc:sldMk cId="1587322984" sldId="524"/>
        </pc:sldMkLst>
        <pc:spChg chg="mod">
          <ac:chgData name="Solina Searcy-Martin" userId="289674bc-641b-45b2-a26a-1a77cafb67c6" providerId="ADAL" clId="{C6ED7230-C3FE-464B-BA4C-3BFCFDCE3ACB}" dt="2026-03-31T17:11:23.514" v="16357" actId="6549"/>
          <ac:spMkLst>
            <pc:docMk/>
            <pc:sldMk cId="1587322984" sldId="524"/>
            <ac:spMk id="2" creationId="{8560AB8C-2E03-3DC5-3492-10E00283D6E0}"/>
          </ac:spMkLst>
        </pc:spChg>
        <pc:picChg chg="mod">
          <ac:chgData name="Solina Searcy-Martin" userId="289674bc-641b-45b2-a26a-1a77cafb67c6" providerId="ADAL" clId="{C6ED7230-C3FE-464B-BA4C-3BFCFDCE3ACB}" dt="2026-03-25T17:42:52.343" v="9877" actId="1076"/>
          <ac:picMkLst>
            <pc:docMk/>
            <pc:sldMk cId="1587322984" sldId="524"/>
            <ac:picMk id="5" creationId="{EA5929D3-3663-EEF6-864D-354313F393B7}"/>
          </ac:picMkLst>
        </pc:picChg>
      </pc:sldChg>
      <pc:sldChg chg="addSp delSp modSp new mod modNotesTx">
        <pc:chgData name="Solina Searcy-Martin" userId="289674bc-641b-45b2-a26a-1a77cafb67c6" providerId="ADAL" clId="{C6ED7230-C3FE-464B-BA4C-3BFCFDCE3ACB}" dt="2026-04-01T16:27:31.989" v="18645" actId="113"/>
        <pc:sldMkLst>
          <pc:docMk/>
          <pc:sldMk cId="3609187588" sldId="525"/>
        </pc:sldMkLst>
        <pc:spChg chg="mod">
          <ac:chgData name="Solina Searcy-Martin" userId="289674bc-641b-45b2-a26a-1a77cafb67c6" providerId="ADAL" clId="{C6ED7230-C3FE-464B-BA4C-3BFCFDCE3ACB}" dt="2026-04-01T16:22:16.072" v="18323" actId="20577"/>
          <ac:spMkLst>
            <pc:docMk/>
            <pc:sldMk cId="3609187588" sldId="525"/>
            <ac:spMk id="2" creationId="{57607F7E-6B11-AF5C-F331-66ADAB1BBA73}"/>
          </ac:spMkLst>
        </pc:spChg>
        <pc:picChg chg="add mod">
          <ac:chgData name="Solina Searcy-Martin" userId="289674bc-641b-45b2-a26a-1a77cafb67c6" providerId="ADAL" clId="{C6ED7230-C3FE-464B-BA4C-3BFCFDCE3ACB}" dt="2026-03-25T18:14:30.542" v="10589" actId="14100"/>
          <ac:picMkLst>
            <pc:docMk/>
            <pc:sldMk cId="3609187588" sldId="525"/>
            <ac:picMk id="5" creationId="{4F930615-3030-9588-E142-37F94FAB00D2}"/>
          </ac:picMkLst>
        </pc:picChg>
      </pc:sldChg>
      <pc:sldChg chg="delSp modSp new mod ord modNotesTx">
        <pc:chgData name="Solina Searcy-Martin" userId="289674bc-641b-45b2-a26a-1a77cafb67c6" providerId="ADAL" clId="{C6ED7230-C3FE-464B-BA4C-3BFCFDCE3ACB}" dt="2026-04-01T16:17:27.868" v="18191" actId="122"/>
        <pc:sldMkLst>
          <pc:docMk/>
          <pc:sldMk cId="1625485677" sldId="526"/>
        </pc:sldMkLst>
        <pc:spChg chg="mod">
          <ac:chgData name="Solina Searcy-Martin" userId="289674bc-641b-45b2-a26a-1a77cafb67c6" providerId="ADAL" clId="{C6ED7230-C3FE-464B-BA4C-3BFCFDCE3ACB}" dt="2026-04-01T16:17:27.868" v="18191" actId="122"/>
          <ac:spMkLst>
            <pc:docMk/>
            <pc:sldMk cId="1625485677" sldId="526"/>
            <ac:spMk id="2" creationId="{E15B3DB2-AE6E-8713-9662-274895E4BBE1}"/>
          </ac:spMkLst>
        </pc:spChg>
        <pc:spChg chg="mod">
          <ac:chgData name="Solina Searcy-Martin" userId="289674bc-641b-45b2-a26a-1a77cafb67c6" providerId="ADAL" clId="{C6ED7230-C3FE-464B-BA4C-3BFCFDCE3ACB}" dt="2026-03-31T16:56:30.774" v="15934" actId="122"/>
          <ac:spMkLst>
            <pc:docMk/>
            <pc:sldMk cId="1625485677" sldId="526"/>
            <ac:spMk id="4" creationId="{4EFC444A-6EDF-31DE-5DCF-358F3C448A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BAB41-2415-424B-AA41-013D218BDF63}" type="datetimeFigureOut">
              <a:rPr lang="en-US" smtClean="0"/>
              <a:t>4/14/2026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E819C6-5523-488E-86AC-C64431D72E50}" type="slidenum">
              <a:rPr lang="en-US" smtClean="0"/>
              <a:t>‹#›</a:t>
            </a:fld>
            <a:endParaRPr lang="en-US" dirty="0"/>
          </a:p>
        </p:txBody>
      </p:sp>
    </p:spTree>
    <p:extLst>
      <p:ext uri="{BB962C8B-B14F-4D97-AF65-F5344CB8AC3E}">
        <p14:creationId xmlns:p14="http://schemas.microsoft.com/office/powerpoint/2010/main" val="40487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Welcoming AC team and quest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AC members and quest must sign in per the attendance 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Provide team with any Handout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EB57E26C-B284-4E77-B688-9A3CE750B5CC}" type="slidenum">
              <a:rPr lang="en-US" smtClean="0"/>
              <a:t>1</a:t>
            </a:fld>
            <a:endParaRPr lang="en-US" dirty="0"/>
          </a:p>
        </p:txBody>
      </p:sp>
    </p:spTree>
    <p:extLst>
      <p:ext uri="{BB962C8B-B14F-4D97-AF65-F5344CB8AC3E}">
        <p14:creationId xmlns:p14="http://schemas.microsoft.com/office/powerpoint/2010/main" val="2098821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OSDH PHL Molecular funding totaled 74985 – at this point only approx. $2,000 expenses have been processed for payment and a potential surplus of $72,966 remaining   </a:t>
            </a:r>
          </a:p>
          <a:p>
            <a:endParaRPr lang="en-US" dirty="0"/>
          </a:p>
          <a:p>
            <a:endParaRPr lang="en-US" dirty="0"/>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OSDH PHL Molecular Department aims to reduce the number of infections by Salmonella utilizing PCR screening of stool specimen submitted for testing to quickly detect potential outbreaks and to inform patient management and contact investigations.</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10</a:t>
            </a:fld>
            <a:endParaRPr lang="en-US" dirty="0"/>
          </a:p>
        </p:txBody>
      </p:sp>
    </p:spTree>
    <p:extLst>
      <p:ext uri="{BB962C8B-B14F-4D97-AF65-F5344CB8AC3E}">
        <p14:creationId xmlns:p14="http://schemas.microsoft.com/office/powerpoint/2010/main" val="618971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OSDH PHL TB/Mycology – at this point only approx. $20,318 actual expenses have been processed for payment and $26,600 forecasted and a potential surplus of $15,921.  </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OSDH PHL TB/Mycology Department will reduce tuberculosis cases by decreasing the average time between specimen submission and result reporting for specimens sent for acid-fast smear and culture, so that the results can be used to inform patient management and contact investigations to contain and prevent potential outbreaks.</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11</a:t>
            </a:fld>
            <a:endParaRPr lang="en-US" dirty="0"/>
          </a:p>
        </p:txBody>
      </p:sp>
    </p:spTree>
    <p:extLst>
      <p:ext uri="{BB962C8B-B14F-4D97-AF65-F5344CB8AC3E}">
        <p14:creationId xmlns:p14="http://schemas.microsoft.com/office/powerpoint/2010/main" val="1313218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OSDH PHL STI-HIV  funding totaled 74,880– at this point only approx. $37,749 total expenses have been processed for payment of the $74,880 awarded and a potential surplus of $36,341.  </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OSDH PHL STI Department will achieve at least a rate of 95% meets turn-around time for HIV specimens between 10/2025 to 09/2026.</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12</a:t>
            </a:fld>
            <a:endParaRPr lang="en-US" dirty="0"/>
          </a:p>
        </p:txBody>
      </p:sp>
    </p:spTree>
    <p:extLst>
      <p:ext uri="{BB962C8B-B14F-4D97-AF65-F5344CB8AC3E}">
        <p14:creationId xmlns:p14="http://schemas.microsoft.com/office/powerpoint/2010/main" val="1825283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OSDH PHL Microbiology  funding totaled $73,619 – at this point only approx. $1,701 total expenses have been processed for payment of the $73,619  awarded and a potential surplus of $65,877.  </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OSDH PHL Microbiology department will reduce infections caused by Shiga toxin-producing E. coli by utilizing sequencing information from isolates submitted to and clinical samples isolated by the laboratory to identify outbreaks, so that appropriate action can be taken to identify and eliminate the source of the outbreak.</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13</a:t>
            </a:fld>
            <a:endParaRPr lang="en-US" dirty="0"/>
          </a:p>
        </p:txBody>
      </p:sp>
    </p:spTree>
    <p:extLst>
      <p:ext uri="{BB962C8B-B14F-4D97-AF65-F5344CB8AC3E}">
        <p14:creationId xmlns:p14="http://schemas.microsoft.com/office/powerpoint/2010/main" val="2702063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dirty="0"/>
              <a:t>Oral Healthy funding totaled $44,181  at this point only approx. $1,391 total expenses have been processed for payment and a potential surplus of $42,790. </a:t>
            </a:r>
          </a:p>
          <a:p>
            <a:pPr marL="0" indent="0">
              <a:buNone/>
            </a:pPr>
            <a:r>
              <a:rPr lang="en-US" dirty="0"/>
              <a:t> </a:t>
            </a: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p>
          <a:p>
            <a:pPr marL="0" indent="0">
              <a:buNone/>
            </a:pPr>
            <a:r>
              <a:rPr lang="en-US" dirty="0">
                <a:latin typeface="Times New Roman" panose="02020603050405020304" pitchFamily="18" charset="0"/>
                <a:cs typeface="Times New Roman" panose="02020603050405020304" pitchFamily="18" charset="0"/>
              </a:rPr>
              <a:t>Is to increase access to dental caries prevention programs and increase the proportion of children, adolescents, and adults who use the oral health system</a:t>
            </a:r>
            <a:r>
              <a:rPr lang="en-US" dirty="0"/>
              <a:t>.</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14</a:t>
            </a:fld>
            <a:endParaRPr lang="en-US" dirty="0"/>
          </a:p>
        </p:txBody>
      </p:sp>
    </p:spTree>
    <p:extLst>
      <p:ext uri="{BB962C8B-B14F-4D97-AF65-F5344CB8AC3E}">
        <p14:creationId xmlns:p14="http://schemas.microsoft.com/office/powerpoint/2010/main" val="509669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Way to Wellness program funding totaled $29,997– has no current expenses has been reported at this time. The Program has a pending budget revision request that is on the agenda today, that will be addressed later in the presentation.</a:t>
            </a:r>
          </a:p>
          <a:p>
            <a:endParaRPr lang="en-US" dirty="0"/>
          </a:p>
          <a:p>
            <a:endParaRPr lang="en-US" dirty="0"/>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endParaRPr lang="en-US" sz="1200" b="0" i="0"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To reduce 3-5% body fat over and eight-week period by implementing healthy choices for participants.</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15</a:t>
            </a:fld>
            <a:endParaRPr lang="en-US" dirty="0"/>
          </a:p>
        </p:txBody>
      </p:sp>
    </p:spTree>
    <p:extLst>
      <p:ext uri="{BB962C8B-B14F-4D97-AF65-F5344CB8AC3E}">
        <p14:creationId xmlns:p14="http://schemas.microsoft.com/office/powerpoint/2010/main" val="2863142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South Central OK , the programs correct total is $41,723 and  $22,796 was modified in Sept2025. Info reported and pending corrections new BA for the Block Grant</a:t>
            </a:r>
          </a:p>
          <a:p>
            <a:endParaRPr lang="en-US" dirty="0"/>
          </a:p>
          <a:p>
            <a:endParaRPr lang="en-US" dirty="0"/>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goal of the Southcentral Oklahoma Healthy Youth Initiative is to increase the number of rural and low-income children pre-K – 12 grades who receive evidence-based nutritional, physical, social and emotional education that incorporates physically skilled based activities.</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16</a:t>
            </a:fld>
            <a:endParaRPr lang="en-US" dirty="0"/>
          </a:p>
        </p:txBody>
      </p:sp>
    </p:spTree>
    <p:extLst>
      <p:ext uri="{BB962C8B-B14F-4D97-AF65-F5344CB8AC3E}">
        <p14:creationId xmlns:p14="http://schemas.microsoft.com/office/powerpoint/2010/main" val="4180053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CATCH funding totaled $48,124, at this point only approx. $10,842 expenses that have been processed for payment, with  a potential surplus of $20,130. </a:t>
            </a: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goal of the Northeastern Oklahoma CATCH Coordinated Health Initiative, is to increase the amount of rural and low-income children who attend daycare in District 4 participating in an evidence based physical activity and exercise CATCH Kids Club program.</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17</a:t>
            </a:fld>
            <a:endParaRPr lang="en-US" dirty="0"/>
          </a:p>
        </p:txBody>
      </p:sp>
    </p:spTree>
    <p:extLst>
      <p:ext uri="{BB962C8B-B14F-4D97-AF65-F5344CB8AC3E}">
        <p14:creationId xmlns:p14="http://schemas.microsoft.com/office/powerpoint/2010/main" val="174371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 Engmnt - funding totaled $19,500, at this point only approx. $4,407 has been processed for payment, with a potential surplus of $15,093.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requested a budget modification as some contractual activities where at no cost. </a:t>
            </a: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endParaRPr lang="en-US" sz="1200" b="0" i="0"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Is to strengthen prevention services in Oklahoma by expanding comprehensive training opportunities for internal and external partners by 50% between October 1, 2025, and September 31, 2026</a:t>
            </a:r>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18</a:t>
            </a:fld>
            <a:endParaRPr lang="en-US" dirty="0"/>
          </a:p>
        </p:txBody>
      </p:sp>
    </p:spTree>
    <p:extLst>
      <p:ext uri="{BB962C8B-B14F-4D97-AF65-F5344CB8AC3E}">
        <p14:creationId xmlns:p14="http://schemas.microsoft.com/office/powerpoint/2010/main" val="175314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Community Health Worker Training funding totaled $170, 000, at this point only approx. $19,243 has been processed for payment, with a potential surplus of $122,204.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goal of the program is to develop a standardized Community Health Worker (CHW) curriculum alongside CHWs and subject matter experts</a:t>
            </a:r>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19</a:t>
            </a:fld>
            <a:endParaRPr lang="en-US" dirty="0"/>
          </a:p>
        </p:txBody>
      </p:sp>
    </p:spTree>
    <p:extLst>
      <p:ext uri="{BB962C8B-B14F-4D97-AF65-F5344CB8AC3E}">
        <p14:creationId xmlns:p14="http://schemas.microsoft.com/office/powerpoint/2010/main" val="1719080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Let Chair-person know the meeting can start- </a:t>
            </a:r>
            <a:r>
              <a:rPr lang="en-US" sz="1200" dirty="0"/>
              <a:t>Call to Order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Thank you joining the  Regular AC meeting </a:t>
            </a:r>
          </a:p>
        </p:txBody>
      </p:sp>
      <p:sp>
        <p:nvSpPr>
          <p:cNvPr id="4" name="Slide Number Placeholder 3"/>
          <p:cNvSpPr>
            <a:spLocks noGrp="1"/>
          </p:cNvSpPr>
          <p:nvPr>
            <p:ph type="sldNum" sz="quarter" idx="5"/>
          </p:nvPr>
        </p:nvSpPr>
        <p:spPr/>
        <p:txBody>
          <a:bodyPr/>
          <a:lstStyle/>
          <a:p>
            <a:fld id="{D8B40B08-8BBB-504C-BAD2-61931D34972B}" type="slidenum">
              <a:rPr lang="en-US" smtClean="0"/>
              <a:t>2</a:t>
            </a:fld>
            <a:endParaRPr lang="en-US" dirty="0"/>
          </a:p>
        </p:txBody>
      </p:sp>
    </p:spTree>
    <p:extLst>
      <p:ext uri="{BB962C8B-B14F-4D97-AF65-F5344CB8AC3E}">
        <p14:creationId xmlns:p14="http://schemas.microsoft.com/office/powerpoint/2010/main" val="246717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Telehealth funding totaled $36,000  at this point no current reported expenses have been processed for payment, with a potential surplus of $36,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dirty="0"/>
              <a:t>Reduced to 36k , Oct 2025, still pending correction   </a:t>
            </a:r>
          </a:p>
          <a:p>
            <a:pPr marL="0" indent="0">
              <a:buNone/>
            </a:pPr>
            <a:endParaRPr lang="en-US"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p>
          <a:p>
            <a:pPr marL="0" indent="0">
              <a:buNone/>
            </a:pPr>
            <a:r>
              <a:rPr lang="en-US" sz="1200" b="0" i="0" dirty="0">
                <a:solidFill>
                  <a:srgbClr val="000000"/>
                </a:solidFill>
                <a:effectLst/>
                <a:latin typeface="Times New Roman" panose="02020603050405020304" pitchFamily="18" charset="0"/>
                <a:cs typeface="Times New Roman" panose="02020603050405020304" pitchFamily="18" charset="0"/>
              </a:rPr>
              <a:t>The program goal is to utilize existing staff to provide training, resources and collaborative efforts with CHDs, healthcare providers, and businesses to increase the use of telehealth services to improve health outcome by reducing travel and costs to access healthcare for Oklahomans.</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20</a:t>
            </a:fld>
            <a:endParaRPr lang="en-US" dirty="0"/>
          </a:p>
        </p:txBody>
      </p:sp>
    </p:spTree>
    <p:extLst>
      <p:ext uri="{BB962C8B-B14F-4D97-AF65-F5344CB8AC3E}">
        <p14:creationId xmlns:p14="http://schemas.microsoft.com/office/powerpoint/2010/main" val="1019972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 Health - funding totaled $67,135, at this point only approx. $31,285  has been processed for payment, with a potential surplus of $-5,102.  There is a FTE coding discrepancies that is pending reconciliation.  </a:t>
            </a:r>
          </a:p>
          <a:p>
            <a:endParaRPr lang="en-US" dirty="0"/>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OSDH PHL STI Department will achieve at least a rate of 95% meets turn-around time for HIV specimens between 10/2025 to 09/2026.</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21</a:t>
            </a:fld>
            <a:endParaRPr lang="en-US" dirty="0"/>
          </a:p>
        </p:txBody>
      </p:sp>
    </p:spTree>
    <p:extLst>
      <p:ext uri="{BB962C8B-B14F-4D97-AF65-F5344CB8AC3E}">
        <p14:creationId xmlns:p14="http://schemas.microsoft.com/office/powerpoint/2010/main" val="1422447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Nutrition Security - funding totaled $78891 at this point only approx. $10,847 has been processed for payment, with a potential surplus of $28,891.  </a:t>
            </a:r>
          </a:p>
          <a:p>
            <a:pPr marL="0" indent="0">
              <a:buNone/>
            </a:pPr>
            <a:r>
              <a:rPr lang="en-US" dirty="0"/>
              <a:t>2 staff member that are required to code but missing from the report- program states they coding and capturing their booked cost correctly  </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To partner with the two Feeding America associated food banks that serve Oklahoma to reduce food insecurity and health disparities throughout the state.</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22</a:t>
            </a:fld>
            <a:endParaRPr lang="en-US" dirty="0"/>
          </a:p>
        </p:txBody>
      </p:sp>
    </p:spTree>
    <p:extLst>
      <p:ext uri="{BB962C8B-B14F-4D97-AF65-F5344CB8AC3E}">
        <p14:creationId xmlns:p14="http://schemas.microsoft.com/office/powerpoint/2010/main" val="2806010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Aging funding totaled $129,995, at this point only approx. $39,178 has been processed for payment, with a potential surplus of $42,297.  </a:t>
            </a:r>
          </a:p>
          <a:p>
            <a:pPr marL="0" indent="0">
              <a:buNone/>
            </a:pPr>
            <a:endParaRPr lang="en-US" dirty="0"/>
          </a:p>
          <a:p>
            <a:pPr marL="0" indent="0">
              <a:buNone/>
            </a:pPr>
            <a:r>
              <a:rPr lang="en-US" dirty="0"/>
              <a:t>Also known as   Older Adults    </a:t>
            </a: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Engage state and community partners across sectors to implement strategies to reduce the number of falls leading to injury death, promote healthy aging, and improve health outcomes among persons 65 years and older statewide.</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23</a:t>
            </a:fld>
            <a:endParaRPr lang="en-US" dirty="0"/>
          </a:p>
        </p:txBody>
      </p:sp>
    </p:spTree>
    <p:extLst>
      <p:ext uri="{BB962C8B-B14F-4D97-AF65-F5344CB8AC3E}">
        <p14:creationId xmlns:p14="http://schemas.microsoft.com/office/powerpoint/2010/main" val="2664857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Sexual Assault funding totaled $82,656 the PHHSBGs mandatory set-a-side allotment. At this point only approx. $7083 has been processed for payment, with a potential surplus of $75,573.  </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p>
          <a:p>
            <a:pPr marL="0" indent="0">
              <a:buNone/>
            </a:pPr>
            <a:r>
              <a:rPr lang="en-US" sz="1200" b="0" i="0" dirty="0">
                <a:solidFill>
                  <a:srgbClr val="000000"/>
                </a:solidFill>
                <a:effectLst/>
                <a:latin typeface="Times New Roman" panose="02020603050405020304" pitchFamily="18" charset="0"/>
                <a:cs typeface="Times New Roman" panose="02020603050405020304" pitchFamily="18" charset="0"/>
              </a:rPr>
              <a:t>The IPS will collaborate with the OSDH Nursing Service and public health nurses across the state to implement and conduct training related to the topic of sexual violence in Oklahoma; implement surveillance of adverse childhood experiences (ACEs) to enhance the understanding of the connection between ACEs and sexual violence in Oklahoma.</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24</a:t>
            </a:fld>
            <a:endParaRPr lang="en-US" dirty="0"/>
          </a:p>
        </p:txBody>
      </p:sp>
    </p:spTree>
    <p:extLst>
      <p:ext uri="{BB962C8B-B14F-4D97-AF65-F5344CB8AC3E}">
        <p14:creationId xmlns:p14="http://schemas.microsoft.com/office/powerpoint/2010/main" val="635948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CPS funding totaled $300,330  at this point only approx. PO in place for that 300k with a potential surplus of $0.   </a:t>
            </a:r>
          </a:p>
          <a:p>
            <a:pPr marL="0" indent="0">
              <a:buNone/>
            </a:pPr>
            <a:r>
              <a:rPr lang="en-US" dirty="0"/>
              <a:t>300,330 is the correct Budget funding total - $21,796 was given to D8   </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Distribute an average of 300 child safety seats monthly to participating sites statewide.</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25</a:t>
            </a:fld>
            <a:endParaRPr lang="en-US" dirty="0"/>
          </a:p>
        </p:txBody>
      </p:sp>
    </p:spTree>
    <p:extLst>
      <p:ext uri="{BB962C8B-B14F-4D97-AF65-F5344CB8AC3E}">
        <p14:creationId xmlns:p14="http://schemas.microsoft.com/office/powerpoint/2010/main" val="1412616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Suicide funding totaled $102,278, at this point only approx. $21,621 has been processed for payment, with a potential surplus of $80656.  </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endParaRPr lang="en-US" sz="1200" b="0" i="0"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IPS will use the project period to continue building capacity for suicide prevention across the state that is aligned with the 2024 National Strategy for Suicide Prevention, with an added focus on the older adult population, and enhance existing suicide surveillance with data on adverse childhood experiences and suicide attempts and ideation through the Behavioral Risk Factor Surveillance System (BRFSS).</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26</a:t>
            </a:fld>
            <a:endParaRPr lang="en-US" dirty="0"/>
          </a:p>
        </p:txBody>
      </p:sp>
    </p:spTree>
    <p:extLst>
      <p:ext uri="{BB962C8B-B14F-4D97-AF65-F5344CB8AC3E}">
        <p14:creationId xmlns:p14="http://schemas.microsoft.com/office/powerpoint/2010/main" val="3591005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PIBI funding totaled $168,901 at this point only approx. $20,493 has been processed for payment, with a potential surplus of $23,871.  </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To Increase awareness of and accommodations and resources for partner-inflicted brain injury among domestic violence service providers and allied professionals. Implement surveillance of adverse childhood experiences to enhance the understanding of the connection between ACEs and intimate partner violence in Oklahoma.</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27</a:t>
            </a:fld>
            <a:endParaRPr lang="en-US" dirty="0"/>
          </a:p>
        </p:txBody>
      </p:sp>
    </p:spTree>
    <p:extLst>
      <p:ext uri="{BB962C8B-B14F-4D97-AF65-F5344CB8AC3E}">
        <p14:creationId xmlns:p14="http://schemas.microsoft.com/office/powerpoint/2010/main" val="389472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 funding totaled $40020 at this point only approx. $4,040 has been processed for payment, with a potential surplus of $35,980.  </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program goal is to increase awareness and technical assistance for Certified Healthy Oklahoma, including businesses, campuses, communities, congregations, early childhood programs, and schools</a:t>
            </a:r>
            <a:r>
              <a:rPr lang="en-US" dirty="0"/>
              <a:t>.</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28</a:t>
            </a:fld>
            <a:endParaRPr lang="en-US" dirty="0"/>
          </a:p>
        </p:txBody>
      </p:sp>
    </p:spTree>
    <p:extLst>
      <p:ext uri="{BB962C8B-B14F-4D97-AF65-F5344CB8AC3E}">
        <p14:creationId xmlns:p14="http://schemas.microsoft.com/office/powerpoint/2010/main" val="1517847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GoNAPSacc funding totaled $37,500, at this point there is only a discrepancy $1800, no current expenses reported and this is pending reconciliation </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program goal would be to increase by 10 the number of childcare providers making a policy, practice, or environmental change.</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29</a:t>
            </a:fld>
            <a:endParaRPr lang="en-US" dirty="0"/>
          </a:p>
        </p:txBody>
      </p:sp>
    </p:spTree>
    <p:extLst>
      <p:ext uri="{BB962C8B-B14F-4D97-AF65-F5344CB8AC3E}">
        <p14:creationId xmlns:p14="http://schemas.microsoft.com/office/powerpoint/2010/main" val="2194143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800" dirty="0">
                <a:cs typeface="Calibri"/>
              </a:rPr>
              <a:t>Chair-person  - has called to order the meeting; </a:t>
            </a:r>
          </a:p>
          <a:p>
            <a:r>
              <a:rPr lang="en-US" sz="1800" dirty="0">
                <a:cs typeface="Calibri"/>
              </a:rPr>
              <a:t>document or note the time start time</a:t>
            </a:r>
          </a:p>
          <a:p>
            <a:endParaRPr lang="en-US" sz="1800" dirty="0">
              <a:cs typeface="Calibri"/>
            </a:endParaRPr>
          </a:p>
          <a:p>
            <a:pPr algn="l"/>
            <a:r>
              <a:rPr lang="en-US" sz="1800" b="0" i="0" u="none" strike="noStrike" baseline="0" dirty="0">
                <a:latin typeface="Calibri" panose="020F0502020204030204" pitchFamily="34" charset="0"/>
              </a:rPr>
              <a:t>Today’s agenda:</a:t>
            </a:r>
          </a:p>
          <a:p>
            <a:pPr algn="l"/>
            <a:r>
              <a:rPr lang="en-US" sz="1800" dirty="0">
                <a:latin typeface="Times New Roman" panose="02020603050405020304" pitchFamily="18" charset="0"/>
                <a:cs typeface="Times New Roman" panose="02020603050405020304" pitchFamily="18" charset="0"/>
              </a:rPr>
              <a:t>Welcome and Introductions </a:t>
            </a:r>
          </a:p>
          <a:p>
            <a:pPr algn="l"/>
            <a:r>
              <a:rPr lang="en-US" sz="1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Review and Approval of the Meeting </a:t>
            </a:r>
            <a:r>
              <a:rPr lang="en-US" sz="1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Minutes from Dec2024</a:t>
            </a:r>
          </a:p>
          <a:p>
            <a:pPr algn="l"/>
            <a:r>
              <a:rPr lang="en-US" sz="1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Challenges and Interim Success Stories</a:t>
            </a:r>
          </a:p>
          <a:p>
            <a:pPr algn="l"/>
            <a:r>
              <a:rPr lang="en-US" sz="1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FY25</a:t>
            </a:r>
            <a:r>
              <a:rPr lang="en-US" sz="1800" spc="-2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Block Grant Budget</a:t>
            </a:r>
            <a:r>
              <a:rPr lang="en-US" sz="1800" spc="-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Spend-down</a:t>
            </a:r>
            <a:r>
              <a:rPr lang="en-US" sz="1800" spc="-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U</a:t>
            </a:r>
            <a:r>
              <a:rPr lang="en-US" sz="1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pdate and Budget</a:t>
            </a:r>
            <a:r>
              <a:rPr lang="en-US" sz="1800" spc="-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Revision Requests </a:t>
            </a:r>
          </a:p>
          <a:p>
            <a:pPr algn="l"/>
            <a:r>
              <a:rPr lang="en-US" sz="1800" dirty="0">
                <a:latin typeface="Times New Roman" panose="02020603050405020304" pitchFamily="18" charset="0"/>
                <a:cs typeface="Times New Roman" panose="02020603050405020304" pitchFamily="18" charset="0"/>
              </a:rPr>
              <a:t>FY26 Proposal Requests, Evaluations and Funding Recommendations</a:t>
            </a:r>
          </a:p>
          <a:p>
            <a:pPr algn="l"/>
            <a:r>
              <a:rPr lang="en-US" sz="1800" dirty="0">
                <a:latin typeface="Times New Roman" panose="02020603050405020304" pitchFamily="18" charset="0"/>
                <a:cs typeface="Times New Roman" panose="02020603050405020304" pitchFamily="18" charset="0"/>
              </a:rPr>
              <a:t>Advisory Committee Meeting Dates  </a:t>
            </a:r>
          </a:p>
          <a:p>
            <a:pPr algn="l"/>
            <a:r>
              <a:rPr lang="en-US" sz="1800" dirty="0">
                <a:latin typeface="Times New Roman" panose="02020603050405020304" pitchFamily="18" charset="0"/>
                <a:cs typeface="Times New Roman" panose="02020603050405020304" pitchFamily="18" charset="0"/>
              </a:rPr>
              <a:t>Closing Remarks and Adjournment</a:t>
            </a:r>
          </a:p>
          <a:p>
            <a:pPr algn="l"/>
            <a:endParaRPr lang="en-US" sz="1800" dirty="0">
              <a:latin typeface="Times New Roman" panose="02020603050405020304" pitchFamily="18" charset="0"/>
              <a:cs typeface="Times New Roman" panose="02020603050405020304" pitchFamily="18" charset="0"/>
            </a:endParaRPr>
          </a:p>
          <a:p>
            <a:endParaRPr lang="en-US" sz="1800" dirty="0">
              <a:cs typeface="Calibri"/>
            </a:endParaRPr>
          </a:p>
          <a:p>
            <a:r>
              <a:rPr lang="en-US" sz="1800" dirty="0">
                <a:cs typeface="Calibri"/>
              </a:rPr>
              <a:t>NOTE* If less than 4 board members are there, won't have a quorum.  Can still have meeting if they want but cannot vote on anything.    </a:t>
            </a:r>
          </a:p>
          <a:p>
            <a:pPr algn="l"/>
            <a:endParaRPr lang="en-US" sz="1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7456963-93EB-4FD8-9D58-FA96ECAD7BE3}" type="slidenum">
              <a:rPr lang="en-US" smtClean="0"/>
              <a:t>3</a:t>
            </a:fld>
            <a:endParaRPr lang="en-US" dirty="0"/>
          </a:p>
        </p:txBody>
      </p:sp>
    </p:spTree>
    <p:extLst>
      <p:ext uri="{BB962C8B-B14F-4D97-AF65-F5344CB8AC3E}">
        <p14:creationId xmlns:p14="http://schemas.microsoft.com/office/powerpoint/2010/main" val="90671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 Adm- PHHS BG Coordinator  - funding totaled $72,810 at this point only approx. $25,022 has been processed for payment, with a potential surplus of $15,991.  </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30</a:t>
            </a:fld>
            <a:endParaRPr lang="en-US" dirty="0"/>
          </a:p>
        </p:txBody>
      </p:sp>
    </p:spTree>
    <p:extLst>
      <p:ext uri="{BB962C8B-B14F-4D97-AF65-F5344CB8AC3E}">
        <p14:creationId xmlns:p14="http://schemas.microsoft.com/office/powerpoint/2010/main" val="1870584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36ECE-564E-7F6B-146A-9A50110A6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1C217-DA3D-9BB2-D00C-20E1BA3816A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47C78AB-E139-5B01-8CC4-E66614F3D4BC}"/>
              </a:ext>
            </a:extLst>
          </p:cNvPr>
          <p:cNvSpPr>
            <a:spLocks noGrp="1"/>
          </p:cNvSpPr>
          <p:nvPr>
            <p:ph type="body" idx="1"/>
          </p:nvPr>
        </p:nvSpPr>
        <p:spPr/>
        <p:txBody>
          <a:bodyPr/>
          <a:lstStyle/>
          <a:p>
            <a:r>
              <a:rPr lang="en-US" dirty="0"/>
              <a:t>The next  slides will cover AP6 Budgets revision, which include programs request for modifications or revisions and PHHS block grant request to redirect funding </a:t>
            </a:r>
          </a:p>
        </p:txBody>
      </p:sp>
      <p:sp>
        <p:nvSpPr>
          <p:cNvPr id="4" name="Slide Number Placeholder 3">
            <a:extLst>
              <a:ext uri="{FF2B5EF4-FFF2-40B4-BE49-F238E27FC236}">
                <a16:creationId xmlns:a16="http://schemas.microsoft.com/office/drawing/2014/main" id="{E8E8B213-5526-B91D-477E-7D8686F1ABDF}"/>
              </a:ext>
            </a:extLst>
          </p:cNvPr>
          <p:cNvSpPr>
            <a:spLocks noGrp="1"/>
          </p:cNvSpPr>
          <p:nvPr>
            <p:ph type="sldNum" sz="quarter" idx="5"/>
          </p:nvPr>
        </p:nvSpPr>
        <p:spPr/>
        <p:txBody>
          <a:bodyPr/>
          <a:lstStyle/>
          <a:p>
            <a:fld id="{ACE819C6-5523-488E-86AC-C64431D72E50}" type="slidenum">
              <a:rPr lang="en-US" smtClean="0"/>
              <a:t>31</a:t>
            </a:fld>
            <a:endParaRPr lang="en-US" dirty="0"/>
          </a:p>
        </p:txBody>
      </p:sp>
    </p:spTree>
    <p:extLst>
      <p:ext uri="{BB962C8B-B14F-4D97-AF65-F5344CB8AC3E}">
        <p14:creationId xmlns:p14="http://schemas.microsoft.com/office/powerpoint/2010/main" val="2773545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t>Modified budgets;</a:t>
            </a:r>
          </a:p>
          <a:p>
            <a:r>
              <a:rPr lang="en-US" b="1" dirty="0"/>
              <a:t>CHW</a:t>
            </a:r>
          </a:p>
          <a:p>
            <a:r>
              <a:rPr lang="en-US" dirty="0"/>
              <a:t>Removed and replace new staff members 10/2025- No change in funding requirements and WP modified.</a:t>
            </a:r>
          </a:p>
          <a:p>
            <a:endParaRPr lang="en-US" dirty="0"/>
          </a:p>
          <a:p>
            <a:r>
              <a:rPr lang="en-US" b="1" dirty="0"/>
              <a:t>PH</a:t>
            </a:r>
            <a:r>
              <a:rPr lang="en-US" dirty="0"/>
              <a:t>L – change in supplies cost-  No change in funding requirements</a:t>
            </a:r>
          </a:p>
          <a:p>
            <a:endParaRPr lang="en-US" dirty="0"/>
          </a:p>
          <a:p>
            <a:endParaRPr lang="en-US" dirty="0"/>
          </a:p>
          <a:p>
            <a:r>
              <a:rPr lang="en-US" b="1" dirty="0"/>
              <a:t>CATCH</a:t>
            </a:r>
          </a:p>
          <a:p>
            <a:r>
              <a:rPr lang="en-US" dirty="0"/>
              <a:t>Program had a cost increase to 1845x3= 5535 kits and was able to secure a third daycare CATCH Kid activity packet $1341 modification.  Marketing supplies in the sum of $2500- No change in funding requirements</a:t>
            </a:r>
          </a:p>
          <a:p>
            <a:endParaRPr lang="en-US" dirty="0"/>
          </a:p>
          <a:p>
            <a:endParaRPr lang="en-US" dirty="0"/>
          </a:p>
          <a:p>
            <a:r>
              <a:rPr lang="en-US" b="1" dirty="0"/>
              <a:t>Community Engagement </a:t>
            </a:r>
          </a:p>
          <a:p>
            <a:r>
              <a:rPr lang="en-US" dirty="0"/>
              <a:t>$2,000 category change</a:t>
            </a:r>
          </a:p>
          <a:p>
            <a:r>
              <a:rPr lang="en-US" dirty="0"/>
              <a:t>Program secured a presenter at no cost, moving funds to a previously required budget line item,  training supplies- No change in funding requirements</a:t>
            </a:r>
          </a:p>
          <a:p>
            <a:endParaRPr lang="en-US" dirty="0"/>
          </a:p>
          <a:p>
            <a:endParaRPr lang="en-US" dirty="0"/>
          </a:p>
          <a:p>
            <a:r>
              <a:rPr lang="en-US" b="1" dirty="0"/>
              <a:t>One budget revision’</a:t>
            </a:r>
          </a:p>
          <a:p>
            <a:r>
              <a:rPr lang="en-US" b="1" dirty="0"/>
              <a:t>A Way to Wellness  Pending APPROVAL</a:t>
            </a:r>
          </a:p>
          <a:p>
            <a:pPr fontAlgn="base"/>
            <a:r>
              <a:rPr lang="en-US" sz="1200" b="0" i="0" kern="1200" dirty="0">
                <a:solidFill>
                  <a:schemeClr val="tx1"/>
                </a:solidFill>
                <a:effectLst/>
                <a:latin typeface="+mn-lt"/>
                <a:ea typeface="+mn-ea"/>
                <a:cs typeface="+mn-cs"/>
              </a:rPr>
              <a:t>Budget- New budget line item -  Equipment items:</a:t>
            </a:r>
          </a:p>
          <a:p>
            <a:pPr fontAlgn="base"/>
            <a:r>
              <a:rPr lang="en-US" sz="1200" b="0" i="0" kern="1200" dirty="0">
                <a:solidFill>
                  <a:schemeClr val="tx1"/>
                </a:solidFill>
                <a:effectLst/>
                <a:latin typeface="+mn-lt"/>
                <a:ea typeface="+mn-ea"/>
                <a:cs typeface="+mn-cs"/>
              </a:rPr>
              <a:t>Mobile workstation with drawer for nurse - $610</a:t>
            </a:r>
          </a:p>
          <a:p>
            <a:pPr fontAlgn="base"/>
            <a:r>
              <a:rPr lang="en-US" sz="1200" b="0" i="0" kern="1200" dirty="0">
                <a:solidFill>
                  <a:schemeClr val="tx1"/>
                </a:solidFill>
                <a:effectLst/>
                <a:latin typeface="+mn-lt"/>
                <a:ea typeface="+mn-ea"/>
                <a:cs typeface="+mn-cs"/>
              </a:rPr>
              <a:t>5-Leg pneumatic stool with backrest for nurse - $650</a:t>
            </a:r>
          </a:p>
          <a:p>
            <a:pPr fontAlgn="base"/>
            <a:r>
              <a:rPr lang="en-US" sz="1200" b="0" i="0" kern="1200" dirty="0">
                <a:solidFill>
                  <a:schemeClr val="tx1"/>
                </a:solidFill>
                <a:effectLst/>
                <a:latin typeface="+mn-lt"/>
                <a:ea typeface="+mn-ea"/>
                <a:cs typeface="+mn-cs"/>
              </a:rPr>
              <a:t>Power 500 exam table with stirrups, backrest and footrest - $3,200</a:t>
            </a:r>
          </a:p>
          <a:p>
            <a:pPr fontAlgn="base"/>
            <a:r>
              <a:rPr lang="en-US" sz="1200" b="0" i="0" kern="1200" dirty="0">
                <a:solidFill>
                  <a:schemeClr val="tx1"/>
                </a:solidFill>
                <a:effectLst/>
                <a:latin typeface="+mn-lt"/>
                <a:ea typeface="+mn-ea"/>
                <a:cs typeface="+mn-cs"/>
              </a:rPr>
              <a:t>Phlebotomy chair for blood draw - $1,100</a:t>
            </a:r>
          </a:p>
          <a:p>
            <a:pPr fontAlgn="base"/>
            <a:r>
              <a:rPr lang="en-US" sz="1200" b="0" i="0" kern="1200" dirty="0">
                <a:solidFill>
                  <a:schemeClr val="tx1"/>
                </a:solidFill>
                <a:effectLst/>
                <a:latin typeface="+mn-lt"/>
                <a:ea typeface="+mn-ea"/>
                <a:cs typeface="+mn-cs"/>
              </a:rPr>
              <a:t>InBody body scale analyzer - $7,420.50</a:t>
            </a:r>
          </a:p>
          <a:p>
            <a:pPr fontAlgn="base"/>
            <a:r>
              <a:rPr lang="en-US" sz="1200" b="0" i="0" kern="1200" dirty="0">
                <a:solidFill>
                  <a:schemeClr val="tx1"/>
                </a:solidFill>
                <a:effectLst/>
                <a:latin typeface="+mn-lt"/>
                <a:ea typeface="+mn-ea"/>
                <a:cs typeface="+mn-cs"/>
              </a:rPr>
              <a:t>                                                             Total= 12,980.50</a:t>
            </a:r>
          </a:p>
          <a:p>
            <a:endParaRPr lang="en-US" dirty="0"/>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32</a:t>
            </a:fld>
            <a:endParaRPr lang="en-US" dirty="0"/>
          </a:p>
        </p:txBody>
      </p:sp>
    </p:spTree>
    <p:extLst>
      <p:ext uri="{BB962C8B-B14F-4D97-AF65-F5344CB8AC3E}">
        <p14:creationId xmlns:p14="http://schemas.microsoft.com/office/powerpoint/2010/main" val="3109924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t>At this stage of the PHHS Block Grant budget timeline the only program with surplus funding by need to redirect their funding to other existing programs area:</a:t>
            </a:r>
          </a:p>
          <a:p>
            <a:endParaRPr lang="en-US" b="1" dirty="0"/>
          </a:p>
          <a:p>
            <a:r>
              <a:rPr lang="en-US" b="1" dirty="0"/>
              <a:t>Go NAPSacc</a:t>
            </a:r>
          </a:p>
          <a:p>
            <a:endParaRPr lang="en-US" dirty="0"/>
          </a:p>
          <a:p>
            <a:r>
              <a:rPr lang="en-US" dirty="0"/>
              <a:t>contract  delay- they are pending direction of leadership as this contract did not get renewed </a:t>
            </a:r>
          </a:p>
          <a:p>
            <a:endParaRPr lang="en-US" dirty="0"/>
          </a:p>
          <a:p>
            <a:r>
              <a:rPr lang="en-US" b="1" dirty="0"/>
              <a:t>Enhancing Access to Telehealth</a:t>
            </a:r>
          </a:p>
          <a:p>
            <a:endParaRPr lang="en-US" dirty="0"/>
          </a:p>
          <a:p>
            <a:r>
              <a:rPr lang="en-US" dirty="0"/>
              <a:t>loss of staff</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33</a:t>
            </a:fld>
            <a:endParaRPr lang="en-US" dirty="0"/>
          </a:p>
        </p:txBody>
      </p:sp>
    </p:spTree>
    <p:extLst>
      <p:ext uri="{BB962C8B-B14F-4D97-AF65-F5344CB8AC3E}">
        <p14:creationId xmlns:p14="http://schemas.microsoft.com/office/powerpoint/2010/main" val="2200096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Break time</a:t>
            </a:r>
          </a:p>
        </p:txBody>
      </p:sp>
      <p:sp>
        <p:nvSpPr>
          <p:cNvPr id="4" name="Slide Number Placeholder 3"/>
          <p:cNvSpPr>
            <a:spLocks noGrp="1"/>
          </p:cNvSpPr>
          <p:nvPr>
            <p:ph type="sldNum" sz="quarter" idx="5"/>
          </p:nvPr>
        </p:nvSpPr>
        <p:spPr/>
        <p:txBody>
          <a:bodyPr/>
          <a:lstStyle/>
          <a:p>
            <a:fld id="{ACE819C6-5523-488E-86AC-C64431D72E50}" type="slidenum">
              <a:rPr lang="en-US" smtClean="0"/>
              <a:t>34</a:t>
            </a:fld>
            <a:endParaRPr lang="en-US" dirty="0"/>
          </a:p>
        </p:txBody>
      </p:sp>
    </p:spTree>
    <p:extLst>
      <p:ext uri="{BB962C8B-B14F-4D97-AF65-F5344CB8AC3E}">
        <p14:creationId xmlns:p14="http://schemas.microsoft.com/office/powerpoint/2010/main" val="930543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80510-C5CF-9D70-B080-02C9EAE95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2C78D-616A-3AB4-2B98-468CCA9606D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617B069-CEBB-029E-2773-4B82E5773883}"/>
              </a:ext>
            </a:extLst>
          </p:cNvPr>
          <p:cNvSpPr>
            <a:spLocks noGrp="1"/>
          </p:cNvSpPr>
          <p:nvPr>
            <p:ph type="body" idx="1"/>
          </p:nvPr>
        </p:nvSpPr>
        <p:spPr/>
        <p:txBody>
          <a:bodyPr/>
          <a:lstStyle/>
          <a:p>
            <a:r>
              <a:rPr lang="en-US" dirty="0"/>
              <a:t>The Proposal –application material was shared via email on 3/23/2026 and the funding. </a:t>
            </a:r>
          </a:p>
          <a:p>
            <a:endParaRPr lang="en-US" dirty="0"/>
          </a:p>
          <a:p>
            <a:r>
              <a:rPr lang="en-US" dirty="0"/>
              <a:t>Normally the BC will host a pre- Application/Proposal meeting on Feb to expedite the AC regular meeting in March for everyone in attendance to have the opportunity to get a brief overview of the PHHS BG application process and evaluation tool.  Please forgive circumstances that delayed that process. </a:t>
            </a:r>
          </a:p>
          <a:p>
            <a:endParaRPr lang="en-US" dirty="0"/>
          </a:p>
          <a:p>
            <a:r>
              <a:rPr lang="en-US" dirty="0"/>
              <a:t>To expedite this meeting the Proposal evaluation </a:t>
            </a:r>
            <a:r>
              <a:rPr lang="en-US" b="0" i="0" dirty="0">
                <a:solidFill>
                  <a:srgbClr val="464646"/>
                </a:solidFill>
                <a:effectLst/>
              </a:rPr>
              <a:t>Proposal Evaluation forms were sent via email for ranking  and to be  discussed today during the March’s AC meeting to identify  the Block Grant awardees for FFY26.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step is the Proposal evaluation scores and funding recommendations.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 the excel files   </a:t>
            </a:r>
          </a:p>
          <a:p>
            <a:endParaRPr lang="en-US" dirty="0"/>
          </a:p>
        </p:txBody>
      </p:sp>
      <p:sp>
        <p:nvSpPr>
          <p:cNvPr id="4" name="Slide Number Placeholder 3">
            <a:extLst>
              <a:ext uri="{FF2B5EF4-FFF2-40B4-BE49-F238E27FC236}">
                <a16:creationId xmlns:a16="http://schemas.microsoft.com/office/drawing/2014/main" id="{9FD99B4D-E73D-2629-8875-CB0DE5388DE6}"/>
              </a:ext>
            </a:extLst>
          </p:cNvPr>
          <p:cNvSpPr>
            <a:spLocks noGrp="1"/>
          </p:cNvSpPr>
          <p:nvPr>
            <p:ph type="sldNum" sz="quarter" idx="5"/>
          </p:nvPr>
        </p:nvSpPr>
        <p:spPr/>
        <p:txBody>
          <a:bodyPr/>
          <a:lstStyle/>
          <a:p>
            <a:fld id="{D8B40B08-8BBB-504C-BAD2-61931D34972B}" type="slidenum">
              <a:rPr lang="en-US" smtClean="0"/>
              <a:t>35</a:t>
            </a:fld>
            <a:endParaRPr lang="en-US" dirty="0"/>
          </a:p>
        </p:txBody>
      </p:sp>
    </p:spTree>
    <p:extLst>
      <p:ext uri="{BB962C8B-B14F-4D97-AF65-F5344CB8AC3E}">
        <p14:creationId xmlns:p14="http://schemas.microsoft.com/office/powerpoint/2010/main" val="3453485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The Annual PHHS Block proposal request had a total of 24 program requesting funding for the FY26 grant period. The next several slides will provide a overview of the quested work plans and budget total, The team will review the data to redetermine funding allocation based on the state needs, plan for public health, </a:t>
            </a:r>
          </a:p>
        </p:txBody>
      </p:sp>
      <p:sp>
        <p:nvSpPr>
          <p:cNvPr id="4" name="Slide Number Placeholder 3"/>
          <p:cNvSpPr>
            <a:spLocks noGrp="1"/>
          </p:cNvSpPr>
          <p:nvPr>
            <p:ph type="sldNum" sz="quarter" idx="5"/>
          </p:nvPr>
        </p:nvSpPr>
        <p:spPr/>
        <p:txBody>
          <a:bodyPr/>
          <a:lstStyle/>
          <a:p>
            <a:fld id="{ACE819C6-5523-488E-86AC-C64431D72E50}" type="slidenum">
              <a:rPr lang="en-US" smtClean="0"/>
              <a:t>36</a:t>
            </a:fld>
            <a:endParaRPr lang="en-US" dirty="0"/>
          </a:p>
        </p:txBody>
      </p:sp>
    </p:spTree>
    <p:extLst>
      <p:ext uri="{BB962C8B-B14F-4D97-AF65-F5344CB8AC3E}">
        <p14:creationId xmlns:p14="http://schemas.microsoft.com/office/powerpoint/2010/main" val="2512868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Maternal &amp; Infant Health Initiative</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$$370,778</a:t>
            </a:r>
            <a:r>
              <a:rPr lang="en-US" sz="1200" b="0" i="0" dirty="0">
                <a:solidFill>
                  <a:srgbClr val="FF0000"/>
                </a:solidFill>
                <a:effectLst/>
                <a:latin typeface="Times New Roman" panose="02020603050405020304" pitchFamily="18" charset="0"/>
                <a:cs typeface="Times New Roman" panose="02020603050405020304" pitchFamily="18" charset="0"/>
              </a:rPr>
              <a:t> </a:t>
            </a:r>
            <a:r>
              <a:rPr lang="en-US" sz="1200" b="0" i="0" dirty="0">
                <a:solidFill>
                  <a:srgbClr val="000000"/>
                </a:solidFill>
                <a:effectLst/>
                <a:latin typeface="Times New Roman" panose="02020603050405020304" pitchFamily="18" charset="0"/>
                <a:cs typeface="Times New Roman" panose="02020603050405020304" pitchFamily="18" charset="0"/>
              </a:rPr>
              <a:t>– Start up </a:t>
            </a:r>
            <a:r>
              <a:rPr lang="en-US" sz="1200" b="0" i="1" dirty="0">
                <a:solidFill>
                  <a:srgbClr val="000000"/>
                </a:solidFill>
                <a:effectLst/>
                <a:latin typeface="Times New Roman" panose="02020603050405020304" pitchFamily="18" charset="0"/>
                <a:cs typeface="Times New Roman" panose="02020603050405020304" pitchFamily="18" charset="0"/>
              </a:rPr>
              <a:t>FTEs: 9  Other: </a:t>
            </a:r>
            <a:r>
              <a:rPr lang="en-US" sz="1200" b="0" i="0" dirty="0">
                <a:solidFill>
                  <a:srgbClr val="000000"/>
                </a:solidFill>
                <a:effectLst/>
                <a:latin typeface="Times New Roman" panose="02020603050405020304" pitchFamily="18" charset="0"/>
                <a:cs typeface="Times New Roman" panose="02020603050405020304" pitchFamily="18" charset="0"/>
              </a:rPr>
              <a:t>Supplies / Travel /</a:t>
            </a:r>
            <a:r>
              <a:rPr lang="en-US" dirty="0">
                <a:solidFill>
                  <a:srgbClr val="000000"/>
                </a:solidFill>
                <a:latin typeface="Times New Roman" panose="02020603050405020304" pitchFamily="18" charset="0"/>
                <a:cs typeface="Times New Roman" panose="02020603050405020304" pitchFamily="18" charset="0"/>
              </a:rPr>
              <a:t> Equipment / Contractual</a:t>
            </a: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p>
          <a:p>
            <a:pPr marL="0" indent="0">
              <a:buNone/>
            </a:pPr>
            <a:r>
              <a:rPr lang="en-US" dirty="0">
                <a:solidFill>
                  <a:srgbClr val="000000"/>
                </a:solidFill>
                <a:latin typeface="Times New Roman" panose="02020603050405020304" pitchFamily="18" charset="0"/>
                <a:cs typeface="Times New Roman" panose="02020603050405020304" pitchFamily="18" charset="0"/>
              </a:rPr>
              <a:t>To reduce infant mortality and improve maternal health outcomes in D7 through a coordinated, three-pronged preventive health approach that integrates physical health support, education, and nutrition, delivered through trusted community-based systems and mobile outreach.</a:t>
            </a:r>
            <a:endParaRPr lang="en-US" sz="1200" b="0" i="0" dirty="0">
              <a:solidFill>
                <a:srgbClr val="000000"/>
              </a:solidFill>
              <a:effectLst/>
              <a:latin typeface="Times New Roman" panose="02020603050405020304" pitchFamily="18" charset="0"/>
              <a:cs typeface="Times New Roman" panose="02020603050405020304" pitchFamily="18" charset="0"/>
            </a:endParaRPr>
          </a:p>
          <a:p>
            <a:endParaRPr lang="en-US" dirty="0"/>
          </a:p>
          <a:p>
            <a:endParaRPr lang="en-US" dirty="0"/>
          </a:p>
          <a:p>
            <a:r>
              <a:rPr lang="en-US" sz="1200" b="0" i="0" dirty="0">
                <a:solidFill>
                  <a:srgbClr val="000000"/>
                </a:solidFill>
                <a:effectLst/>
                <a:latin typeface="Times New Roman" panose="02020603050405020304" pitchFamily="18" charset="0"/>
                <a:cs typeface="Times New Roman" panose="02020603050405020304" pitchFamily="18" charset="0"/>
              </a:rPr>
              <a:t>Start up - </a:t>
            </a:r>
            <a:r>
              <a:rPr lang="en-US" sz="1200" b="0" i="1" dirty="0">
                <a:solidFill>
                  <a:srgbClr val="000000"/>
                </a:solidFill>
                <a:effectLst/>
                <a:latin typeface="Times New Roman" panose="02020603050405020304" pitchFamily="18" charset="0"/>
                <a:cs typeface="Times New Roman" panose="02020603050405020304" pitchFamily="18" charset="0"/>
              </a:rPr>
              <a:t>FTEs: 0</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ACEs Questions / Contractual</a:t>
            </a:r>
          </a:p>
          <a:p>
            <a:r>
              <a:rPr lang="en-US" sz="1200" b="0" i="0" dirty="0">
                <a:solidFill>
                  <a:srgbClr val="000000"/>
                </a:solidFill>
                <a:effectLst/>
                <a:latin typeface="Times New Roman" panose="02020603050405020304" pitchFamily="18" charset="0"/>
                <a:cs typeface="Times New Roman" panose="02020603050405020304" pitchFamily="18" charset="0"/>
              </a:rPr>
              <a:t>Start up </a:t>
            </a:r>
            <a:r>
              <a:rPr lang="en-US" sz="1200" b="0" i="1" dirty="0">
                <a:solidFill>
                  <a:srgbClr val="000000"/>
                </a:solidFill>
                <a:effectLst/>
                <a:latin typeface="Times New Roman" panose="02020603050405020304" pitchFamily="18" charset="0"/>
                <a:cs typeface="Times New Roman" panose="02020603050405020304" pitchFamily="18" charset="0"/>
              </a:rPr>
              <a:t>FTEs: 9  Other: </a:t>
            </a:r>
            <a:r>
              <a:rPr lang="en-US" sz="1200" b="0" i="0" dirty="0">
                <a:solidFill>
                  <a:srgbClr val="000000"/>
                </a:solidFill>
                <a:effectLst/>
                <a:latin typeface="Times New Roman" panose="02020603050405020304" pitchFamily="18" charset="0"/>
                <a:cs typeface="Times New Roman" panose="02020603050405020304" pitchFamily="18" charset="0"/>
              </a:rPr>
              <a:t>Supplies / Travel /</a:t>
            </a:r>
            <a:r>
              <a:rPr lang="en-US" dirty="0">
                <a:solidFill>
                  <a:srgbClr val="000000"/>
                </a:solidFill>
                <a:latin typeface="Times New Roman" panose="02020603050405020304" pitchFamily="18" charset="0"/>
                <a:cs typeface="Times New Roman" panose="02020603050405020304" pitchFamily="18" charset="0"/>
              </a:rPr>
              <a:t> Equipment / Contractual</a:t>
            </a:r>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37</a:t>
            </a:fld>
            <a:endParaRPr lang="en-US" dirty="0"/>
          </a:p>
        </p:txBody>
      </p:sp>
    </p:spTree>
    <p:extLst>
      <p:ext uri="{BB962C8B-B14F-4D97-AF65-F5344CB8AC3E}">
        <p14:creationId xmlns:p14="http://schemas.microsoft.com/office/powerpoint/2010/main" val="3150665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Traumatic Brain Injury aka PIBI</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  – Start up </a:t>
            </a:r>
            <a:r>
              <a:rPr lang="en-US" sz="1200" b="0" i="1" dirty="0">
                <a:solidFill>
                  <a:srgbClr val="000000"/>
                </a:solidFill>
                <a:effectLst/>
                <a:latin typeface="Times New Roman" panose="02020603050405020304" pitchFamily="18" charset="0"/>
                <a:cs typeface="Times New Roman" panose="02020603050405020304" pitchFamily="18" charset="0"/>
              </a:rPr>
              <a:t>FTEs: 0 Other: </a:t>
            </a:r>
            <a:r>
              <a:rPr lang="en-US" sz="1200" b="0" i="0" dirty="0">
                <a:solidFill>
                  <a:srgbClr val="000000"/>
                </a:solidFill>
                <a:effectLst/>
                <a:latin typeface="Times New Roman" panose="02020603050405020304" pitchFamily="18" charset="0"/>
                <a:cs typeface="Times New Roman" panose="02020603050405020304" pitchFamily="18" charset="0"/>
              </a:rPr>
              <a:t>Supplies / Travel</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Reduce fatal traumatic brain injuries – IVP-05</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 </a:t>
            </a:r>
            <a:r>
              <a:rPr lang="en-US" u="none" dirty="0">
                <a:solidFill>
                  <a:srgbClr val="000000"/>
                </a:solidFill>
                <a:latin typeface="Times New Roman" panose="02020603050405020304" pitchFamily="18" charset="0"/>
                <a:cs typeface="Times New Roman" panose="02020603050405020304" pitchFamily="18" charset="0"/>
              </a:rPr>
              <a:t>This program aims to decrease TBI-related morbidity and mortality, with a special focus on children and those impacted by IPV statewide.</a:t>
            </a:r>
            <a:endParaRPr lang="en-US" sz="1200" b="0" i="0" u="none"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560737-2B32-4747-93B9-835F8C3189DF}" type="slidenum">
              <a:rPr lang="en-US" smtClean="0"/>
              <a:t>38</a:t>
            </a:fld>
            <a:endParaRPr lang="en-US" dirty="0"/>
          </a:p>
        </p:txBody>
      </p:sp>
    </p:spTree>
    <p:extLst>
      <p:ext uri="{BB962C8B-B14F-4D97-AF65-F5344CB8AC3E}">
        <p14:creationId xmlns:p14="http://schemas.microsoft.com/office/powerpoint/2010/main" val="3150665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Violence Prevention Program</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:$169322 </a:t>
            </a:r>
            <a:r>
              <a:rPr lang="en-US" dirty="0">
                <a:solidFill>
                  <a:srgbClr val="000000"/>
                </a:solidFill>
                <a:latin typeface="Times New Roman" panose="02020603050405020304" pitchFamily="18" charset="0"/>
                <a:cs typeface="Times New Roman" panose="02020603050405020304" pitchFamily="18" charset="0"/>
              </a:rPr>
              <a:t>(</a:t>
            </a:r>
            <a:r>
              <a:rPr lang="en-US" u="sng" dirty="0">
                <a:solidFill>
                  <a:srgbClr val="000000"/>
                </a:solidFill>
                <a:latin typeface="Times New Roman" panose="02020603050405020304" pitchFamily="18" charset="0"/>
                <a:cs typeface="Times New Roman" panose="02020603050405020304" pitchFamily="18" charset="0"/>
              </a:rPr>
              <a:t>82,656</a:t>
            </a:r>
            <a:r>
              <a:rPr lang="en-US" dirty="0">
                <a:solidFill>
                  <a:srgbClr val="000000"/>
                </a:solidFill>
                <a:latin typeface="Times New Roman" panose="02020603050405020304" pitchFamily="18" charset="0"/>
                <a:cs typeface="Times New Roman" panose="02020603050405020304" pitchFamily="18" charset="0"/>
              </a:rPr>
              <a:t>)</a:t>
            </a:r>
            <a:r>
              <a:rPr lang="en-US" sz="1200" b="0" i="0" dirty="0">
                <a:solidFill>
                  <a:srgbClr val="000000"/>
                </a:solidFill>
                <a:effectLst/>
                <a:latin typeface="Times New Roman" panose="02020603050405020304" pitchFamily="18" charset="0"/>
                <a:cs typeface="Times New Roman" panose="02020603050405020304" pitchFamily="18" charset="0"/>
              </a:rPr>
              <a:t>– Enhance or expand the program </a:t>
            </a:r>
            <a:r>
              <a:rPr lang="en-US" sz="1200" b="0" i="1" dirty="0">
                <a:solidFill>
                  <a:srgbClr val="000000"/>
                </a:solidFill>
                <a:effectLst/>
                <a:latin typeface="Times New Roman" panose="02020603050405020304" pitchFamily="18" charset="0"/>
                <a:cs typeface="Times New Roman" panose="02020603050405020304" pitchFamily="18" charset="0"/>
              </a:rPr>
              <a:t>FTEs: 1</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ACEs Questions / Contractual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:Reduce firearm-related deaths – IVP-13</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p>
          <a:p>
            <a:r>
              <a:rPr lang="en-US" dirty="0"/>
              <a:t>This program aims to decrease violence-related morbidity and mortality, with a special focus on firearm-related injuries and deaths statewide, and enhance existing suicide mortality surveillance with data on suicide attempts and ideation, and firearm safety through the Behavioral Risk Factor Surveillance System (BRFSS).</a:t>
            </a:r>
          </a:p>
        </p:txBody>
      </p:sp>
      <p:sp>
        <p:nvSpPr>
          <p:cNvPr id="4" name="Slide Number Placeholder 3"/>
          <p:cNvSpPr>
            <a:spLocks noGrp="1"/>
          </p:cNvSpPr>
          <p:nvPr>
            <p:ph type="sldNum" sz="quarter" idx="5"/>
          </p:nvPr>
        </p:nvSpPr>
        <p:spPr/>
        <p:txBody>
          <a:bodyPr/>
          <a:lstStyle/>
          <a:p>
            <a:fld id="{57560737-2B32-4747-93B9-835F8C3189DF}" type="slidenum">
              <a:rPr lang="en-US" smtClean="0"/>
              <a:t>39</a:t>
            </a:fld>
            <a:endParaRPr lang="en-US" dirty="0"/>
          </a:p>
        </p:txBody>
      </p:sp>
    </p:spTree>
    <p:extLst>
      <p:ext uri="{BB962C8B-B14F-4D97-AF65-F5344CB8AC3E}">
        <p14:creationId xmlns:p14="http://schemas.microsoft.com/office/powerpoint/2010/main" val="106296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Welcome and thank you taking time of your busy schedules to meet and discuss the PHHS BG.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Big thank you to the new and returning AC team 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Introductions-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 would like for everyone to introduce themselves, provide your name, current career position,  and your PHHS block grant role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Round robin introductions – starting with the Block Grant Coordinator and then to my right </a:t>
            </a:r>
            <a:endParaRPr lang="en-US" sz="1100" dirty="0"/>
          </a:p>
          <a:p>
            <a:endParaRPr lang="en-US" dirty="0"/>
          </a:p>
        </p:txBody>
      </p:sp>
      <p:sp>
        <p:nvSpPr>
          <p:cNvPr id="4" name="Slide Number Placeholder 3"/>
          <p:cNvSpPr>
            <a:spLocks noGrp="1"/>
          </p:cNvSpPr>
          <p:nvPr>
            <p:ph type="sldNum" sz="quarter" idx="5"/>
          </p:nvPr>
        </p:nvSpPr>
        <p:spPr/>
        <p:txBody>
          <a:bodyPr/>
          <a:lstStyle/>
          <a:p>
            <a:fld id="{CC5DA344-5FA2-43F7-9D95-CA56C82B080A}" type="slidenum">
              <a:rPr lang="en-US" smtClean="0"/>
              <a:t>4</a:t>
            </a:fld>
            <a:endParaRPr lang="en-US" dirty="0"/>
          </a:p>
        </p:txBody>
      </p:sp>
    </p:spTree>
    <p:extLst>
      <p:ext uri="{BB962C8B-B14F-4D97-AF65-F5344CB8AC3E}">
        <p14:creationId xmlns:p14="http://schemas.microsoft.com/office/powerpoint/2010/main" val="3988440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A Way to Wellness</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$43,478 – Start up </a:t>
            </a:r>
            <a:r>
              <a:rPr lang="en-US" sz="1200" b="0" i="1" dirty="0">
                <a:solidFill>
                  <a:srgbClr val="000000"/>
                </a:solidFill>
                <a:effectLst/>
                <a:latin typeface="Times New Roman" panose="02020603050405020304" pitchFamily="18" charset="0"/>
                <a:cs typeface="Times New Roman" panose="02020603050405020304" pitchFamily="18" charset="0"/>
              </a:rPr>
              <a:t>FTEs: 0 Other: </a:t>
            </a:r>
            <a:r>
              <a:rPr lang="en-US" sz="1200" b="0" i="0" dirty="0">
                <a:solidFill>
                  <a:srgbClr val="000000"/>
                </a:solidFill>
                <a:effectLst/>
                <a:latin typeface="Times New Roman" panose="02020603050405020304" pitchFamily="18" charset="0"/>
                <a:cs typeface="Times New Roman" panose="02020603050405020304" pitchFamily="18" charset="0"/>
              </a:rPr>
              <a:t>Supplies / Travel</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Reduce the proportion of adults with high blood pressure - HDS-04</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endParaRPr lang="en-US" sz="1200" b="0" i="0"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To reduce 3-5% body fat over and eight-week period by implementing healthy choices for participants.</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40</a:t>
            </a:fld>
            <a:endParaRPr lang="en-US" dirty="0"/>
          </a:p>
        </p:txBody>
      </p:sp>
    </p:spTree>
    <p:extLst>
      <p:ext uri="{BB962C8B-B14F-4D97-AF65-F5344CB8AC3E}">
        <p14:creationId xmlns:p14="http://schemas.microsoft.com/office/powerpoint/2010/main" val="3150665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Sexual Assault Training &amp; Surveillance</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$85,680 but PHHS block GRANT SETASIDE TOTAL IS </a:t>
            </a:r>
            <a:r>
              <a:rPr lang="en-US" dirty="0">
                <a:solidFill>
                  <a:srgbClr val="000000"/>
                </a:solidFill>
                <a:latin typeface="Times New Roman" panose="02020603050405020304" pitchFamily="18" charset="0"/>
                <a:cs typeface="Times New Roman" panose="02020603050405020304" pitchFamily="18" charset="0"/>
              </a:rPr>
              <a:t>(</a:t>
            </a:r>
            <a:r>
              <a:rPr lang="en-US" u="sng" dirty="0">
                <a:solidFill>
                  <a:srgbClr val="000000"/>
                </a:solidFill>
                <a:latin typeface="Times New Roman" panose="02020603050405020304" pitchFamily="18" charset="0"/>
                <a:cs typeface="Times New Roman" panose="02020603050405020304" pitchFamily="18" charset="0"/>
              </a:rPr>
              <a:t>82,656</a:t>
            </a:r>
            <a:r>
              <a:rPr lang="en-US" dirty="0">
                <a:solidFill>
                  <a:srgbClr val="000000"/>
                </a:solidFill>
                <a:latin typeface="Times New Roman" panose="02020603050405020304" pitchFamily="18" charset="0"/>
                <a:cs typeface="Times New Roman" panose="02020603050405020304" pitchFamily="18" charset="0"/>
              </a:rPr>
              <a:t>) Program total $3,024 </a:t>
            </a:r>
            <a:r>
              <a:rPr lang="en-US" sz="1200" b="0" i="0" dirty="0">
                <a:solidFill>
                  <a:srgbClr val="000000"/>
                </a:solidFill>
                <a:effectLst/>
                <a:latin typeface="Times New Roman" panose="02020603050405020304" pitchFamily="18" charset="0"/>
                <a:cs typeface="Times New Roman" panose="02020603050405020304" pitchFamily="18" charset="0"/>
              </a:rPr>
              <a:t>– Start up </a:t>
            </a:r>
            <a:r>
              <a:rPr lang="en-US" sz="1200" b="0" i="1" dirty="0">
                <a:solidFill>
                  <a:srgbClr val="000000"/>
                </a:solidFill>
                <a:effectLst/>
                <a:latin typeface="Times New Roman" panose="02020603050405020304" pitchFamily="18" charset="0"/>
                <a:cs typeface="Times New Roman" panose="02020603050405020304" pitchFamily="18" charset="0"/>
              </a:rPr>
              <a:t>FTEs: 0</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ACEs Questions / Contractual</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Reduce contact sexual violence — IVP D05</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p>
          <a:p>
            <a:r>
              <a:rPr lang="en-US" dirty="0"/>
              <a:t>The IPS will collaborate with sexual violence experts across the state to implement and conduct training related to the topic of sexual violence in Oklahoma and will contribute to surveillance of sexual violence in Oklahoma.</a:t>
            </a:r>
          </a:p>
        </p:txBody>
      </p:sp>
      <p:sp>
        <p:nvSpPr>
          <p:cNvPr id="4" name="Slide Number Placeholder 3"/>
          <p:cNvSpPr>
            <a:spLocks noGrp="1"/>
          </p:cNvSpPr>
          <p:nvPr>
            <p:ph type="sldNum" sz="quarter" idx="5"/>
          </p:nvPr>
        </p:nvSpPr>
        <p:spPr/>
        <p:txBody>
          <a:bodyPr/>
          <a:lstStyle/>
          <a:p>
            <a:fld id="{57560737-2B32-4747-93B9-835F8C3189DF}" type="slidenum">
              <a:rPr lang="en-US" smtClean="0"/>
              <a:t>41</a:t>
            </a:fld>
            <a:endParaRPr lang="en-US" dirty="0"/>
          </a:p>
        </p:txBody>
      </p:sp>
    </p:spTree>
    <p:extLst>
      <p:ext uri="{BB962C8B-B14F-4D97-AF65-F5344CB8AC3E}">
        <p14:creationId xmlns:p14="http://schemas.microsoft.com/office/powerpoint/2010/main" val="1062967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Improving School Health Statewide</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$76,029 – Enhance or expand  </a:t>
            </a:r>
            <a:r>
              <a:rPr lang="en-US" sz="1200" b="0" i="1" dirty="0">
                <a:solidFill>
                  <a:srgbClr val="000000"/>
                </a:solidFill>
                <a:effectLst/>
                <a:latin typeface="Times New Roman" panose="02020603050405020304" pitchFamily="18" charset="0"/>
                <a:cs typeface="Times New Roman" panose="02020603050405020304" pitchFamily="18" charset="0"/>
              </a:rPr>
              <a:t>FTEs: 1</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p>
          <a:p>
            <a:pPr marL="0" indent="0">
              <a:buNone/>
            </a:pP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IT/ Travel /Contractual</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Reduce the proportion of children and adolescents with obesity — NWS 04</a:t>
            </a:r>
          </a:p>
          <a:p>
            <a:pPr marL="0" indent="0">
              <a:buNone/>
            </a:pPr>
            <a:endParaRPr lang="en-US" i="1"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program goal would be to provide technical assistance to 40 schools across the State of Oklahoma.</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42</a:t>
            </a:fld>
            <a:endParaRPr lang="en-US" dirty="0"/>
          </a:p>
        </p:txBody>
      </p:sp>
    </p:spTree>
    <p:extLst>
      <p:ext uri="{BB962C8B-B14F-4D97-AF65-F5344CB8AC3E}">
        <p14:creationId xmlns:p14="http://schemas.microsoft.com/office/powerpoint/2010/main" val="1460505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dirty="0" err="1"/>
              <a:t>Work@Health</a:t>
            </a:r>
            <a:r>
              <a:rPr lang="en-US" dirty="0"/>
              <a:t> </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$10950 – Enhance or expand  </a:t>
            </a:r>
            <a:r>
              <a:rPr lang="en-US" sz="1200" b="0" i="1" dirty="0">
                <a:solidFill>
                  <a:srgbClr val="000000"/>
                </a:solidFill>
                <a:effectLst/>
                <a:latin typeface="Times New Roman" panose="02020603050405020304" pitchFamily="18" charset="0"/>
                <a:cs typeface="Times New Roman" panose="02020603050405020304" pitchFamily="18" charset="0"/>
              </a:rPr>
              <a:t>FTEs: 0 </a:t>
            </a:r>
            <a:r>
              <a:rPr lang="en-US" sz="1200" b="0" i="0" dirty="0">
                <a:solidFill>
                  <a:srgbClr val="000000"/>
                </a:solidFill>
                <a:effectLst/>
                <a:latin typeface="Times New Roman" panose="02020603050405020304" pitchFamily="18" charset="0"/>
                <a:cs typeface="Times New Roman" panose="02020603050405020304" pitchFamily="18" charset="0"/>
              </a:rPr>
              <a:t>staff  </a:t>
            </a:r>
          </a:p>
          <a:p>
            <a:pPr marL="0" indent="0">
              <a:buNone/>
            </a:pP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Contractual/ Motor Pool</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Increase the proportion of worksites that offer an employee health promotion program — ECBP‑D03</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endParaRPr lang="en-US" i="1"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r>
              <a:rPr lang="en-US" dirty="0"/>
              <a:t>Increase by 10 the number of employers completing a Work@Health training.</a:t>
            </a:r>
          </a:p>
        </p:txBody>
      </p:sp>
      <p:sp>
        <p:nvSpPr>
          <p:cNvPr id="4" name="Slide Number Placeholder 3"/>
          <p:cNvSpPr>
            <a:spLocks noGrp="1"/>
          </p:cNvSpPr>
          <p:nvPr>
            <p:ph type="sldNum" sz="quarter" idx="5"/>
          </p:nvPr>
        </p:nvSpPr>
        <p:spPr/>
        <p:txBody>
          <a:bodyPr/>
          <a:lstStyle/>
          <a:p>
            <a:fld id="{57560737-2B32-4747-93B9-835F8C3189DF}" type="slidenum">
              <a:rPr lang="en-US" smtClean="0"/>
              <a:t>43</a:t>
            </a:fld>
            <a:endParaRPr lang="en-US" dirty="0"/>
          </a:p>
        </p:txBody>
      </p:sp>
    </p:spTree>
    <p:extLst>
      <p:ext uri="{BB962C8B-B14F-4D97-AF65-F5344CB8AC3E}">
        <p14:creationId xmlns:p14="http://schemas.microsoft.com/office/powerpoint/2010/main" val="1460505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Improving School Health Statewide</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$62,001 – Enhance or expand  </a:t>
            </a:r>
            <a:r>
              <a:rPr lang="en-US" sz="1200" b="0" i="1" dirty="0">
                <a:solidFill>
                  <a:srgbClr val="000000"/>
                </a:solidFill>
                <a:effectLst/>
                <a:latin typeface="Times New Roman" panose="02020603050405020304" pitchFamily="18" charset="0"/>
                <a:cs typeface="Times New Roman" panose="02020603050405020304" pitchFamily="18" charset="0"/>
              </a:rPr>
              <a:t>FTEs: 0; </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Increase the health literacy of the population — HC/HIT‑R01</a:t>
            </a:r>
          </a:p>
          <a:p>
            <a:pPr marL="0" indent="0">
              <a:buNone/>
            </a:pPr>
            <a:endParaRPr lang="en-US" i="1"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r>
              <a:rPr lang="en-US" dirty="0"/>
              <a:t>This grant will focus on health literacy needs for internal and external populations. We will educate our staff to become a health literate organization with a workforce well trained in health literacy issues, being trauma informed, and strong communication and leadership skills to ensure health literacy is improved internally to assist with necessary skills to affect change externally. We will utilize our collaborative network of partners to provide relevant and adapted materials and education to our communities about the preventative services we provide in effort to reduce barriers faced for individuals with low health literacy.</a:t>
            </a:r>
          </a:p>
        </p:txBody>
      </p:sp>
      <p:sp>
        <p:nvSpPr>
          <p:cNvPr id="4" name="Slide Number Placeholder 3"/>
          <p:cNvSpPr>
            <a:spLocks noGrp="1"/>
          </p:cNvSpPr>
          <p:nvPr>
            <p:ph type="sldNum" sz="quarter" idx="5"/>
          </p:nvPr>
        </p:nvSpPr>
        <p:spPr/>
        <p:txBody>
          <a:bodyPr/>
          <a:lstStyle/>
          <a:p>
            <a:fld id="{57560737-2B32-4747-93B9-835F8C3189DF}" type="slidenum">
              <a:rPr lang="en-US" smtClean="0"/>
              <a:t>44</a:t>
            </a:fld>
            <a:endParaRPr lang="en-US" dirty="0"/>
          </a:p>
        </p:txBody>
      </p:sp>
    </p:spTree>
    <p:extLst>
      <p:ext uri="{BB962C8B-B14F-4D97-AF65-F5344CB8AC3E}">
        <p14:creationId xmlns:p14="http://schemas.microsoft.com/office/powerpoint/2010/main" val="1460505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Community Engagement &amp; Partnership Community of Practice Training</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$27,000 – Enhance or expand  </a:t>
            </a:r>
            <a:r>
              <a:rPr lang="en-US" sz="1200" b="0" i="1" dirty="0">
                <a:solidFill>
                  <a:srgbClr val="000000"/>
                </a:solidFill>
                <a:effectLst/>
                <a:latin typeface="Times New Roman" panose="02020603050405020304" pitchFamily="18" charset="0"/>
                <a:cs typeface="Times New Roman" panose="02020603050405020304" pitchFamily="18" charset="0"/>
              </a:rPr>
              <a:t>FTEs: 0</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p>
          <a:p>
            <a:pPr marL="0" indent="0">
              <a:buNone/>
            </a:pP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Travel / Contractual</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HP 2030</a:t>
            </a:r>
            <a:r>
              <a:rPr lang="en-US" sz="1200" b="0" i="0" dirty="0">
                <a:solidFill>
                  <a:srgbClr val="000000"/>
                </a:solidFill>
                <a:effectLst/>
                <a:latin typeface="Times New Roman" panose="02020603050405020304" pitchFamily="18" charset="0"/>
                <a:cs typeface="Times New Roman" panose="02020603050405020304" pitchFamily="18" charset="0"/>
              </a:rPr>
              <a:t>: Reduce the proportion of adults with obesity — NWS‑03</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p>
          <a:p>
            <a:pPr marL="0" indent="0">
              <a:buNone/>
            </a:pPr>
            <a:r>
              <a:rPr lang="en-US" u="sng" dirty="0">
                <a:solidFill>
                  <a:srgbClr val="000000"/>
                </a:solidFill>
                <a:latin typeface="Times New Roman" panose="02020603050405020304" pitchFamily="18" charset="0"/>
                <a:cs typeface="Times New Roman" panose="02020603050405020304" pitchFamily="18" charset="0"/>
              </a:rPr>
              <a:t>The goal of the program is to enhance the programming being offered to Oklahoman adults through OSDH.</a:t>
            </a:r>
            <a:endParaRPr lang="en-US" sz="1200" b="0" i="0" u="sng" dirty="0">
              <a:solidFill>
                <a:srgbClr val="000000"/>
              </a:solidFill>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45</a:t>
            </a:fld>
            <a:endParaRPr lang="en-US" dirty="0"/>
          </a:p>
        </p:txBody>
      </p:sp>
    </p:spTree>
    <p:extLst>
      <p:ext uri="{BB962C8B-B14F-4D97-AF65-F5344CB8AC3E}">
        <p14:creationId xmlns:p14="http://schemas.microsoft.com/office/powerpoint/2010/main" val="1982994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Nutrition Security </a:t>
            </a: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$50, 000 –  Enhance or expand  </a:t>
            </a:r>
            <a:r>
              <a:rPr lang="en-US" sz="1200" b="0" i="1" dirty="0">
                <a:solidFill>
                  <a:srgbClr val="000000"/>
                </a:solidFill>
                <a:effectLst/>
                <a:latin typeface="Times New Roman" panose="02020603050405020304" pitchFamily="18" charset="0"/>
                <a:cs typeface="Times New Roman" panose="02020603050405020304" pitchFamily="18" charset="0"/>
              </a:rPr>
              <a:t>FTEs: 1</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IT/ Travel/Contractual</a:t>
            </a:r>
          </a:p>
          <a:p>
            <a:pPr marL="0" indent="0">
              <a:buNone/>
            </a:pPr>
            <a:endParaRPr lang="en-US" sz="1200" b="0" i="1"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HP 2030</a:t>
            </a:r>
            <a:r>
              <a:rPr lang="en-US" sz="1200" b="0" i="0" dirty="0">
                <a:solidFill>
                  <a:srgbClr val="000000"/>
                </a:solidFill>
                <a:effectLst/>
                <a:latin typeface="Times New Roman" panose="02020603050405020304" pitchFamily="18" charset="0"/>
                <a:cs typeface="Times New Roman" panose="02020603050405020304" pitchFamily="18" charset="0"/>
              </a:rPr>
              <a:t>:  To Reduce household food insecurity and hunger – NWS01   </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p>
          <a:p>
            <a:r>
              <a:rPr lang="en-US" dirty="0"/>
              <a:t>Continue partnership with the food banks and county health departments to provide more nutritious food to individuals that are nutrition insecure.</a:t>
            </a:r>
          </a:p>
        </p:txBody>
      </p:sp>
      <p:sp>
        <p:nvSpPr>
          <p:cNvPr id="4" name="Slide Number Placeholder 3"/>
          <p:cNvSpPr>
            <a:spLocks noGrp="1"/>
          </p:cNvSpPr>
          <p:nvPr>
            <p:ph type="sldNum" sz="quarter" idx="5"/>
          </p:nvPr>
        </p:nvSpPr>
        <p:spPr/>
        <p:txBody>
          <a:bodyPr/>
          <a:lstStyle/>
          <a:p>
            <a:fld id="{57560737-2B32-4747-93B9-835F8C3189DF}" type="slidenum">
              <a:rPr lang="en-US" smtClean="0"/>
              <a:t>46</a:t>
            </a:fld>
            <a:endParaRPr lang="en-US" dirty="0"/>
          </a:p>
        </p:txBody>
      </p:sp>
    </p:spTree>
    <p:extLst>
      <p:ext uri="{BB962C8B-B14F-4D97-AF65-F5344CB8AC3E}">
        <p14:creationId xmlns:p14="http://schemas.microsoft.com/office/powerpoint/2010/main" val="3234127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(STI) Department Syphilis Testing Initiative</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$106,679 – Maintain existing program (as is) </a:t>
            </a:r>
            <a:r>
              <a:rPr lang="en-US" sz="1200" b="0" i="1" dirty="0">
                <a:solidFill>
                  <a:srgbClr val="000000"/>
                </a:solidFill>
                <a:effectLst/>
                <a:latin typeface="Times New Roman" panose="02020603050405020304" pitchFamily="18" charset="0"/>
                <a:cs typeface="Times New Roman" panose="02020603050405020304" pitchFamily="18" charset="0"/>
              </a:rPr>
              <a:t>FTEs: 0</a:t>
            </a:r>
            <a:r>
              <a:rPr lang="en-US" sz="1200" b="0" i="0" dirty="0">
                <a:solidFill>
                  <a:srgbClr val="000000"/>
                </a:solidFill>
                <a:effectLst/>
                <a:latin typeface="Times New Roman" panose="02020603050405020304" pitchFamily="18" charset="0"/>
                <a:cs typeface="Times New Roman" panose="02020603050405020304" pitchFamily="18" charset="0"/>
              </a:rPr>
              <a:t> staff  </a:t>
            </a: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/Contractual</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 New Roman" panose="02020603050405020304" pitchFamily="18" charset="0"/>
                <a:cs typeface="Times New Roman" panose="02020603050405020304" pitchFamily="18" charset="0"/>
              </a:rPr>
              <a:t>Reduce congenital syphilis — STI-04</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OSDH PHL STI Department will achieve at least a rate of 95% meets turn-around time for HIV specimens between 10/2025 to 09/2026.</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47</a:t>
            </a:fld>
            <a:endParaRPr lang="en-US" dirty="0"/>
          </a:p>
        </p:txBody>
      </p:sp>
    </p:spTree>
    <p:extLst>
      <p:ext uri="{BB962C8B-B14F-4D97-AF65-F5344CB8AC3E}">
        <p14:creationId xmlns:p14="http://schemas.microsoft.com/office/powerpoint/2010/main" val="470375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Aging and Injury Prevention</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$200,720 – Enhance or expand  </a:t>
            </a:r>
            <a:r>
              <a:rPr lang="en-US" sz="1200" b="0" i="1" dirty="0">
                <a:solidFill>
                  <a:srgbClr val="000000"/>
                </a:solidFill>
                <a:effectLst/>
                <a:latin typeface="Times New Roman" panose="02020603050405020304" pitchFamily="18" charset="0"/>
                <a:cs typeface="Times New Roman" panose="02020603050405020304" pitchFamily="18" charset="0"/>
              </a:rPr>
              <a:t>FTEs: 3</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IT/other </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Reduce fall-related deaths among older adults – IVP-08</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Engage state and community partners across sectors to implement strategies to reduce the number of falls leading to injury death, promote healthy aging, and improve health outcomes among persons 65 years and older statewide.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48</a:t>
            </a:fld>
            <a:endParaRPr lang="en-US" dirty="0"/>
          </a:p>
        </p:txBody>
      </p:sp>
    </p:spTree>
    <p:extLst>
      <p:ext uri="{BB962C8B-B14F-4D97-AF65-F5344CB8AC3E}">
        <p14:creationId xmlns:p14="http://schemas.microsoft.com/office/powerpoint/2010/main" val="40690771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OSDH PHL - Molecular Department Enteric Screening Initiative</a:t>
            </a:r>
          </a:p>
          <a:p>
            <a:pPr marL="0" indent="0">
              <a:buNone/>
            </a:pPr>
            <a:r>
              <a:rPr lang="en-US" b="0" i="1" u="sng" dirty="0">
                <a:solidFill>
                  <a:srgbClr val="000000"/>
                </a:solidFill>
                <a:effectLst/>
                <a:latin typeface="Times New Roman" panose="02020603050405020304" pitchFamily="18" charset="0"/>
                <a:cs typeface="Times New Roman" panose="02020603050405020304" pitchFamily="18" charset="0"/>
              </a:rPr>
              <a:t>Budget Request</a:t>
            </a:r>
            <a:r>
              <a:rPr lang="en-US" b="0" i="0" dirty="0">
                <a:solidFill>
                  <a:srgbClr val="000000"/>
                </a:solidFill>
                <a:effectLst/>
                <a:latin typeface="Times New Roman" panose="02020603050405020304" pitchFamily="18" charset="0"/>
                <a:cs typeface="Times New Roman" panose="02020603050405020304" pitchFamily="18" charset="0"/>
              </a:rPr>
              <a:t>: $100,037  </a:t>
            </a:r>
            <a:r>
              <a:rPr lang="en-US" b="0" i="1" dirty="0">
                <a:solidFill>
                  <a:srgbClr val="000000"/>
                </a:solidFill>
                <a:effectLst/>
                <a:latin typeface="Times New Roman" panose="02020603050405020304" pitchFamily="18" charset="0"/>
                <a:cs typeface="Times New Roman" panose="02020603050405020304" pitchFamily="18" charset="0"/>
              </a:rPr>
              <a:t>FTEs: 0 - Other: </a:t>
            </a:r>
            <a:r>
              <a:rPr lang="en-US" b="0" i="0" dirty="0">
                <a:solidFill>
                  <a:srgbClr val="000000"/>
                </a:solidFill>
                <a:effectLst/>
                <a:latin typeface="Times New Roman" panose="02020603050405020304" pitchFamily="18" charset="0"/>
                <a:cs typeface="Times New Roman" panose="02020603050405020304" pitchFamily="18" charset="0"/>
              </a:rPr>
              <a:t>Supplies </a:t>
            </a:r>
          </a:p>
          <a:p>
            <a:pPr marL="0" indent="0">
              <a:buNone/>
            </a:pPr>
            <a:endParaRPr lang="en-US"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b="0" i="1" u="sng" dirty="0">
                <a:solidFill>
                  <a:srgbClr val="000000"/>
                </a:solidFill>
                <a:effectLst/>
                <a:latin typeface="Times New Roman" panose="02020603050405020304" pitchFamily="18" charset="0"/>
                <a:cs typeface="Times New Roman" panose="02020603050405020304" pitchFamily="18" charset="0"/>
              </a:rPr>
              <a:t>Healthy People 2030</a:t>
            </a:r>
            <a:r>
              <a:rPr lang="en-US" b="0" i="0" dirty="0">
                <a:solidFill>
                  <a:srgbClr val="000000"/>
                </a:solidFill>
                <a:effectLst/>
                <a:latin typeface="Times New Roman" panose="02020603050405020304" pitchFamily="18" charset="0"/>
                <a:cs typeface="Times New Roman" panose="02020603050405020304" pitchFamily="18" charset="0"/>
              </a:rPr>
              <a:t>: Reduce infections caused by Salmonella - FS-04</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OSDH PHL Molecular Department aims to reduce the number of infections by Salmonella utilizing PCR screening of stool specimen submitted for testing to quickly detect potential outbreaks and to inform patient management and contact investigations.</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49</a:t>
            </a:fld>
            <a:endParaRPr lang="en-US" dirty="0"/>
          </a:p>
        </p:txBody>
      </p:sp>
    </p:spTree>
    <p:extLst>
      <p:ext uri="{BB962C8B-B14F-4D97-AF65-F5344CB8AC3E}">
        <p14:creationId xmlns:p14="http://schemas.microsoft.com/office/powerpoint/2010/main" val="4265242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2975-5E35-46F2-C425-0BE1E6F85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6F8F8-653C-167F-8197-FD225C74CAC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AA3D007-7B32-2B0B-9CA6-63CAAB33E9BF}"/>
              </a:ext>
            </a:extLst>
          </p:cNvPr>
          <p:cNvSpPr>
            <a:spLocks noGrp="1"/>
          </p:cNvSpPr>
          <p:nvPr>
            <p:ph type="body" idx="1"/>
          </p:nvPr>
        </p:nvSpPr>
        <p:spPr/>
        <p:txBody>
          <a:bodyPr/>
          <a:lstStyle/>
          <a:p>
            <a:r>
              <a:rPr lang="en-US" dirty="0"/>
              <a:t>Due to agency changes, there has been no quorum and voting has been delayed. My plan was to share documents via emails for previous AC meetings and give the team the opportunity to read and review. </a:t>
            </a:r>
          </a:p>
          <a:p>
            <a:endParaRPr lang="en-US" dirty="0"/>
          </a:p>
          <a:p>
            <a:r>
              <a:rPr lang="en-US" dirty="0"/>
              <a:t>But have a new approach, I can allow the team to read and review them and tabor the voting till the next meeting to allow time to review, ask questions etc </a:t>
            </a:r>
          </a:p>
          <a:p>
            <a:endParaRPr lang="en-US" dirty="0"/>
          </a:p>
          <a:p>
            <a:r>
              <a:rPr lang="en-US" dirty="0"/>
              <a:t>Will Need approval of the following minutes:</a:t>
            </a:r>
          </a:p>
          <a:p>
            <a:r>
              <a:rPr lang="en-US" dirty="0"/>
              <a:t>March 2025</a:t>
            </a:r>
          </a:p>
          <a:p>
            <a:r>
              <a:rPr lang="en-US" dirty="0"/>
              <a:t>Dec 2025</a:t>
            </a:r>
          </a:p>
          <a:p>
            <a:endParaRPr lang="en-US" dirty="0"/>
          </a:p>
          <a:p>
            <a:r>
              <a:rPr lang="en-US" dirty="0"/>
              <a:t>Do we have a motion?</a:t>
            </a:r>
          </a:p>
          <a:p>
            <a:pPr lvl="0"/>
            <a:r>
              <a:rPr lang="en-US" sz="1200" kern="1200" dirty="0">
                <a:solidFill>
                  <a:schemeClr val="tx1"/>
                </a:solidFill>
                <a:effectLst/>
                <a:latin typeface="+mn-lt"/>
                <a:ea typeface="+mn-ea"/>
                <a:cs typeface="+mn-cs"/>
              </a:rPr>
              <a:t>If applicable-</a:t>
            </a:r>
          </a:p>
          <a:p>
            <a:pPr lvl="0"/>
            <a:r>
              <a:rPr lang="en-US" sz="1200" kern="1200" dirty="0">
                <a:solidFill>
                  <a:schemeClr val="tx1"/>
                </a:solidFill>
                <a:effectLst/>
                <a:latin typeface="+mn-lt"/>
                <a:ea typeface="+mn-ea"/>
                <a:cs typeface="+mn-cs"/>
              </a:rPr>
              <a:t>Motion for approval of Minutes from:</a:t>
            </a:r>
          </a:p>
          <a:p>
            <a:pPr lvl="1"/>
            <a:r>
              <a:rPr lang="en-US" sz="1200" kern="1200" dirty="0">
                <a:solidFill>
                  <a:schemeClr val="tx1"/>
                </a:solidFill>
                <a:effectLst/>
                <a:latin typeface="+mn-lt"/>
                <a:ea typeface="+mn-ea"/>
                <a:cs typeface="+mn-cs"/>
              </a:rPr>
              <a:t>No action required-  </a:t>
            </a:r>
          </a:p>
          <a:p>
            <a:pPr lvl="0"/>
            <a:r>
              <a:rPr lang="en-US" sz="1200" kern="1200" dirty="0">
                <a:solidFill>
                  <a:schemeClr val="tx1"/>
                </a:solidFill>
                <a:effectLst/>
                <a:latin typeface="+mn-lt"/>
                <a:ea typeface="+mn-ea"/>
                <a:cs typeface="+mn-cs"/>
              </a:rPr>
              <a:t>Second for approval -</a:t>
            </a:r>
          </a:p>
          <a:p>
            <a:pPr lvl="1"/>
            <a:r>
              <a:rPr lang="en-US" sz="1200" kern="1200" dirty="0">
                <a:solidFill>
                  <a:schemeClr val="tx1"/>
                </a:solidFill>
                <a:effectLst/>
                <a:latin typeface="+mn-lt"/>
                <a:ea typeface="+mn-ea"/>
                <a:cs typeface="+mn-cs"/>
              </a:rPr>
              <a:t>Any discussion – no topic(s)  </a:t>
            </a:r>
          </a:p>
          <a:p>
            <a:pPr lvl="1"/>
            <a:r>
              <a:rPr lang="en-US" sz="1200" kern="1200" dirty="0">
                <a:solidFill>
                  <a:schemeClr val="tx1"/>
                </a:solidFill>
                <a:effectLst/>
                <a:latin typeface="+mn-lt"/>
                <a:ea typeface="+mn-ea"/>
                <a:cs typeface="+mn-cs"/>
              </a:rPr>
              <a:t>All in Favor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All opposed		Nay: 	 </a:t>
            </a:r>
          </a:p>
          <a:p>
            <a:r>
              <a:rPr lang="en-US" sz="1200" kern="1200" dirty="0">
                <a:solidFill>
                  <a:schemeClr val="tx1"/>
                </a:solidFill>
                <a:effectLst/>
                <a:latin typeface="+mn-lt"/>
                <a:ea typeface="+mn-ea"/>
                <a:cs typeface="+mn-cs"/>
              </a:rPr>
              <a:t>Abstain:</a:t>
            </a:r>
            <a:endParaRPr lang="en-US" dirty="0"/>
          </a:p>
          <a:p>
            <a:endParaRPr lang="en-US" dirty="0"/>
          </a:p>
        </p:txBody>
      </p:sp>
      <p:sp>
        <p:nvSpPr>
          <p:cNvPr id="4" name="Slide Number Placeholder 3">
            <a:extLst>
              <a:ext uri="{FF2B5EF4-FFF2-40B4-BE49-F238E27FC236}">
                <a16:creationId xmlns:a16="http://schemas.microsoft.com/office/drawing/2014/main" id="{CF566BF2-DB07-D19A-C747-E1A44531E92D}"/>
              </a:ext>
            </a:extLst>
          </p:cNvPr>
          <p:cNvSpPr>
            <a:spLocks noGrp="1"/>
          </p:cNvSpPr>
          <p:nvPr>
            <p:ph type="sldNum" sz="quarter" idx="5"/>
          </p:nvPr>
        </p:nvSpPr>
        <p:spPr/>
        <p:txBody>
          <a:bodyPr/>
          <a:lstStyle/>
          <a:p>
            <a:fld id="{D8B40B08-8BBB-504C-BAD2-61931D34972B}" type="slidenum">
              <a:rPr lang="en-US" smtClean="0"/>
              <a:t>5</a:t>
            </a:fld>
            <a:endParaRPr lang="en-US" dirty="0"/>
          </a:p>
        </p:txBody>
      </p:sp>
    </p:spTree>
    <p:extLst>
      <p:ext uri="{BB962C8B-B14F-4D97-AF65-F5344CB8AC3E}">
        <p14:creationId xmlns:p14="http://schemas.microsoft.com/office/powerpoint/2010/main" val="631735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Oklahoma Community Health Workers Training Program: Building a Unified &amp; Sustainable Workforce</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$203, 715 – Enhance or expand  </a:t>
            </a:r>
            <a:r>
              <a:rPr lang="en-US" sz="1200" b="0" i="1" dirty="0">
                <a:solidFill>
                  <a:srgbClr val="000000"/>
                </a:solidFill>
                <a:effectLst/>
                <a:latin typeface="Times New Roman" panose="02020603050405020304" pitchFamily="18" charset="0"/>
                <a:cs typeface="Times New Roman" panose="02020603050405020304" pitchFamily="18" charset="0"/>
              </a:rPr>
              <a:t>FTEs: 2</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IT/ Travel /Contractual</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Increase the proportion of public health workers who receive continuing education on public health competencies - PHI 08</a:t>
            </a: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 The goal of the program is to strengthen the statewide Community Health Worker workforce by expanding access to high quality training and professional development that improves their ability to serve communities with the greatest health disparities.</a:t>
            </a:r>
            <a:endParaRPr lang="en-US" sz="12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560737-2B32-4747-93B9-835F8C3189DF}" type="slidenum">
              <a:rPr lang="en-US" smtClean="0"/>
              <a:t>50</a:t>
            </a:fld>
            <a:endParaRPr lang="en-US" dirty="0"/>
          </a:p>
        </p:txBody>
      </p:sp>
    </p:spTree>
    <p:extLst>
      <p:ext uri="{BB962C8B-B14F-4D97-AF65-F5344CB8AC3E}">
        <p14:creationId xmlns:p14="http://schemas.microsoft.com/office/powerpoint/2010/main" val="2902377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Child Passenger Safety Program</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$299980 – Maintain existing  </a:t>
            </a:r>
            <a:r>
              <a:rPr lang="en-US" sz="1200" b="0" i="1" dirty="0">
                <a:solidFill>
                  <a:srgbClr val="000000"/>
                </a:solidFill>
                <a:effectLst/>
                <a:latin typeface="Times New Roman" panose="02020603050405020304" pitchFamily="18" charset="0"/>
                <a:cs typeface="Times New Roman" panose="02020603050405020304" pitchFamily="18" charset="0"/>
              </a:rPr>
              <a:t>FTEs: 0</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To Reduce the proportion of deaths of car passengers who weren't buckled in — IVP‑07</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Distribute an average of 264 child safety seats monthly to participating sites statewide.</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51</a:t>
            </a:fld>
            <a:endParaRPr lang="en-US" dirty="0"/>
          </a:p>
        </p:txBody>
      </p:sp>
    </p:spTree>
    <p:extLst>
      <p:ext uri="{BB962C8B-B14F-4D97-AF65-F5344CB8AC3E}">
        <p14:creationId xmlns:p14="http://schemas.microsoft.com/office/powerpoint/2010/main" val="29704870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P- CPP</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$106,857</a:t>
            </a:r>
            <a:r>
              <a:rPr lang="en-US" sz="1200" b="0" i="0" dirty="0">
                <a:solidFill>
                  <a:srgbClr val="000000"/>
                </a:solidFill>
                <a:effectLst/>
                <a:latin typeface="Times New Roman" panose="02020603050405020304" pitchFamily="18" charset="0"/>
                <a:cs typeface="Times New Roman" panose="02020603050405020304" pitchFamily="18" charset="0"/>
              </a:rPr>
              <a:t> – Enhance or expand the program  </a:t>
            </a:r>
            <a:r>
              <a:rPr lang="en-US" sz="1200" b="0" i="1" dirty="0">
                <a:solidFill>
                  <a:srgbClr val="000000"/>
                </a:solidFill>
                <a:effectLst/>
                <a:latin typeface="Times New Roman" panose="02020603050405020304" pitchFamily="18" charset="0"/>
                <a:cs typeface="Times New Roman" panose="02020603050405020304" pitchFamily="18" charset="0"/>
              </a:rPr>
              <a:t>FTEs: </a:t>
            </a:r>
            <a:r>
              <a:rPr lang="en-US" i="1" dirty="0">
                <a:solidFill>
                  <a:srgbClr val="000000"/>
                </a:solidFill>
                <a:latin typeface="Times New Roman" panose="02020603050405020304" pitchFamily="18" charset="0"/>
                <a:cs typeface="Times New Roman" panose="02020603050405020304" pitchFamily="18" charset="0"/>
              </a:rPr>
              <a:t>1</a:t>
            </a:r>
            <a:r>
              <a:rPr lang="en-US" sz="1200" b="0" i="1" dirty="0">
                <a:solidFill>
                  <a:srgbClr val="000000"/>
                </a:solidFill>
                <a:effectLst/>
                <a:latin typeface="Times New Roman" panose="02020603050405020304" pitchFamily="18" charset="0"/>
                <a:cs typeface="Times New Roman" panose="02020603050405020304" pitchFamily="18" charset="0"/>
              </a:rPr>
              <a:t>  Other: </a:t>
            </a:r>
            <a:r>
              <a:rPr lang="en-US" sz="1200" b="0" i="0" dirty="0">
                <a:solidFill>
                  <a:srgbClr val="000000"/>
                </a:solidFill>
                <a:effectLst/>
                <a:latin typeface="Times New Roman" panose="02020603050405020304" pitchFamily="18" charset="0"/>
                <a:cs typeface="Times New Roman" panose="02020603050405020304" pitchFamily="18" charset="0"/>
              </a:rPr>
              <a:t>Supplies/ Contractual / Data Cost</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Increase the proportion of women who get screened for postpartum depression — MICH‑D01</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To improve maternal and infant health outcomes in Oklahoma by expanding access to trauma-informed perinatal mental health care through implementation of Perinatal Child-Parent Psychotherapy (P-CPP) by increasing screening, treatment, workforce capacity to reduce untreated depression, substance use, and trauma-related risks that contribute to maternal mortality, poor birth outcomes, and disrupted parent-infant attachment.</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52</a:t>
            </a:fld>
            <a:endParaRPr lang="en-US" dirty="0"/>
          </a:p>
        </p:txBody>
      </p:sp>
    </p:spTree>
    <p:extLst>
      <p:ext uri="{BB962C8B-B14F-4D97-AF65-F5344CB8AC3E}">
        <p14:creationId xmlns:p14="http://schemas.microsoft.com/office/powerpoint/2010/main" val="883625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Improving School Health Statewide</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$69,657 – Enhance or expand  </a:t>
            </a:r>
            <a:r>
              <a:rPr lang="en-US" sz="1200" b="0" i="1" dirty="0">
                <a:solidFill>
                  <a:srgbClr val="000000"/>
                </a:solidFill>
                <a:effectLst/>
                <a:latin typeface="Times New Roman" panose="02020603050405020304" pitchFamily="18" charset="0"/>
                <a:cs typeface="Times New Roman" panose="02020603050405020304" pitchFamily="18" charset="0"/>
              </a:rPr>
              <a:t>FTEs: 1</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p>
          <a:p>
            <a:pPr marL="0" indent="0">
              <a:buNone/>
            </a:pP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IT/ Travel /Contractual</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Reduce the proportion of children and adolescents with obesity — NWS 04</a:t>
            </a:r>
          </a:p>
          <a:p>
            <a:pPr marL="0" indent="0">
              <a:buNone/>
            </a:pPr>
            <a:endParaRPr lang="en-US" i="1"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program goal would be to provide technical assistance to 30 schools across the State of Oklahoma.</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53</a:t>
            </a:fld>
            <a:endParaRPr lang="en-US" dirty="0"/>
          </a:p>
        </p:txBody>
      </p:sp>
    </p:spTree>
    <p:extLst>
      <p:ext uri="{BB962C8B-B14F-4D97-AF65-F5344CB8AC3E}">
        <p14:creationId xmlns:p14="http://schemas.microsoft.com/office/powerpoint/2010/main" val="14605053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Partner-Inflicted Brain Injury Training &amp; Surveillance</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$72,504 – Maintain existing (as is)  </a:t>
            </a:r>
            <a:r>
              <a:rPr lang="en-US" sz="1200" b="0" i="1" dirty="0">
                <a:solidFill>
                  <a:srgbClr val="000000"/>
                </a:solidFill>
                <a:effectLst/>
                <a:latin typeface="Times New Roman" panose="02020603050405020304" pitchFamily="18" charset="0"/>
                <a:cs typeface="Times New Roman" panose="02020603050405020304" pitchFamily="18" charset="0"/>
              </a:rPr>
              <a:t>FTEs: 1</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IT/ Travel /Contractual</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HP2030</a:t>
            </a:r>
            <a:r>
              <a:rPr lang="en-US" sz="1200" b="0" i="0" dirty="0">
                <a:solidFill>
                  <a:srgbClr val="000000"/>
                </a:solidFill>
                <a:effectLst/>
                <a:latin typeface="Times New Roman" panose="02020603050405020304" pitchFamily="18" charset="0"/>
                <a:cs typeface="Times New Roman" panose="02020603050405020304" pitchFamily="18" charset="0"/>
              </a:rPr>
              <a:t>: Reduce intimate partner violence – IVP D04</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To</a:t>
            </a:r>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54</a:t>
            </a:fld>
            <a:endParaRPr lang="en-US" dirty="0"/>
          </a:p>
        </p:txBody>
      </p:sp>
    </p:spTree>
    <p:extLst>
      <p:ext uri="{BB962C8B-B14F-4D97-AF65-F5344CB8AC3E}">
        <p14:creationId xmlns:p14="http://schemas.microsoft.com/office/powerpoint/2010/main" val="883625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Office of Health Access - Strengthening Health Access Pathways to Preventive Health Services Across Oklahoma</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$125,000 – Enhance or expand  </a:t>
            </a:r>
            <a:r>
              <a:rPr lang="en-US" sz="1200" b="0" i="1" dirty="0">
                <a:solidFill>
                  <a:srgbClr val="000000"/>
                </a:solidFill>
                <a:effectLst/>
                <a:latin typeface="Times New Roman" panose="02020603050405020304" pitchFamily="18" charset="0"/>
                <a:cs typeface="Times New Roman" panose="02020603050405020304" pitchFamily="18" charset="0"/>
              </a:rPr>
              <a:t>FTEs: 0</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r>
              <a:rPr lang="en-US" sz="1200" b="0" i="1" dirty="0">
                <a:solidFill>
                  <a:srgbClr val="000000"/>
                </a:solidFill>
                <a:effectLst/>
                <a:latin typeface="Times New Roman" panose="02020603050405020304" pitchFamily="18" charset="0"/>
                <a:cs typeface="Times New Roman" panose="02020603050405020304" pitchFamily="18" charset="0"/>
              </a:rPr>
              <a:t>Other:</a:t>
            </a:r>
          </a:p>
          <a:p>
            <a:pPr marL="0" indent="0">
              <a:buNone/>
            </a:pPr>
            <a:endParaRPr lang="en-US" sz="1200" b="0" i="1"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Increase the proportion of adults whose health care providers involved them in decisions as much as they wanted - HC/HIT-01</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p>
          <a:p>
            <a:pPr marL="0" indent="0">
              <a:buNone/>
            </a:pPr>
            <a:r>
              <a:rPr lang="en-US" dirty="0"/>
              <a:t>Improve health literacy related preventive and primary care services by strengthening clear communication, navigation support, and referral coordination across OSDH and community partner networks.</a:t>
            </a:r>
          </a:p>
          <a:p>
            <a:pPr marL="0" indent="0">
              <a:buNone/>
            </a:pPr>
            <a:endParaRPr lang="en-US" sz="1200" b="0" i="1"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560737-2B32-4747-93B9-835F8C3189DF}" type="slidenum">
              <a:rPr lang="en-US" smtClean="0"/>
              <a:t>55</a:t>
            </a:fld>
            <a:endParaRPr lang="en-US" dirty="0"/>
          </a:p>
        </p:txBody>
      </p:sp>
    </p:spTree>
    <p:extLst>
      <p:ext uri="{BB962C8B-B14F-4D97-AF65-F5344CB8AC3E}">
        <p14:creationId xmlns:p14="http://schemas.microsoft.com/office/powerpoint/2010/main" val="32497079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Southcentral Oral Health Outreach </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$36,100 – Start up  </a:t>
            </a:r>
            <a:r>
              <a:rPr lang="en-US" sz="1200" b="0" i="1" dirty="0">
                <a:solidFill>
                  <a:srgbClr val="000000"/>
                </a:solidFill>
                <a:effectLst/>
                <a:latin typeface="Times New Roman" panose="02020603050405020304" pitchFamily="18" charset="0"/>
                <a:cs typeface="Times New Roman" panose="02020603050405020304" pitchFamily="18" charset="0"/>
              </a:rPr>
              <a:t>FTEs: 0;  Other: </a:t>
            </a:r>
            <a:r>
              <a:rPr lang="en-US" dirty="0">
                <a:solidFill>
                  <a:srgbClr val="000000"/>
                </a:solidFill>
                <a:latin typeface="Times New Roman" panose="02020603050405020304" pitchFamily="18" charset="0"/>
                <a:cs typeface="Times New Roman" panose="02020603050405020304" pitchFamily="18" charset="0"/>
              </a:rPr>
              <a:t>Supplies/ Contractual</a:t>
            </a:r>
            <a:r>
              <a:rPr lang="en-US" sz="1200" b="0" i="0" dirty="0">
                <a:solidFill>
                  <a:srgbClr val="000000"/>
                </a:solidFill>
                <a:effectLst/>
                <a:latin typeface="Times New Roman" panose="02020603050405020304" pitchFamily="18" charset="0"/>
                <a:cs typeface="Times New Roman" panose="02020603050405020304" pitchFamily="18" charset="0"/>
              </a:rPr>
              <a:t> </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Reduce the proportion of people who can't get the dental care they need when they need it — AHS 05</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p>
          <a:p>
            <a:pPr marL="0" indent="0">
              <a:buNone/>
            </a:pPr>
            <a:r>
              <a:rPr lang="en-US" dirty="0">
                <a:solidFill>
                  <a:srgbClr val="000000"/>
                </a:solidFill>
                <a:latin typeface="Times New Roman" panose="02020603050405020304" pitchFamily="18" charset="0"/>
                <a:cs typeface="Times New Roman" panose="02020603050405020304" pitchFamily="18" charset="0"/>
              </a:rPr>
              <a:t>To increase the proportion of youths and adults’ access to the overall health system and knowledge on preventative health measures.</a:t>
            </a:r>
            <a:endParaRPr lang="en-US" dirty="0"/>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56</a:t>
            </a:fld>
            <a:endParaRPr lang="en-US" dirty="0"/>
          </a:p>
        </p:txBody>
      </p:sp>
    </p:spTree>
    <p:extLst>
      <p:ext uri="{BB962C8B-B14F-4D97-AF65-F5344CB8AC3E}">
        <p14:creationId xmlns:p14="http://schemas.microsoft.com/office/powerpoint/2010/main" val="20644240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Bridges Out of Poverty </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$28,000 – Start up of a new program   </a:t>
            </a:r>
            <a:r>
              <a:rPr lang="en-US" sz="1200" b="0" i="1" dirty="0">
                <a:solidFill>
                  <a:srgbClr val="000000"/>
                </a:solidFill>
                <a:effectLst/>
                <a:latin typeface="Times New Roman" panose="02020603050405020304" pitchFamily="18" charset="0"/>
                <a:cs typeface="Times New Roman" panose="02020603050405020304" pitchFamily="18" charset="0"/>
              </a:rPr>
              <a:t>FTEs: 0</a:t>
            </a:r>
            <a:r>
              <a:rPr lang="en-US" i="1" dirty="0">
                <a:solidFill>
                  <a:srgbClr val="000000"/>
                </a:solidFill>
                <a:latin typeface="Times New Roman" panose="02020603050405020304" pitchFamily="18" charset="0"/>
                <a:cs typeface="Times New Roman" panose="02020603050405020304" pitchFamily="18" charset="0"/>
              </a:rPr>
              <a:t>;</a:t>
            </a:r>
            <a:r>
              <a:rPr lang="en-US" sz="1200" b="0" i="0" dirty="0">
                <a:solidFill>
                  <a:srgbClr val="000000"/>
                </a:solidFill>
                <a:effectLst/>
                <a:latin typeface="Times New Roman" panose="02020603050405020304" pitchFamily="18" charset="0"/>
                <a:cs typeface="Times New Roman" panose="02020603050405020304" pitchFamily="18" charset="0"/>
              </a:rPr>
              <a:t>  </a:t>
            </a: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Other – Training workshop</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Reduce the proportion of people living in poverty - SDOH-01</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   </a:t>
            </a:r>
          </a:p>
          <a:p>
            <a:pPr marL="0" indent="0">
              <a:buNone/>
            </a:pPr>
            <a:r>
              <a:rPr lang="en-US" dirty="0">
                <a:solidFill>
                  <a:srgbClr val="000000"/>
                </a:solidFill>
                <a:latin typeface="Times New Roman" panose="02020603050405020304" pitchFamily="18" charset="0"/>
                <a:cs typeface="Times New Roman" panose="02020603050405020304" pitchFamily="18" charset="0"/>
              </a:rPr>
              <a:t>To reduce poverty-related health disparities in D1 by building local capacity to deliver evidence-informed poverty reduction education that improves economic stability and access to health-promoting resources.</a:t>
            </a:r>
            <a:endParaRPr lang="en-US" sz="1200" b="0" i="0" dirty="0">
              <a:solidFill>
                <a:srgbClr val="000000"/>
              </a:solidFill>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57</a:t>
            </a:fld>
            <a:endParaRPr lang="en-US" dirty="0"/>
          </a:p>
        </p:txBody>
      </p:sp>
    </p:spTree>
    <p:extLst>
      <p:ext uri="{BB962C8B-B14F-4D97-AF65-F5344CB8AC3E}">
        <p14:creationId xmlns:p14="http://schemas.microsoft.com/office/powerpoint/2010/main" val="2304619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Oral Health Outreach Project (Fluoride Varnish) </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$50,200 – Enhance or expand  </a:t>
            </a:r>
            <a:r>
              <a:rPr lang="en-US" sz="1200" b="0" i="1" dirty="0">
                <a:solidFill>
                  <a:srgbClr val="000000"/>
                </a:solidFill>
                <a:effectLst/>
                <a:latin typeface="Times New Roman" panose="02020603050405020304" pitchFamily="18" charset="0"/>
                <a:cs typeface="Times New Roman" panose="02020603050405020304" pitchFamily="18" charset="0"/>
              </a:rPr>
              <a:t>FTEs: 0 Other: </a:t>
            </a:r>
            <a:r>
              <a:rPr lang="en-US" sz="1200" b="0" i="0" dirty="0">
                <a:solidFill>
                  <a:srgbClr val="000000"/>
                </a:solidFill>
                <a:effectLst/>
                <a:latin typeface="Times New Roman" panose="02020603050405020304" pitchFamily="18" charset="0"/>
                <a:cs typeface="Times New Roman" panose="02020603050405020304" pitchFamily="18" charset="0"/>
              </a:rPr>
              <a:t>Supplies – FV training and education will be provided </a:t>
            </a:r>
          </a:p>
          <a:p>
            <a:pPr marL="0" indent="0">
              <a:buNone/>
            </a:pPr>
            <a:endParaRPr lang="en-US" sz="12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HP 2030</a:t>
            </a:r>
            <a:r>
              <a:rPr lang="en-US" sz="1200" b="0" i="0" dirty="0">
                <a:solidFill>
                  <a:srgbClr val="000000"/>
                </a:solidFill>
                <a:effectLst/>
                <a:latin typeface="Times New Roman" panose="02020603050405020304" pitchFamily="18" charset="0"/>
                <a:cs typeface="Times New Roman" panose="02020603050405020304" pitchFamily="18" charset="0"/>
              </a:rPr>
              <a:t>:  to Increased use of oral health care system-OH-08</a:t>
            </a:r>
          </a:p>
          <a:p>
            <a:pPr marL="0" indent="0">
              <a:buNone/>
            </a:pP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p>
          <a:p>
            <a:pPr marL="0" indent="0">
              <a:buNone/>
            </a:pPr>
            <a:r>
              <a:rPr lang="en-US" dirty="0">
                <a:latin typeface="Times New Roman" panose="02020603050405020304" pitchFamily="18" charset="0"/>
                <a:cs typeface="Times New Roman" panose="02020603050405020304" pitchFamily="18" charset="0"/>
              </a:rPr>
              <a:t>Is to increase access to dental caries prevention programs and increase the proportion of children, adolescents, and adults who use the oral health system</a:t>
            </a:r>
            <a:r>
              <a:rPr lang="en-US" dirty="0"/>
              <a:t>.</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58</a:t>
            </a:fld>
            <a:endParaRPr lang="en-US" dirty="0"/>
          </a:p>
        </p:txBody>
      </p:sp>
    </p:spTree>
    <p:extLst>
      <p:ext uri="{BB962C8B-B14F-4D97-AF65-F5344CB8AC3E}">
        <p14:creationId xmlns:p14="http://schemas.microsoft.com/office/powerpoint/2010/main" val="20644240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Enterprise Risk Management and Compliance</a:t>
            </a:r>
          </a:p>
          <a:p>
            <a:pPr marL="0" indent="0">
              <a:buNone/>
            </a:pPr>
            <a:r>
              <a:rPr lang="en-US" b="0" i="1" u="sng" dirty="0">
                <a:solidFill>
                  <a:srgbClr val="000000"/>
                </a:solidFill>
                <a:effectLst/>
                <a:latin typeface="Times New Roman" panose="02020603050405020304" pitchFamily="18" charset="0"/>
                <a:cs typeface="Times New Roman" panose="02020603050405020304" pitchFamily="18" charset="0"/>
              </a:rPr>
              <a:t>Budget Request</a:t>
            </a:r>
            <a:r>
              <a:rPr lang="en-US" b="0" i="0" dirty="0">
                <a:solidFill>
                  <a:srgbClr val="000000"/>
                </a:solidFill>
                <a:effectLst/>
                <a:latin typeface="Times New Roman" panose="02020603050405020304" pitchFamily="18" charset="0"/>
                <a:cs typeface="Times New Roman" panose="02020603050405020304" pitchFamily="18" charset="0"/>
              </a:rPr>
              <a:t>: $249,156 – Start up of a new program   </a:t>
            </a:r>
            <a:r>
              <a:rPr lang="en-US" b="0" i="1" dirty="0">
                <a:solidFill>
                  <a:srgbClr val="000000"/>
                </a:solidFill>
                <a:effectLst/>
                <a:latin typeface="Times New Roman" panose="02020603050405020304" pitchFamily="18" charset="0"/>
                <a:cs typeface="Times New Roman" panose="02020603050405020304" pitchFamily="18" charset="0"/>
              </a:rPr>
              <a:t>FTEs: 0; </a:t>
            </a:r>
            <a:r>
              <a:rPr lang="en-US" b="0" i="0" dirty="0">
                <a:solidFill>
                  <a:srgbClr val="000000"/>
                </a:solidFill>
                <a:effectLst/>
                <a:latin typeface="Times New Roman" panose="02020603050405020304" pitchFamily="18" charset="0"/>
                <a:cs typeface="Times New Roman" panose="02020603050405020304" pitchFamily="18" charset="0"/>
              </a:rPr>
              <a:t>  </a:t>
            </a:r>
            <a:r>
              <a:rPr lang="en-US" b="0" i="1" dirty="0">
                <a:solidFill>
                  <a:srgbClr val="000000"/>
                </a:solidFill>
                <a:effectLst/>
                <a:latin typeface="Times New Roman" panose="02020603050405020304" pitchFamily="18" charset="0"/>
                <a:cs typeface="Times New Roman" panose="02020603050405020304" pitchFamily="18" charset="0"/>
              </a:rPr>
              <a:t>Other: </a:t>
            </a:r>
            <a:r>
              <a:rPr lang="en-US" b="0" i="0" dirty="0">
                <a:solidFill>
                  <a:srgbClr val="000000"/>
                </a:solidFill>
                <a:effectLst/>
                <a:latin typeface="Times New Roman" panose="02020603050405020304" pitchFamily="18" charset="0"/>
                <a:cs typeface="Times New Roman" panose="02020603050405020304" pitchFamily="18" charset="0"/>
              </a:rPr>
              <a:t>Supplies/ </a:t>
            </a:r>
            <a:r>
              <a:rPr lang="en-US" dirty="0">
                <a:solidFill>
                  <a:srgbClr val="000000"/>
                </a:solidFill>
                <a:latin typeface="Times New Roman" panose="02020603050405020304" pitchFamily="18" charset="0"/>
                <a:cs typeface="Times New Roman" panose="02020603050405020304" pitchFamily="18" charset="0"/>
              </a:rPr>
              <a:t>Contractual (3yr)</a:t>
            </a:r>
            <a:endParaRPr lang="en-US" b="0" i="0" dirty="0">
              <a:solidFill>
                <a:srgbClr val="000000"/>
              </a:solidFill>
              <a:effectLst/>
              <a:latin typeface="Times New Roman" panose="02020603050405020304" pitchFamily="18" charset="0"/>
              <a:cs typeface="Times New Roman" panose="02020603050405020304" pitchFamily="18" charset="0"/>
            </a:endParaRPr>
          </a:p>
          <a:p>
            <a:pPr marL="0" indent="0">
              <a:buNone/>
            </a:pPr>
            <a:endParaRPr lang="en-US"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b="0" i="1" u="sng" dirty="0">
                <a:solidFill>
                  <a:srgbClr val="000000"/>
                </a:solidFill>
                <a:effectLst/>
                <a:latin typeface="Times New Roman" panose="02020603050405020304" pitchFamily="18" charset="0"/>
                <a:cs typeface="Times New Roman" panose="02020603050405020304" pitchFamily="18" charset="0"/>
              </a:rPr>
              <a:t>Healthy People 2030</a:t>
            </a:r>
            <a:r>
              <a:rPr lang="en-US" b="0" i="0" dirty="0">
                <a:solidFill>
                  <a:srgbClr val="000000"/>
                </a:solidFill>
                <a:effectLst/>
                <a:latin typeface="Times New Roman" panose="02020603050405020304" pitchFamily="18" charset="0"/>
                <a:cs typeface="Times New Roman" panose="02020603050405020304" pitchFamily="18" charset="0"/>
              </a:rPr>
              <a:t>: Public Health Infrastructure – General – Explore quality improvement as a way to increase efficiency and effectiveness in health departments – PHI-R07. </a:t>
            </a: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 </a:t>
            </a:r>
          </a:p>
          <a:p>
            <a:pPr marL="0" indent="0">
              <a:buNone/>
            </a:pPr>
            <a:r>
              <a:rPr lang="en-US" dirty="0">
                <a:solidFill>
                  <a:srgbClr val="000000"/>
                </a:solidFill>
                <a:latin typeface="Times New Roman" panose="02020603050405020304" pitchFamily="18" charset="0"/>
                <a:cs typeface="Times New Roman" panose="02020603050405020304" pitchFamily="18" charset="0"/>
              </a:rPr>
              <a:t>The main program goal would be to establish a comprehensive enterprise risk management and compliance system across the OSDH to reduce regulatory noncompliance, improve data accuracy and security, ensure timely identification and remediation of risks to support effective, transparent, and accountable public health operations.</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59</a:t>
            </a:fld>
            <a:endParaRPr lang="en-US" dirty="0"/>
          </a:p>
        </p:txBody>
      </p:sp>
    </p:spTree>
    <p:extLst>
      <p:ext uri="{BB962C8B-B14F-4D97-AF65-F5344CB8AC3E}">
        <p14:creationId xmlns:p14="http://schemas.microsoft.com/office/powerpoint/2010/main" val="3232959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5A5E5-53C8-E68F-5A9D-FDFA4A3B3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14EDB-39C9-3E8B-EC58-18A2EA56E7E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DC524A0-D917-C9BD-9385-D28E3BBC1BE2}"/>
              </a:ext>
            </a:extLst>
          </p:cNvPr>
          <p:cNvSpPr>
            <a:spLocks noGrp="1"/>
          </p:cNvSpPr>
          <p:nvPr>
            <p:ph type="body" idx="1"/>
          </p:nvPr>
        </p:nvSpPr>
        <p:spPr/>
        <p:txBody>
          <a:bodyPr/>
          <a:lstStyle/>
          <a:p>
            <a:r>
              <a:rPr lang="en-US" dirty="0"/>
              <a:t>Section will cover the AP6 current wp and budget cycle  (Oct2025 – Sept2026) challenges . Success stories and </a:t>
            </a:r>
          </a:p>
        </p:txBody>
      </p:sp>
      <p:sp>
        <p:nvSpPr>
          <p:cNvPr id="4" name="Slide Number Placeholder 3">
            <a:extLst>
              <a:ext uri="{FF2B5EF4-FFF2-40B4-BE49-F238E27FC236}">
                <a16:creationId xmlns:a16="http://schemas.microsoft.com/office/drawing/2014/main" id="{83E292DF-C597-19A9-A84A-1AA034D4B9EF}"/>
              </a:ext>
            </a:extLst>
          </p:cNvPr>
          <p:cNvSpPr>
            <a:spLocks noGrp="1"/>
          </p:cNvSpPr>
          <p:nvPr>
            <p:ph type="sldNum" sz="quarter" idx="5"/>
          </p:nvPr>
        </p:nvSpPr>
        <p:spPr/>
        <p:txBody>
          <a:bodyPr/>
          <a:lstStyle/>
          <a:p>
            <a:fld id="{D8B40B08-8BBB-504C-BAD2-61931D34972B}" type="slidenum">
              <a:rPr lang="en-US" smtClean="0"/>
              <a:t>6</a:t>
            </a:fld>
            <a:endParaRPr lang="en-US" dirty="0"/>
          </a:p>
        </p:txBody>
      </p:sp>
    </p:spTree>
    <p:extLst>
      <p:ext uri="{BB962C8B-B14F-4D97-AF65-F5344CB8AC3E}">
        <p14:creationId xmlns:p14="http://schemas.microsoft.com/office/powerpoint/2010/main" val="1606689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b="1" dirty="0">
                <a:solidFill>
                  <a:schemeClr val="tx2">
                    <a:lumMod val="75000"/>
                    <a:lumOff val="25000"/>
                  </a:schemeClr>
                </a:solidFill>
              </a:rPr>
              <a:t>OSDH PHL -Microbiology Department Enteric Culture Initiative</a:t>
            </a: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Budget Request</a:t>
            </a:r>
            <a:r>
              <a:rPr lang="en-US" sz="1200" b="0" i="0" dirty="0">
                <a:solidFill>
                  <a:srgbClr val="000000"/>
                </a:solidFill>
                <a:effectLst/>
                <a:latin typeface="Times New Roman" panose="02020603050405020304" pitchFamily="18" charset="0"/>
                <a:cs typeface="Times New Roman" panose="02020603050405020304" pitchFamily="18" charset="0"/>
              </a:rPr>
              <a:t>: $99,995 – Maintain existing  </a:t>
            </a:r>
            <a:r>
              <a:rPr lang="en-US" sz="1200" b="0" i="1" dirty="0">
                <a:solidFill>
                  <a:srgbClr val="000000"/>
                </a:solidFill>
                <a:effectLst/>
                <a:latin typeface="Times New Roman" panose="02020603050405020304" pitchFamily="18" charset="0"/>
                <a:cs typeface="Times New Roman" panose="02020603050405020304" pitchFamily="18" charset="0"/>
              </a:rPr>
              <a:t>FTEs: 5</a:t>
            </a:r>
            <a:r>
              <a:rPr lang="en-US" sz="1200" b="0" i="0" dirty="0">
                <a:solidFill>
                  <a:srgbClr val="000000"/>
                </a:solidFill>
                <a:effectLst/>
                <a:latin typeface="Times New Roman" panose="02020603050405020304" pitchFamily="18" charset="0"/>
                <a:cs typeface="Times New Roman" panose="02020603050405020304" pitchFamily="18" charset="0"/>
              </a:rPr>
              <a:t> existing staff  </a:t>
            </a:r>
            <a:r>
              <a:rPr lang="en-US" sz="1200" b="0" i="1" dirty="0">
                <a:solidFill>
                  <a:srgbClr val="000000"/>
                </a:solidFill>
                <a:effectLst/>
                <a:latin typeface="Times New Roman" panose="02020603050405020304" pitchFamily="18" charset="0"/>
                <a:cs typeface="Times New Roman" panose="02020603050405020304" pitchFamily="18" charset="0"/>
              </a:rPr>
              <a:t>Other: </a:t>
            </a:r>
            <a:r>
              <a:rPr lang="en-US" sz="1200" b="0" i="0" dirty="0">
                <a:solidFill>
                  <a:srgbClr val="000000"/>
                </a:solidFill>
                <a:effectLst/>
                <a:latin typeface="Times New Roman" panose="02020603050405020304" pitchFamily="18" charset="0"/>
                <a:cs typeface="Times New Roman" panose="02020603050405020304" pitchFamily="18" charset="0"/>
              </a:rPr>
              <a:t>Supplies/ IT/ Travel / Contractual </a:t>
            </a:r>
          </a:p>
          <a:p>
            <a:pPr marL="0" indent="0">
              <a:buNone/>
            </a:pPr>
            <a:endParaRPr lang="en-US"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sz="12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1200" b="0" i="0" dirty="0">
                <a:solidFill>
                  <a:srgbClr val="000000"/>
                </a:solidFill>
                <a:effectLst/>
                <a:latin typeface="Times New Roman" panose="02020603050405020304" pitchFamily="18" charset="0"/>
                <a:cs typeface="Times New Roman" panose="02020603050405020304" pitchFamily="18" charset="0"/>
              </a:rPr>
              <a:t>: Reduce infections caused by Shiga toxin-producing E. coli - FS-02</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12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OSDH PHL Microbiology department will reduce infections caused by Shiga toxin-producing E. coli by utilizing sequencing information from isolates submitted to and clinical samples isolated by the laboratory to identify outbreaks, so that appropriate action can be taken to identify and eliminate the source of the outbreak.</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60</a:t>
            </a:fld>
            <a:endParaRPr lang="en-US" dirty="0"/>
          </a:p>
        </p:txBody>
      </p:sp>
    </p:spTree>
    <p:extLst>
      <p:ext uri="{BB962C8B-B14F-4D97-AF65-F5344CB8AC3E}">
        <p14:creationId xmlns:p14="http://schemas.microsoft.com/office/powerpoint/2010/main" val="8956065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C8B8B-C1CA-608C-E0AE-D115F6B1C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17C5E-161C-3944-0A41-2CD5DBADB89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522E1DB-C118-6208-BD8C-A4CB980F51BD}"/>
              </a:ext>
            </a:extLst>
          </p:cNvPr>
          <p:cNvSpPr>
            <a:spLocks noGrp="1"/>
          </p:cNvSpPr>
          <p:nvPr>
            <p:ph type="body" idx="1"/>
          </p:nvPr>
        </p:nvSpPr>
        <p:spPr/>
        <p:txBody>
          <a:bodyPr/>
          <a:lstStyle/>
          <a:p>
            <a:r>
              <a:rPr lang="en-US" dirty="0"/>
              <a:t>Open for questions at this time </a:t>
            </a:r>
          </a:p>
          <a:p>
            <a:endParaRPr lang="en-US" dirty="0"/>
          </a:p>
          <a:p>
            <a:r>
              <a:rPr lang="en-US" dirty="0"/>
              <a:t>Just completed the FY25 – AP6 WP and budget application material</a:t>
            </a:r>
          </a:p>
          <a:p>
            <a:endParaRPr lang="en-US" dirty="0"/>
          </a:p>
          <a:p>
            <a:r>
              <a:rPr lang="en-US" dirty="0"/>
              <a:t>5 min Break before discussion of the budget recommendations.</a:t>
            </a:r>
          </a:p>
        </p:txBody>
      </p:sp>
      <p:sp>
        <p:nvSpPr>
          <p:cNvPr id="4" name="Slide Number Placeholder 3">
            <a:extLst>
              <a:ext uri="{FF2B5EF4-FFF2-40B4-BE49-F238E27FC236}">
                <a16:creationId xmlns:a16="http://schemas.microsoft.com/office/drawing/2014/main" id="{9629F3E9-2B35-14A4-A382-2BCCB417792F}"/>
              </a:ext>
            </a:extLst>
          </p:cNvPr>
          <p:cNvSpPr>
            <a:spLocks noGrp="1"/>
          </p:cNvSpPr>
          <p:nvPr>
            <p:ph type="sldNum" sz="quarter" idx="5"/>
          </p:nvPr>
        </p:nvSpPr>
        <p:spPr/>
        <p:txBody>
          <a:bodyPr/>
          <a:lstStyle/>
          <a:p>
            <a:fld id="{57560737-2B32-4747-93B9-835F8C3189DF}" type="slidenum">
              <a:rPr lang="en-US" smtClean="0"/>
              <a:t>61</a:t>
            </a:fld>
            <a:endParaRPr lang="en-US" dirty="0"/>
          </a:p>
        </p:txBody>
      </p:sp>
    </p:spTree>
    <p:extLst>
      <p:ext uri="{BB962C8B-B14F-4D97-AF65-F5344CB8AC3E}">
        <p14:creationId xmlns:p14="http://schemas.microsoft.com/office/powerpoint/2010/main" val="26270065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62</a:t>
            </a:fld>
            <a:endParaRPr lang="en-US" dirty="0"/>
          </a:p>
        </p:txBody>
      </p:sp>
    </p:spTree>
    <p:extLst>
      <p:ext uri="{BB962C8B-B14F-4D97-AF65-F5344CB8AC3E}">
        <p14:creationId xmlns:p14="http://schemas.microsoft.com/office/powerpoint/2010/main" val="36252073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41D5F-3B8E-6051-878D-EAE380620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21463-1E6C-9035-82F4-69F5B6E2E4E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6A0106C-8A9A-0E81-DB2E-84497D7AF2BA}"/>
              </a:ext>
            </a:extLst>
          </p:cNvPr>
          <p:cNvSpPr>
            <a:spLocks noGrp="1"/>
          </p:cNvSpPr>
          <p:nvPr>
            <p:ph type="body" idx="1"/>
          </p:nvPr>
        </p:nvSpPr>
        <p:spPr/>
        <p:txBody>
          <a:bodyPr/>
          <a:lstStyle/>
          <a:p>
            <a:r>
              <a:rPr lang="en-US" dirty="0"/>
              <a:t>During the Application/Proposal meeting on Feb 2025 everyone in attendance had the opportunity to get a brief overview of the PHHS BG application process and evaluation tool. </a:t>
            </a:r>
          </a:p>
          <a:p>
            <a:endParaRPr lang="en-US" dirty="0"/>
          </a:p>
          <a:p>
            <a:r>
              <a:rPr lang="en-US" dirty="0"/>
              <a:t>To expedite this meeting the Proposal evaluation </a:t>
            </a:r>
            <a:r>
              <a:rPr lang="en-US" b="0" i="0" dirty="0">
                <a:solidFill>
                  <a:srgbClr val="464646"/>
                </a:solidFill>
                <a:effectLst/>
              </a:rPr>
              <a:t>Proposal Evaluation forms were sent via email for ranking  and to be  discussed today during the March’s AC meeting to identify  the Block Grant awardees for FFY26.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step is the Proposal evaluation scores and funding recommendations.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 the excel files   </a:t>
            </a:r>
          </a:p>
          <a:p>
            <a:endParaRPr lang="en-US" dirty="0"/>
          </a:p>
        </p:txBody>
      </p:sp>
      <p:sp>
        <p:nvSpPr>
          <p:cNvPr id="4" name="Slide Number Placeholder 3">
            <a:extLst>
              <a:ext uri="{FF2B5EF4-FFF2-40B4-BE49-F238E27FC236}">
                <a16:creationId xmlns:a16="http://schemas.microsoft.com/office/drawing/2014/main" id="{775B0F7E-D0F8-E9ED-5B2A-943707DA2F98}"/>
              </a:ext>
            </a:extLst>
          </p:cNvPr>
          <p:cNvSpPr>
            <a:spLocks noGrp="1"/>
          </p:cNvSpPr>
          <p:nvPr>
            <p:ph type="sldNum" sz="quarter" idx="5"/>
          </p:nvPr>
        </p:nvSpPr>
        <p:spPr/>
        <p:txBody>
          <a:bodyPr/>
          <a:lstStyle/>
          <a:p>
            <a:fld id="{D8B40B08-8BBB-504C-BAD2-61931D34972B}" type="slidenum">
              <a:rPr lang="en-US" smtClean="0"/>
              <a:t>63</a:t>
            </a:fld>
            <a:endParaRPr lang="en-US" dirty="0"/>
          </a:p>
        </p:txBody>
      </p:sp>
    </p:spTree>
    <p:extLst>
      <p:ext uri="{BB962C8B-B14F-4D97-AF65-F5344CB8AC3E}">
        <p14:creationId xmlns:p14="http://schemas.microsoft.com/office/powerpoint/2010/main" val="25143706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lgn="l">
              <a:buNone/>
            </a:pPr>
            <a:r>
              <a:rPr lang="en-US" sz="1200" b="0" i="0" u="none" strike="noStrike" baseline="0" dirty="0">
                <a:latin typeface="Times New Roman" panose="02020603050405020304" pitchFamily="18" charset="0"/>
                <a:cs typeface="Times New Roman" panose="02020603050405020304" pitchFamily="18" charset="0"/>
              </a:rPr>
              <a:t>The Purpose and focus of the meetings will be to:</a:t>
            </a:r>
          </a:p>
          <a:p>
            <a:pPr marL="0" indent="0" algn="l">
              <a:buNone/>
            </a:pPr>
            <a:r>
              <a:rPr lang="en-US" sz="1200" dirty="0">
                <a:latin typeface="Times New Roman" panose="02020603050405020304" pitchFamily="18" charset="0"/>
                <a:cs typeface="Times New Roman" panose="02020603050405020304" pitchFamily="18" charset="0"/>
              </a:rPr>
              <a:t>	Plan and discuss the development of program work plans, </a:t>
            </a:r>
          </a:p>
          <a:p>
            <a:pPr marL="0" indent="0" algn="l">
              <a:buNone/>
            </a:pPr>
            <a:r>
              <a:rPr lang="en-US" sz="1200" b="0" i="0" u="none" strike="noStrike" baseline="0" dirty="0">
                <a:latin typeface="Times New Roman" panose="02020603050405020304" pitchFamily="18" charset="0"/>
                <a:cs typeface="Times New Roman" panose="02020603050405020304" pitchFamily="18" charset="0"/>
              </a:rPr>
              <a:t>	</a:t>
            </a:r>
            <a:r>
              <a:rPr lang="en-US" dirty="0">
                <a:latin typeface="Arial" panose="020B0604020202020204" pitchFamily="34" charset="0"/>
                <a:cs typeface="Arial" panose="020B0604020202020204" pitchFamily="34" charset="0"/>
              </a:rPr>
              <a:t>Evaluate and Score Annual Proposal Requests/Application </a:t>
            </a:r>
          </a:p>
          <a:p>
            <a:pPr marL="0" indent="0" algn="l">
              <a:buNone/>
            </a:pPr>
            <a:r>
              <a:rPr lang="en-US" sz="1200" b="0" i="0" u="none" strike="noStrike" baseline="0" dirty="0">
                <a:latin typeface="Arial" panose="020B0604020202020204" pitchFamily="34" charset="0"/>
                <a:cs typeface="Arial" panose="020B0604020202020204" pitchFamily="34" charset="0"/>
              </a:rPr>
              <a:t>                        </a:t>
            </a:r>
            <a:r>
              <a:rPr lang="en-US" sz="1200" b="0" i="0" u="none" strike="noStrike" baseline="0" dirty="0">
                <a:latin typeface="Times New Roman" panose="02020603050405020304" pitchFamily="18" charset="0"/>
                <a:cs typeface="Times New Roman" panose="02020603050405020304" pitchFamily="18" charset="0"/>
              </a:rPr>
              <a:t>Review drafte</a:t>
            </a:r>
            <a:r>
              <a:rPr lang="en-US" sz="1200" dirty="0">
                <a:latin typeface="Times New Roman" panose="02020603050405020304" pitchFamily="18" charset="0"/>
                <a:cs typeface="Times New Roman" panose="02020603050405020304" pitchFamily="18" charset="0"/>
              </a:rPr>
              <a:t>d proposed program work plans &amp; budgets </a:t>
            </a:r>
          </a:p>
          <a:p>
            <a:pPr marL="0" marR="0">
              <a:lnSpc>
                <a:spcPct val="107000"/>
              </a:lnSpc>
              <a:spcBef>
                <a:spcPts val="0"/>
              </a:spcBef>
              <a:spcAft>
                <a:spcPts val="0"/>
              </a:spcAft>
            </a:pPr>
            <a:endParaRPr lang="en-US" sz="1200" b="0" i="0" u="none" strike="noStrike" baseline="0" dirty="0">
              <a:latin typeface="Calibri" panose="020F0502020204030204" pitchFamily="34" charset="0"/>
            </a:endParaRPr>
          </a:p>
          <a:p>
            <a:pPr marL="0" marR="0">
              <a:lnSpc>
                <a:spcPct val="107000"/>
              </a:lnSpc>
              <a:spcBef>
                <a:spcPts val="0"/>
              </a:spcBef>
              <a:spcAft>
                <a:spcPts val="0"/>
              </a:spcAft>
            </a:pPr>
            <a:r>
              <a:rPr lang="en-US" sz="1200" b="0" i="0" u="none" strike="noStrike" baseline="0" dirty="0">
                <a:latin typeface="Calibri" panose="020F0502020204030204" pitchFamily="34" charset="0"/>
              </a:rPr>
              <a:t>AT OSDH -PHHS BG Advisory committee Regular Meetings-</a:t>
            </a:r>
          </a:p>
          <a:p>
            <a:pPr marL="0" marR="0">
              <a:lnSpc>
                <a:spcPct val="107000"/>
              </a:lnSpc>
              <a:spcBef>
                <a:spcPts val="0"/>
              </a:spcBef>
              <a:spcAft>
                <a:spcPts val="0"/>
              </a:spcAft>
            </a:pPr>
            <a:r>
              <a:rPr lang="en-US" sz="1200" b="0" i="0" u="none" strike="noStrike" baseline="0" dirty="0">
                <a:latin typeface="Calibri" panose="020F0502020204030204" pitchFamily="34" charset="0"/>
              </a:rPr>
              <a:t>   </a:t>
            </a:r>
            <a:r>
              <a:rPr lang="en-US" sz="1200" u="non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a:t>
            </a:r>
            <a:r>
              <a:rPr lang="en-US" sz="1200" b="0" i="0" u="none" strike="noStrike" baseline="0" dirty="0">
                <a:latin typeface="Times New Roman" panose="02020603050405020304" pitchFamily="18" charset="0"/>
                <a:cs typeface="Times New Roman" panose="02020603050405020304" pitchFamily="18" charset="0"/>
              </a:rPr>
              <a:t>re </a:t>
            </a:r>
            <a:r>
              <a:rPr lang="en-US" sz="1200" dirty="0">
                <a:highlight>
                  <a:srgbClr val="FFFF00"/>
                </a:highlight>
                <a:latin typeface="Times New Roman" panose="02020603050405020304" pitchFamily="18" charset="0"/>
                <a:cs typeface="Times New Roman" panose="02020603050405020304" pitchFamily="18" charset="0"/>
              </a:rPr>
              <a:t>typically </a:t>
            </a:r>
            <a:r>
              <a:rPr lang="en-US" sz="1200" dirty="0">
                <a:solidFill>
                  <a:srgbClr val="FF0000"/>
                </a:solidFill>
                <a:highlight>
                  <a:srgbClr val="FFFF00"/>
                </a:highlight>
                <a:latin typeface="Times New Roman" panose="02020603050405020304" pitchFamily="18" charset="0"/>
                <a:cs typeface="Times New Roman" panose="02020603050405020304" pitchFamily="18" charset="0"/>
              </a:rPr>
              <a:t>held in the calendar months of March and December. </a:t>
            </a:r>
          </a:p>
          <a:p>
            <a:pPr marL="0" marR="0">
              <a:lnSpc>
                <a:spcPct val="107000"/>
              </a:lnSpc>
              <a:spcBef>
                <a:spcPts val="0"/>
              </a:spcBef>
              <a:spcAft>
                <a:spcPts val="0"/>
              </a:spcAft>
            </a:pPr>
            <a:endParaRPr lang="en-US" sz="1200" dirty="0">
              <a:solidFill>
                <a:srgbClr val="FF0000"/>
              </a:solidFill>
              <a:highlight>
                <a:srgbClr val="FFFF00"/>
              </a:highlight>
              <a:latin typeface="Times New Roman" panose="02020603050405020304" pitchFamily="18" charset="0"/>
              <a:cs typeface="Times New Roman" panose="02020603050405020304" pitchFamily="18" charset="0"/>
            </a:endParaRPr>
          </a:p>
          <a:p>
            <a:pPr algn="l"/>
            <a:r>
              <a:rPr lang="en-US" sz="1200" b="0" i="0" u="none" strike="noStrike" baseline="0" dirty="0">
                <a:latin typeface="Calibri" panose="020F0502020204030204" pitchFamily="34" charset="0"/>
              </a:rPr>
              <a:t>The meetings will allow the Committee to either</a:t>
            </a:r>
          </a:p>
          <a:p>
            <a:pPr marL="228600" indent="-228600" algn="l">
              <a:buAutoNum type="arabicParenBoth"/>
            </a:pPr>
            <a:r>
              <a:rPr lang="en-US" sz="1200" b="0" i="0" u="none" strike="noStrike" baseline="0" dirty="0">
                <a:latin typeface="Calibri" panose="020F0502020204030204" pitchFamily="34" charset="0"/>
              </a:rPr>
              <a:t>plan/discuss the development of the proposed work plan –the Healthy People 2030 objectives and activities or</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sz="1200" b="0" i="0" u="none" strike="noStrike" baseline="0" dirty="0">
                <a:latin typeface="Calibri" panose="020F0502020204030204" pitchFamily="34" charset="0"/>
              </a:rPr>
              <a:t>to review a DRAFT of proposed objectives and activities of the work plan that will be submitted to CDC. For the final meeting, work plans and budgets with the appropriate allocation amounts will be presented to the Advisory Committee for any final recommendations</a:t>
            </a:r>
          </a:p>
          <a:p>
            <a:pPr algn="l"/>
            <a:endParaRPr lang="en-US" sz="12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Calibri" panose="020F0502020204030204" pitchFamily="34" charset="0"/>
              </a:rPr>
              <a:t>The meeting in DEC starts the FFY and the final meeting is held in March, were work plans and budgets with the appropriations totals or amounts will be presented to the Advisory Committee for any final recommendations</a:t>
            </a:r>
            <a:r>
              <a:rPr lang="en-US" dirty="0"/>
              <a:t>, the commissioner will provide OSDH final approval on those AC recommendations.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February – for a smoother transition of the annual proposal/application, a  virtual teams meeting will be held to discuss the proposals/application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Calibri" panose="020F0502020204030204" pitchFamily="34" charset="0"/>
              </a:rPr>
              <a:t>May - will be the Public Hearing</a:t>
            </a:r>
          </a:p>
          <a:p>
            <a:pPr marL="0" marR="0">
              <a:lnSpc>
                <a:spcPct val="107000"/>
              </a:lnSpc>
              <a:spcBef>
                <a:spcPts val="0"/>
              </a:spcBef>
              <a:spcAft>
                <a:spcPts val="0"/>
              </a:spcAft>
            </a:pPr>
            <a:r>
              <a:rPr lang="en-US" sz="1200" dirty="0">
                <a:solidFill>
                  <a:srgbClr val="FF0000"/>
                </a:solidFill>
                <a:highlight>
                  <a:srgbClr val="FFFF00"/>
                </a:highlight>
                <a:latin typeface="Times New Roman" panose="02020603050405020304" pitchFamily="18" charset="0"/>
                <a:cs typeface="Times New Roman" panose="02020603050405020304" pitchFamily="18" charset="0"/>
              </a:rPr>
              <a:t>Calendar invites will be sent for each events. </a:t>
            </a:r>
          </a:p>
          <a:p>
            <a:pPr marL="0" marR="0">
              <a:lnSpc>
                <a:spcPct val="107000"/>
              </a:lnSpc>
              <a:spcBef>
                <a:spcPts val="0"/>
              </a:spcBef>
              <a:spcAft>
                <a:spcPts val="0"/>
              </a:spcAft>
            </a:pPr>
            <a:r>
              <a:rPr lang="en-US" dirty="0"/>
              <a:t>     </a:t>
            </a:r>
          </a:p>
          <a:p>
            <a:endParaRPr lang="en-US" dirty="0"/>
          </a:p>
          <a:p>
            <a:pPr marL="0" marR="93510" indent="0" algn="l">
              <a:buNone/>
            </a:pPr>
            <a:r>
              <a:rPr lang="en-US" dirty="0"/>
              <a:t>AC members </a:t>
            </a:r>
            <a:r>
              <a:rPr lang="en-US" sz="1600" b="1" i="0" u="none" strike="noStrike" baseline="0" dirty="0">
                <a:latin typeface="Times New Roman" panose="02020603050405020304" pitchFamily="18" charset="0"/>
                <a:cs typeface="Times New Roman" panose="02020603050405020304" pitchFamily="18" charset="0"/>
              </a:rPr>
              <a:t>The Advisory Committee</a:t>
            </a:r>
            <a:endParaRPr lang="en-US" sz="1600" b="0" i="0" u="none" strike="noStrike" baseline="0" dirty="0">
              <a:latin typeface="Times New Roman" panose="02020603050405020304" pitchFamily="18" charset="0"/>
              <a:cs typeface="Times New Roman" panose="02020603050405020304" pitchFamily="18" charset="0"/>
            </a:endParaRPr>
          </a:p>
          <a:p>
            <a:pPr marL="0" marR="0" indent="0" algn="l">
              <a:buNone/>
            </a:pPr>
            <a:r>
              <a:rPr lang="en-US" sz="1200" b="0" i="0" strike="noStrike" baseline="0" dirty="0">
                <a:latin typeface="Times New Roman" panose="02020603050405020304" pitchFamily="18" charset="0"/>
                <a:cs typeface="Times New Roman" panose="02020603050405020304" pitchFamily="18" charset="0"/>
              </a:rPr>
              <a:t>42 U.S. Code §300w–4 -Application for payments; State plan</a:t>
            </a:r>
          </a:p>
          <a:p>
            <a:pPr marL="0" marR="0" indent="0" algn="l">
              <a:buNone/>
            </a:pPr>
            <a:r>
              <a:rPr lang="en-US" sz="1200" b="0" i="0" strike="noStrike" baseline="0" dirty="0">
                <a:latin typeface="Times New Roman" panose="02020603050405020304" pitchFamily="18" charset="0"/>
                <a:cs typeface="Times New Roman" panose="02020603050405020304" pitchFamily="18" charset="0"/>
              </a:rPr>
              <a:t>Section 1905 (d) (1-4)</a:t>
            </a:r>
          </a:p>
        </p:txBody>
      </p:sp>
      <p:sp>
        <p:nvSpPr>
          <p:cNvPr id="4" name="Slide Number Placeholder 3"/>
          <p:cNvSpPr>
            <a:spLocks noGrp="1"/>
          </p:cNvSpPr>
          <p:nvPr>
            <p:ph type="sldNum" sz="quarter" idx="5"/>
          </p:nvPr>
        </p:nvSpPr>
        <p:spPr/>
        <p:txBody>
          <a:bodyPr/>
          <a:lstStyle/>
          <a:p>
            <a:fld id="{37456963-93EB-4FD8-9D58-FA96ECAD7BE3}" type="slidenum">
              <a:rPr lang="en-US" smtClean="0"/>
              <a:t>64</a:t>
            </a:fld>
            <a:endParaRPr lang="en-US" dirty="0"/>
          </a:p>
        </p:txBody>
      </p:sp>
    </p:spTree>
    <p:extLst>
      <p:ext uri="{BB962C8B-B14F-4D97-AF65-F5344CB8AC3E}">
        <p14:creationId xmlns:p14="http://schemas.microsoft.com/office/powerpoint/2010/main" val="751865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b="1" i="0" u="none" strike="noStrike" baseline="0" dirty="0">
                <a:solidFill>
                  <a:srgbClr val="3B4C5F"/>
                </a:solidFill>
                <a:latin typeface="Arial" panose="020B0604020202020204" pitchFamily="34" charset="0"/>
                <a:cs typeface="Arial" panose="020B0604020202020204" pitchFamily="34" charset="0"/>
              </a:rPr>
              <a:t>The PHHSBG legislation is </a:t>
            </a:r>
          </a:p>
          <a:p>
            <a:endParaRPr lang="en-US" sz="1200" b="1" i="0" u="none" strike="noStrike" baseline="0" dirty="0">
              <a:solidFill>
                <a:srgbClr val="3B4C5F"/>
              </a:solidFill>
              <a:latin typeface="Arial" panose="020B0604020202020204" pitchFamily="34" charset="0"/>
              <a:cs typeface="Arial" panose="020B0604020202020204" pitchFamily="34" charset="0"/>
            </a:endParaRPr>
          </a:p>
          <a:p>
            <a:pPr marL="0" marR="20490" indent="0" algn="l">
              <a:buNone/>
            </a:pPr>
            <a:r>
              <a:rPr lang="en-US" sz="1200" b="0" i="0" u="none" strike="noStrike" baseline="0" dirty="0">
                <a:solidFill>
                  <a:srgbClr val="5E5E5E"/>
                </a:solidFill>
                <a:latin typeface="Arial" panose="020B0604020202020204" pitchFamily="34" charset="0"/>
                <a:cs typeface="Arial" panose="020B0604020202020204" pitchFamily="34" charset="0"/>
              </a:rPr>
              <a:t>Title 42: The Public Health and Welfare, Chapter 6A, Public Health Service, Subchapter 17 –Block Grants</a:t>
            </a:r>
          </a:p>
          <a:p>
            <a:pPr marL="0" marR="32910" indent="0" algn="l">
              <a:buNone/>
            </a:pPr>
            <a:r>
              <a:rPr lang="en-US" sz="1200" b="0" i="0" u="none" strike="noStrike" baseline="0" dirty="0">
                <a:solidFill>
                  <a:srgbClr val="5E5E5E"/>
                </a:solidFill>
                <a:latin typeface="Arial" panose="020B0604020202020204" pitchFamily="34" charset="0"/>
                <a:cs typeface="Arial" panose="020B0604020202020204" pitchFamily="34" charset="0"/>
              </a:rPr>
              <a:t>Part A: Preventive Health and Health Services Block Grant </a:t>
            </a:r>
          </a:p>
          <a:p>
            <a:pPr marL="0" marR="81670" indent="0" algn="l">
              <a:buNone/>
            </a:pPr>
            <a:r>
              <a:rPr lang="en-US" sz="1200" b="0" i="0" u="none" strike="noStrike" baseline="0" dirty="0">
                <a:solidFill>
                  <a:srgbClr val="5E5E5E"/>
                </a:solidFill>
                <a:latin typeface="Arial" panose="020B0604020202020204" pitchFamily="34" charset="0"/>
                <a:cs typeface="Arial" panose="020B0604020202020204" pitchFamily="34" charset="0"/>
              </a:rPr>
              <a:t>Section: 300w-1 to 300w-10</a:t>
            </a:r>
          </a:p>
          <a:p>
            <a:endParaRPr lang="en-US" sz="1200" b="1" i="0" u="none" strike="noStrike" baseline="0" dirty="0">
              <a:solidFill>
                <a:srgbClr val="3B4C5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3B4C5F"/>
                </a:solidFill>
                <a:latin typeface="Arial" panose="020B0604020202020204" pitchFamily="34" charset="0"/>
                <a:cs typeface="Arial" panose="020B0604020202020204" pitchFamily="34" charset="0"/>
              </a:rPr>
              <a:t>The Advisory Committee is under 300-4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baseline="0" dirty="0">
              <a:solidFill>
                <a:srgbClr val="3B4C5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strike="noStrike" baseline="0" dirty="0">
                <a:solidFill>
                  <a:srgbClr val="3B4C5F"/>
                </a:solidFill>
                <a:latin typeface="Arial" panose="020B0604020202020204" pitchFamily="34" charset="0"/>
                <a:cs typeface="Arial" panose="020B0604020202020204" pitchFamily="34" charset="0"/>
              </a:rPr>
              <a:t>Public Hearing   is in section 1905c1a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3B4C5F"/>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7456963-93EB-4FD8-9D58-FA96ECAD7BE3}" type="slidenum">
              <a:rPr lang="en-US" smtClean="0"/>
              <a:t>65</a:t>
            </a:fld>
            <a:endParaRPr lang="en-US" dirty="0"/>
          </a:p>
        </p:txBody>
      </p:sp>
    </p:spTree>
    <p:extLst>
      <p:ext uri="{BB962C8B-B14F-4D97-AF65-F5344CB8AC3E}">
        <p14:creationId xmlns:p14="http://schemas.microsoft.com/office/powerpoint/2010/main" val="37099513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Just is brief background regarding the AC duties, </a:t>
            </a:r>
          </a:p>
        </p:txBody>
      </p:sp>
      <p:sp>
        <p:nvSpPr>
          <p:cNvPr id="4" name="Slide Number Placeholder 3"/>
          <p:cNvSpPr>
            <a:spLocks noGrp="1"/>
          </p:cNvSpPr>
          <p:nvPr>
            <p:ph type="sldNum" sz="quarter" idx="5"/>
          </p:nvPr>
        </p:nvSpPr>
        <p:spPr/>
        <p:txBody>
          <a:bodyPr/>
          <a:lstStyle/>
          <a:p>
            <a:fld id="{ACE819C6-5523-488E-86AC-C64431D72E50}" type="slidenum">
              <a:rPr lang="en-US" smtClean="0"/>
              <a:t>66</a:t>
            </a:fld>
            <a:endParaRPr lang="en-US" dirty="0"/>
          </a:p>
        </p:txBody>
      </p:sp>
    </p:spTree>
    <p:extLst>
      <p:ext uri="{BB962C8B-B14F-4D97-AF65-F5344CB8AC3E}">
        <p14:creationId xmlns:p14="http://schemas.microsoft.com/office/powerpoint/2010/main" val="3494161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April 27, funding recommendations . Upon AC recommendations  the documents will be shared with the commissioner for final approval</a:t>
            </a:r>
          </a:p>
          <a:p>
            <a:r>
              <a:rPr lang="en-US" dirty="0"/>
              <a:t>May 7 Public Hearing</a:t>
            </a:r>
          </a:p>
          <a:p>
            <a:r>
              <a:rPr lang="en-US" dirty="0"/>
              <a:t>Dec 3, AC meeting</a:t>
            </a:r>
          </a:p>
        </p:txBody>
      </p:sp>
      <p:sp>
        <p:nvSpPr>
          <p:cNvPr id="4" name="Slide Number Placeholder 3"/>
          <p:cNvSpPr>
            <a:spLocks noGrp="1"/>
          </p:cNvSpPr>
          <p:nvPr>
            <p:ph type="sldNum" sz="quarter" idx="5"/>
          </p:nvPr>
        </p:nvSpPr>
        <p:spPr/>
        <p:txBody>
          <a:bodyPr/>
          <a:lstStyle/>
          <a:p>
            <a:fld id="{57560737-2B32-4747-93B9-835F8C3189DF}" type="slidenum">
              <a:rPr lang="en-US" smtClean="0"/>
              <a:t>67</a:t>
            </a:fld>
            <a:endParaRPr lang="en-US" dirty="0"/>
          </a:p>
        </p:txBody>
      </p:sp>
    </p:spTree>
    <p:extLst>
      <p:ext uri="{BB962C8B-B14F-4D97-AF65-F5344CB8AC3E}">
        <p14:creationId xmlns:p14="http://schemas.microsoft.com/office/powerpoint/2010/main" val="17383731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Evaluation and scoring – 30day timeline email sent 3/23 and to be return on 4./2 to expedited the process. The recommendation mtgs will be conducted on 4/27/2026 to allow AC team to review the data and the opportunity to evaluate a score the application material.  Upon receipt of all the forms, I will share the information via email. And forward the recommendations to the commissioner if approved by the team. </a:t>
            </a:r>
          </a:p>
          <a:p>
            <a:endParaRPr lang="en-US" dirty="0"/>
          </a:p>
          <a:p>
            <a:r>
              <a:rPr lang="en-US" dirty="0"/>
              <a:t>Special mtg can be conducted if required:</a:t>
            </a:r>
          </a:p>
          <a:p>
            <a:r>
              <a:rPr lang="en-US" dirty="0"/>
              <a:t>I will conduct a special meeting if required or a TEAMs meeting to finalize the funding totals and program awardees. </a:t>
            </a:r>
          </a:p>
        </p:txBody>
      </p:sp>
      <p:sp>
        <p:nvSpPr>
          <p:cNvPr id="4" name="Slide Number Placeholder 3"/>
          <p:cNvSpPr>
            <a:spLocks noGrp="1"/>
          </p:cNvSpPr>
          <p:nvPr>
            <p:ph type="sldNum" sz="quarter" idx="5"/>
          </p:nvPr>
        </p:nvSpPr>
        <p:spPr/>
        <p:txBody>
          <a:bodyPr/>
          <a:lstStyle/>
          <a:p>
            <a:fld id="{57560737-2B32-4747-93B9-835F8C3189DF}" type="slidenum">
              <a:rPr lang="en-US" smtClean="0"/>
              <a:t>68</a:t>
            </a:fld>
            <a:endParaRPr lang="en-US" dirty="0"/>
          </a:p>
        </p:txBody>
      </p:sp>
    </p:spTree>
    <p:extLst>
      <p:ext uri="{BB962C8B-B14F-4D97-AF65-F5344CB8AC3E}">
        <p14:creationId xmlns:p14="http://schemas.microsoft.com/office/powerpoint/2010/main" val="35821080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This is also a snapshot of the Evaluation scoring document </a:t>
            </a:r>
          </a:p>
          <a:p>
            <a:endParaRPr lang="en-US" dirty="0"/>
          </a:p>
          <a:p>
            <a:r>
              <a:rPr lang="en-US" dirty="0"/>
              <a:t>Complete the form and the highlighted sections. Questions 1-2,  Questions 3-8, and add comments on the bottom portion of the form, also question number. Strikethrough for Q3 . Form being revised per EO</a:t>
            </a:r>
          </a:p>
          <a:p>
            <a:endParaRPr lang="en-US" dirty="0"/>
          </a:p>
          <a:p>
            <a:r>
              <a:rPr lang="en-US" dirty="0"/>
              <a:t>AC instructed to recuse themselves if the manager a program(s) </a:t>
            </a:r>
          </a:p>
          <a:p>
            <a:endParaRPr lang="en-US" dirty="0"/>
          </a:p>
          <a:p>
            <a:r>
              <a:rPr lang="en-US" dirty="0"/>
              <a:t>DEMO  at the end</a:t>
            </a:r>
          </a:p>
          <a:p>
            <a:endParaRPr lang="en-US" dirty="0"/>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69</a:t>
            </a:fld>
            <a:endParaRPr lang="en-US" dirty="0"/>
          </a:p>
        </p:txBody>
      </p:sp>
    </p:spTree>
    <p:extLst>
      <p:ext uri="{BB962C8B-B14F-4D97-AF65-F5344CB8AC3E}">
        <p14:creationId xmlns:p14="http://schemas.microsoft.com/office/powerpoint/2010/main" val="378595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Success Stories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CATCH : Their goal was to increase the amount of rural and low-income daycare-ages children in District 4 participating in an evidence-based physical activity and exercise CATCH program. Their target value was 2 but program incorporated a total of three daycares into the CATCH Kids Club.</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Oral Health:  They surpassed their interim goals 3000 and final goal of 7500 and on a steady path to increasing access to care for the citizens of Oklahoma.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Challenges reported by program recipients included: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Personnel changes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Staff shortages - loss of staff and retirements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Timely budget modifications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New PHHS BG process-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t>New AC team and the selection process</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t>  To elevate the program tracking </a:t>
            </a:r>
            <a:r>
              <a:rPr lang="en-US" b="1" dirty="0"/>
              <a:t>system for  non personnel </a:t>
            </a:r>
            <a:r>
              <a:rPr lang="en-US" dirty="0"/>
              <a:t>expenditure. I  tracking email are sent to confirm accurate, send invoice and complete the : Budget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Tx/>
              <a:buAutoNum type="alphaL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4E64220-9F9A-43BC-81A0-EFE25CB0BF5B}" type="slidenum">
              <a:rPr lang="en-US" smtClean="0"/>
              <a:t>7</a:t>
            </a:fld>
            <a:endParaRPr lang="en-US" dirty="0"/>
          </a:p>
        </p:txBody>
      </p:sp>
    </p:spTree>
    <p:extLst>
      <p:ext uri="{BB962C8B-B14F-4D97-AF65-F5344CB8AC3E}">
        <p14:creationId xmlns:p14="http://schemas.microsoft.com/office/powerpoint/2010/main" val="5222146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271DA-9C11-469F-D1F4-09C8B7B85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7949E-24C5-598D-2D11-58AB11DD396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4BD06AF-17D2-7C78-C50D-D240CC9DDD19}"/>
              </a:ext>
            </a:extLst>
          </p:cNvPr>
          <p:cNvSpPr>
            <a:spLocks noGrp="1"/>
          </p:cNvSpPr>
          <p:nvPr>
            <p:ph type="body" idx="1"/>
          </p:nvPr>
        </p:nvSpPr>
        <p:spPr/>
        <p:txBody>
          <a:bodyPr/>
          <a:lstStyle/>
          <a:p>
            <a:r>
              <a:rPr lang="en-US" dirty="0"/>
              <a:t>During the Application/Proposal meeting on Feb 2025 everyone in attendance had the opportunity to get a brief overview of the PHHS BG application process and evaluation tool. </a:t>
            </a:r>
          </a:p>
          <a:p>
            <a:endParaRPr lang="en-US" dirty="0"/>
          </a:p>
          <a:p>
            <a:r>
              <a:rPr lang="en-US" dirty="0"/>
              <a:t>To expedite this meeting the Proposal evaluation </a:t>
            </a:r>
            <a:r>
              <a:rPr lang="en-US" b="0" i="0" dirty="0">
                <a:solidFill>
                  <a:srgbClr val="464646"/>
                </a:solidFill>
                <a:effectLst/>
              </a:rPr>
              <a:t>Proposal Evaluation forms were sent via email for ranking  and to be  discussed today during the March’s AC meeting to identify  the Block Grant awardees for FFY26.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step is the Proposal evaluation scores and funding recommendations.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 the excel files   </a:t>
            </a:r>
          </a:p>
          <a:p>
            <a:endParaRPr lang="en-US" dirty="0"/>
          </a:p>
        </p:txBody>
      </p:sp>
      <p:sp>
        <p:nvSpPr>
          <p:cNvPr id="4" name="Slide Number Placeholder 3">
            <a:extLst>
              <a:ext uri="{FF2B5EF4-FFF2-40B4-BE49-F238E27FC236}">
                <a16:creationId xmlns:a16="http://schemas.microsoft.com/office/drawing/2014/main" id="{6D38F950-5F6B-9C2F-B24C-36EEFE26C905}"/>
              </a:ext>
            </a:extLst>
          </p:cNvPr>
          <p:cNvSpPr>
            <a:spLocks noGrp="1"/>
          </p:cNvSpPr>
          <p:nvPr>
            <p:ph type="sldNum" sz="quarter" idx="5"/>
          </p:nvPr>
        </p:nvSpPr>
        <p:spPr/>
        <p:txBody>
          <a:bodyPr/>
          <a:lstStyle/>
          <a:p>
            <a:fld id="{D8B40B08-8BBB-504C-BAD2-61931D34972B}" type="slidenum">
              <a:rPr lang="en-US" smtClean="0"/>
              <a:t>70</a:t>
            </a:fld>
            <a:endParaRPr lang="en-US" dirty="0"/>
          </a:p>
        </p:txBody>
      </p:sp>
    </p:spTree>
    <p:extLst>
      <p:ext uri="{BB962C8B-B14F-4D97-AF65-F5344CB8AC3E}">
        <p14:creationId xmlns:p14="http://schemas.microsoft.com/office/powerpoint/2010/main" val="14106277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indent="0">
              <a:buNone/>
            </a:pPr>
            <a:r>
              <a:rPr lang="en-US" sz="1200" dirty="0">
                <a:latin typeface="Times New Roman" panose="02020603050405020304" pitchFamily="18" charset="0"/>
                <a:cs typeface="Times New Roman" panose="02020603050405020304" pitchFamily="18" charset="0"/>
              </a:rPr>
              <a:t>Next steps: </a:t>
            </a:r>
          </a:p>
          <a:p>
            <a:pPr marL="0" indent="0">
              <a:buNone/>
            </a:pPr>
            <a:r>
              <a:rPr lang="en-US" sz="1200" dirty="0">
                <a:latin typeface="Times New Roman" panose="02020603050405020304" pitchFamily="18" charset="0"/>
                <a:cs typeface="Times New Roman" panose="02020603050405020304" pitchFamily="18" charset="0"/>
              </a:rPr>
              <a:t>Funding recommendations:  April 2026 follow up meeting to address  </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Public Hearing: Proposal Request May 6, 2026</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AP6 or AP7 Budget Revision:  May-June 2026</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Advisory Committee Meetings:  December 2, 2026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strike="sngStrike" dirty="0">
              <a:solidFill>
                <a:srgbClr val="464646"/>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strike="sngStrike" dirty="0">
              <a:solidFill>
                <a:srgbClr val="464646"/>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strike="sngStrike" dirty="0">
              <a:solidFill>
                <a:srgbClr val="464646"/>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strike="sngStrike" dirty="0">
                <a:solidFill>
                  <a:srgbClr val="464646"/>
                </a:solidFill>
                <a:effectLst/>
              </a:rPr>
              <a:t>The proposals will be exported to an excel spread sheet, were be discussed via a TEAMs meeting in February 2025 (virtual option only).  excel spread 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strike="sngStrike" dirty="0">
              <a:solidFill>
                <a:srgbClr val="464646"/>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strike="sngStrike" dirty="0">
                <a:solidFill>
                  <a:srgbClr val="464646"/>
                </a:solidFill>
                <a:effectLst/>
              </a:rPr>
              <a:t>The Evaluation tool was sent via email for ranking /score the application, after scoring and ranking of the applications/proposals discussed during the AC meeting in March to identify  the Block Grant awardees for FY25 will be addressed. </a:t>
            </a:r>
            <a:endParaRPr lang="en-US" strike="sngStrike" dirty="0"/>
          </a:p>
          <a:p>
            <a:endParaRPr lang="en-US" sz="1800" u="sng" strike="sngStrike" dirty="0">
              <a:effectLst/>
              <a:latin typeface="Calibri" panose="020F0502020204030204" pitchFamily="34" charset="0"/>
              <a:ea typeface="Calibri" panose="020F0502020204030204" pitchFamily="34" charset="0"/>
            </a:endParaRPr>
          </a:p>
          <a:p>
            <a:r>
              <a:rPr lang="en-US" sz="1800" u="sng" strike="sngStrike" dirty="0">
                <a:effectLst/>
                <a:latin typeface="Calibri" panose="020F0502020204030204" pitchFamily="34" charset="0"/>
                <a:ea typeface="Calibri" panose="020F0502020204030204" pitchFamily="34" charset="0"/>
              </a:rPr>
              <a:t>The proposal request forms, and the budget justifications are </a:t>
            </a:r>
            <a:r>
              <a:rPr lang="en-US" sz="1800" b="1" u="sng" strike="sngStrike" dirty="0">
                <a:effectLst/>
                <a:latin typeface="Calibri" panose="020F0502020204030204" pitchFamily="34" charset="0"/>
                <a:ea typeface="Calibri" panose="020F0502020204030204" pitchFamily="34" charset="0"/>
              </a:rPr>
              <a:t>due no later than February 10, 2025</a:t>
            </a:r>
            <a:r>
              <a:rPr lang="en-US" sz="1800" u="sng" strike="sngStrike" dirty="0">
                <a:effectLst/>
                <a:latin typeface="Calibri" panose="020F0502020204030204" pitchFamily="34" charset="0"/>
                <a:ea typeface="Calibri" panose="020F0502020204030204" pitchFamily="34" charset="0"/>
              </a:rPr>
              <a:t>.</a:t>
            </a:r>
            <a:r>
              <a:rPr lang="en-US" sz="1800" strike="sngStrike" dirty="0">
                <a:effectLst/>
                <a:latin typeface="Calibri" panose="020F0502020204030204" pitchFamily="34" charset="0"/>
                <a:ea typeface="Calibri" panose="020F0502020204030204" pitchFamily="34" charset="0"/>
              </a:rPr>
              <a:t>   The proposal request and budget justification will also be available on Health Hub, and on the Prevent Block SharePoint site</a:t>
            </a:r>
          </a:p>
          <a:p>
            <a:endParaRPr lang="en-US" sz="1800" strike="sngStrike" dirty="0">
              <a:effectLst/>
              <a:latin typeface="Calibri" panose="020F0502020204030204" pitchFamily="34" charset="0"/>
            </a:endParaRPr>
          </a:p>
          <a:p>
            <a:r>
              <a:rPr lang="en-US" sz="1800" strike="sngStrike" dirty="0">
                <a:effectLst/>
                <a:latin typeface="Calibri" panose="020F0502020204030204" pitchFamily="34" charset="0"/>
                <a:ea typeface="Calibri" panose="020F0502020204030204" pitchFamily="34" charset="0"/>
              </a:rPr>
              <a:t>Office hours are </a:t>
            </a:r>
          </a:p>
          <a:p>
            <a:r>
              <a:rPr lang="en-US" sz="1800" strike="sngStrike" dirty="0">
                <a:effectLst/>
                <a:latin typeface="Calibri" panose="020F0502020204030204" pitchFamily="34" charset="0"/>
                <a:ea typeface="Calibri" panose="020F0502020204030204" pitchFamily="34" charset="0"/>
              </a:rPr>
              <a:t>January  9, 2025 at 10:00 am, </a:t>
            </a:r>
          </a:p>
          <a:p>
            <a:r>
              <a:rPr lang="en-US" sz="1800" strike="sngStrike" dirty="0">
                <a:effectLst/>
                <a:latin typeface="Calibri" panose="020F0502020204030204" pitchFamily="34" charset="0"/>
                <a:ea typeface="Calibri" panose="020F0502020204030204" pitchFamily="34" charset="0"/>
              </a:rPr>
              <a:t>January 24, 2025 at 1:00 pm and</a:t>
            </a:r>
          </a:p>
          <a:p>
            <a:r>
              <a:rPr lang="en-US" sz="1800" strike="sngStrike" dirty="0">
                <a:effectLst/>
                <a:latin typeface="Calibri" panose="020F0502020204030204" pitchFamily="34" charset="0"/>
                <a:ea typeface="Calibri" panose="020F0502020204030204" pitchFamily="34" charset="0"/>
              </a:rPr>
              <a:t>February 7, 2025 at 10:00 am.</a:t>
            </a:r>
            <a:endParaRPr lang="en-US" strike="sngStrike" dirty="0"/>
          </a:p>
        </p:txBody>
      </p:sp>
      <p:sp>
        <p:nvSpPr>
          <p:cNvPr id="4" name="Slide Number Placeholder 3"/>
          <p:cNvSpPr>
            <a:spLocks noGrp="1"/>
          </p:cNvSpPr>
          <p:nvPr>
            <p:ph type="sldNum" sz="quarter" idx="5"/>
          </p:nvPr>
        </p:nvSpPr>
        <p:spPr/>
        <p:txBody>
          <a:bodyPr/>
          <a:lstStyle/>
          <a:p>
            <a:fld id="{24E64220-9F9A-43BC-81A0-EFE25CB0BF5B}" type="slidenum">
              <a:rPr lang="en-US" smtClean="0"/>
              <a:t>71</a:t>
            </a:fld>
            <a:endParaRPr lang="en-US" dirty="0"/>
          </a:p>
        </p:txBody>
      </p:sp>
    </p:spTree>
    <p:extLst>
      <p:ext uri="{BB962C8B-B14F-4D97-AF65-F5344CB8AC3E}">
        <p14:creationId xmlns:p14="http://schemas.microsoft.com/office/powerpoint/2010/main" val="25229581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t>Events that has taken place:</a:t>
            </a:r>
          </a:p>
          <a:p>
            <a:r>
              <a:rPr lang="en-US" dirty="0"/>
              <a:t>Dec2025 - Communication request </a:t>
            </a:r>
          </a:p>
          <a:p>
            <a:r>
              <a:rPr lang="en-US" dirty="0"/>
              <a:t>Jan2026 – Office Hour- Proposal request</a:t>
            </a:r>
          </a:p>
          <a:p>
            <a:r>
              <a:rPr lang="en-US" dirty="0"/>
              <a:t>Feb 2026 - Annual proposal request/ application for AP7- FY26 workplan and budget cycle</a:t>
            </a:r>
          </a:p>
          <a:p>
            <a:r>
              <a:rPr lang="en-US" dirty="0"/>
              <a:t>Feb2026 – Office Hours </a:t>
            </a:r>
          </a:p>
          <a:p>
            <a:endParaRPr lang="en-US" dirty="0"/>
          </a:p>
          <a:p>
            <a:r>
              <a:rPr lang="en-US" b="1" dirty="0"/>
              <a:t>Upcoming events ;</a:t>
            </a:r>
          </a:p>
          <a:p>
            <a:r>
              <a:rPr lang="en-US" sz="1200" dirty="0">
                <a:latin typeface="Times New Roman" panose="02020603050405020304" pitchFamily="18" charset="0"/>
                <a:cs typeface="Times New Roman" panose="02020603050405020304" pitchFamily="18" charset="0"/>
              </a:rPr>
              <a:t>Final Funding Recommendations – Commissioner - by April 28, 2026</a:t>
            </a: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Notice of Funding Approval or Denial -   April 30, 2026</a:t>
            </a: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PHHS BG Office Hour – Work Plan/Budget - 	May 1, 2026, &amp; May 18, 2026</a:t>
            </a:r>
            <a:br>
              <a:rPr lang="en-US" sz="1200" dirty="0">
                <a:latin typeface="Times New Roman" panose="02020603050405020304" pitchFamily="18" charset="0"/>
                <a:cs typeface="Times New Roman" panose="02020603050405020304" pitchFamily="18" charset="0"/>
              </a:rPr>
            </a:br>
            <a:br>
              <a:rPr lang="en-US" sz="1200" dirty="0">
                <a:latin typeface="Times New Roman" panose="02020603050405020304" pitchFamily="18" charset="0"/>
                <a:cs typeface="Times New Roman" panose="02020603050405020304" pitchFamily="18" charset="0"/>
              </a:rPr>
            </a:br>
            <a:r>
              <a:rPr lang="en-US" sz="1200" dirty="0">
                <a:latin typeface="Times New Roman" panose="02020603050405020304" pitchFamily="18" charset="0"/>
                <a:cs typeface="Times New Roman" panose="02020603050405020304" pitchFamily="18" charset="0"/>
              </a:rPr>
              <a:t>Approved Budget to Finance &amp; Grants Accounting  -    May 15, 2026 </a:t>
            </a:r>
          </a:p>
          <a:p>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Tentative dates, notes dates are subject to change if we experience any delayed submissions or timelines</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72</a:t>
            </a:fld>
            <a:endParaRPr lang="en-US" dirty="0"/>
          </a:p>
        </p:txBody>
      </p:sp>
    </p:spTree>
    <p:extLst>
      <p:ext uri="{BB962C8B-B14F-4D97-AF65-F5344CB8AC3E}">
        <p14:creationId xmlns:p14="http://schemas.microsoft.com/office/powerpoint/2010/main" val="3289289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additional Questions at this point</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73</a:t>
            </a:fld>
            <a:endParaRPr lang="en-US" dirty="0"/>
          </a:p>
        </p:txBody>
      </p:sp>
    </p:spTree>
    <p:extLst>
      <p:ext uri="{BB962C8B-B14F-4D97-AF65-F5344CB8AC3E}">
        <p14:creationId xmlns:p14="http://schemas.microsoft.com/office/powerpoint/2010/main" val="42071324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Thank you for your time and wisdom</a:t>
            </a:r>
          </a:p>
        </p:txBody>
      </p:sp>
      <p:sp>
        <p:nvSpPr>
          <p:cNvPr id="4" name="Slide Number Placeholder 3"/>
          <p:cNvSpPr>
            <a:spLocks noGrp="1"/>
          </p:cNvSpPr>
          <p:nvPr>
            <p:ph type="sldNum" sz="quarter" idx="5"/>
          </p:nvPr>
        </p:nvSpPr>
        <p:spPr/>
        <p:txBody>
          <a:bodyPr/>
          <a:lstStyle/>
          <a:p>
            <a:fld id="{EB57E26C-B284-4E77-B688-9A3CE750B5CC}" type="slidenum">
              <a:rPr lang="en-US" smtClean="0"/>
              <a:t>74</a:t>
            </a:fld>
            <a:endParaRPr lang="en-US" dirty="0"/>
          </a:p>
        </p:txBody>
      </p:sp>
    </p:spTree>
    <p:extLst>
      <p:ext uri="{BB962C8B-B14F-4D97-AF65-F5344CB8AC3E}">
        <p14:creationId xmlns:p14="http://schemas.microsoft.com/office/powerpoint/2010/main" val="4973618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Closing remarks –    </a:t>
            </a:r>
          </a:p>
          <a:p>
            <a:endParaRPr lang="en-US" dirty="0">
              <a:cs typeface="Calibri"/>
            </a:endParaRPr>
          </a:p>
          <a:p>
            <a:r>
              <a:rPr lang="en-US" dirty="0">
                <a:cs typeface="Calibri"/>
              </a:rPr>
              <a:t>Chair to call the meeting to end and note the time. </a:t>
            </a:r>
          </a:p>
          <a:p>
            <a:endParaRPr lang="en-US" dirty="0">
              <a:cs typeface="Calibri"/>
            </a:endParaRPr>
          </a:p>
        </p:txBody>
      </p:sp>
      <p:sp>
        <p:nvSpPr>
          <p:cNvPr id="4" name="Slide Number Placeholder 3"/>
          <p:cNvSpPr>
            <a:spLocks noGrp="1"/>
          </p:cNvSpPr>
          <p:nvPr>
            <p:ph type="sldNum" sz="quarter" idx="5"/>
          </p:nvPr>
        </p:nvSpPr>
        <p:spPr/>
        <p:txBody>
          <a:bodyPr/>
          <a:lstStyle/>
          <a:p>
            <a:fld id="{D8B40B08-8BBB-504C-BAD2-61931D34972B}" type="slidenum">
              <a:rPr lang="en-US" smtClean="0"/>
              <a:t>75</a:t>
            </a:fld>
            <a:endParaRPr lang="en-US" dirty="0"/>
          </a:p>
        </p:txBody>
      </p:sp>
    </p:spTree>
    <p:extLst>
      <p:ext uri="{BB962C8B-B14F-4D97-AF65-F5344CB8AC3E}">
        <p14:creationId xmlns:p14="http://schemas.microsoft.com/office/powerpoint/2010/main" val="4024667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convenience, attached is a quick glance of the AP6 - FY25 PHHS Block Grant budget allocation table from the funder, Centers for Disease Control and Prevention (CDC).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AP&amp; will return to level funding 1.4m</a:t>
            </a:r>
          </a:p>
          <a:p>
            <a:endParaRPr lang="en-US" dirty="0"/>
          </a:p>
        </p:txBody>
      </p:sp>
      <p:sp>
        <p:nvSpPr>
          <p:cNvPr id="4" name="Slide Number Placeholder 3"/>
          <p:cNvSpPr>
            <a:spLocks noGrp="1"/>
          </p:cNvSpPr>
          <p:nvPr>
            <p:ph type="sldNum" sz="quarter" idx="5"/>
          </p:nvPr>
        </p:nvSpPr>
        <p:spPr/>
        <p:txBody>
          <a:bodyPr/>
          <a:lstStyle/>
          <a:p>
            <a:fld id="{ACE819C6-5523-488E-86AC-C64431D72E50}" type="slidenum">
              <a:rPr lang="en-US" smtClean="0"/>
              <a:t>8</a:t>
            </a:fld>
            <a:endParaRPr lang="en-US" dirty="0"/>
          </a:p>
        </p:txBody>
      </p:sp>
    </p:spTree>
    <p:extLst>
      <p:ext uri="{BB962C8B-B14F-4D97-AF65-F5344CB8AC3E}">
        <p14:creationId xmlns:p14="http://schemas.microsoft.com/office/powerpoint/2010/main" val="223790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Also enclosed is a snapshot of the overall OSDH PHHS Block Grant budget for the AP6.  (FFY 2026- Oct2025 thru Sep2026)</a:t>
            </a:r>
          </a:p>
          <a:p>
            <a:endParaRPr lang="en-US" dirty="0"/>
          </a:p>
          <a:p>
            <a:r>
              <a:rPr lang="en-US" dirty="0"/>
              <a:t>The PHHS Block is in the month 5 of its 12- month grant cycle.  Based on projection of the timeline Per the March 2026 BSR (budget status report)  Summary, provided here is the combined summary that reflect roughly $907,237 in unspent funds and 334 per the encumbrance sections. </a:t>
            </a:r>
          </a:p>
          <a:p>
            <a:r>
              <a:rPr lang="en-US" dirty="0"/>
              <a:t>Each program is strongly encouraged to spenddown obligated funds ASAP,  as funding is subject to change and to ensure that all expenditure are captured timely and accurately.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year will be return to initiating a surplus funding stream to capture the on the back end of the grant cycle since this grant budget period operation on the Federal Fiscal Year and not the SFY.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Ms. Lewis is present to provide additional insight if you have any additional questions or if she would like to provided her thoughts on this matter.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note that the BC will be addressing all surplus funding in the month of APRIL and May 2026 at the monthly Program update meetings, to ensure accuracy.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several slides will provide you a snapshot of each the 20 program recipients' budget. Starting with the OSDH Public Health Labs</a:t>
            </a:r>
          </a:p>
          <a:p>
            <a:endParaRPr lang="en-US" dirty="0"/>
          </a:p>
        </p:txBody>
      </p:sp>
      <p:sp>
        <p:nvSpPr>
          <p:cNvPr id="4" name="Slide Number Placeholder 3"/>
          <p:cNvSpPr>
            <a:spLocks noGrp="1"/>
          </p:cNvSpPr>
          <p:nvPr>
            <p:ph type="sldNum" sz="quarter" idx="5"/>
          </p:nvPr>
        </p:nvSpPr>
        <p:spPr/>
        <p:txBody>
          <a:bodyPr/>
          <a:lstStyle/>
          <a:p>
            <a:fld id="{57560737-2B32-4747-93B9-835F8C3189DF}" type="slidenum">
              <a:rPr lang="en-US" smtClean="0"/>
              <a:t>9</a:t>
            </a:fld>
            <a:endParaRPr lang="en-US" dirty="0"/>
          </a:p>
        </p:txBody>
      </p:sp>
    </p:spTree>
    <p:extLst>
      <p:ext uri="{BB962C8B-B14F-4D97-AF65-F5344CB8AC3E}">
        <p14:creationId xmlns:p14="http://schemas.microsoft.com/office/powerpoint/2010/main" val="3432531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6745F-271A-A20D-CF45-D07D8730B5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164256-842F-A2C6-1635-79DA39BF84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712B25-5830-7E56-E99F-FB9DB14AED96}"/>
              </a:ext>
            </a:extLst>
          </p:cNvPr>
          <p:cNvSpPr>
            <a:spLocks noGrp="1"/>
          </p:cNvSpPr>
          <p:nvPr>
            <p:ph type="dt" sz="half" idx="10"/>
          </p:nvPr>
        </p:nvSpPr>
        <p:spPr/>
        <p:txBody>
          <a:bodyPr/>
          <a:lstStyle/>
          <a:p>
            <a:fld id="{411380A4-9BDA-4AF1-BB20-E3C14DFA0222}" type="datetime1">
              <a:rPr lang="en-US" smtClean="0"/>
              <a:t>4/14/2026</a:t>
            </a:fld>
            <a:endParaRPr lang="en-US" dirty="0"/>
          </a:p>
        </p:txBody>
      </p:sp>
      <p:sp>
        <p:nvSpPr>
          <p:cNvPr id="5" name="Footer Placeholder 4">
            <a:extLst>
              <a:ext uri="{FF2B5EF4-FFF2-40B4-BE49-F238E27FC236}">
                <a16:creationId xmlns:a16="http://schemas.microsoft.com/office/drawing/2014/main" id="{83B3E1C6-16F7-E74A-7161-2CBBEFB6FB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B7FECF-BE0D-99EE-BB84-5FCCD6C5314A}"/>
              </a:ext>
            </a:extLst>
          </p:cNvPr>
          <p:cNvSpPr>
            <a:spLocks noGrp="1"/>
          </p:cNvSpPr>
          <p:nvPr>
            <p:ph type="sldNum" sz="quarter" idx="12"/>
          </p:nvPr>
        </p:nvSpPr>
        <p:spPr/>
        <p:txBody>
          <a:bodyPr/>
          <a:lstStyle/>
          <a:p>
            <a:fld id="{31E56DF1-2802-4191-B98C-550116521960}" type="slidenum">
              <a:rPr lang="en-US" smtClean="0"/>
              <a:t>‹#›</a:t>
            </a:fld>
            <a:endParaRPr lang="en-US" dirty="0"/>
          </a:p>
        </p:txBody>
      </p:sp>
    </p:spTree>
    <p:extLst>
      <p:ext uri="{BB962C8B-B14F-4D97-AF65-F5344CB8AC3E}">
        <p14:creationId xmlns:p14="http://schemas.microsoft.com/office/powerpoint/2010/main" val="1428134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2A12-1CA0-8A2D-DA7A-8ACC5F2425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ECF65-9762-A80E-42E6-25179F1D82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7E97D-9391-D0F5-26A2-8FBD28C3BD60}"/>
              </a:ext>
            </a:extLst>
          </p:cNvPr>
          <p:cNvSpPr>
            <a:spLocks noGrp="1"/>
          </p:cNvSpPr>
          <p:nvPr>
            <p:ph type="dt" sz="half" idx="10"/>
          </p:nvPr>
        </p:nvSpPr>
        <p:spPr/>
        <p:txBody>
          <a:bodyPr/>
          <a:lstStyle/>
          <a:p>
            <a:fld id="{11EE9F4A-2F1B-4EF5-883E-4B72EDE071A4}" type="datetime1">
              <a:rPr lang="en-US" smtClean="0"/>
              <a:t>4/14/2026</a:t>
            </a:fld>
            <a:endParaRPr lang="en-US" dirty="0"/>
          </a:p>
        </p:txBody>
      </p:sp>
      <p:sp>
        <p:nvSpPr>
          <p:cNvPr id="5" name="Footer Placeholder 4">
            <a:extLst>
              <a:ext uri="{FF2B5EF4-FFF2-40B4-BE49-F238E27FC236}">
                <a16:creationId xmlns:a16="http://schemas.microsoft.com/office/drawing/2014/main" id="{A3D4C9C3-4E63-305A-1404-8A186822B1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223D0A-A3F3-920D-D598-6C6F5E3DD61D}"/>
              </a:ext>
            </a:extLst>
          </p:cNvPr>
          <p:cNvSpPr>
            <a:spLocks noGrp="1"/>
          </p:cNvSpPr>
          <p:nvPr>
            <p:ph type="sldNum" sz="quarter" idx="12"/>
          </p:nvPr>
        </p:nvSpPr>
        <p:spPr/>
        <p:txBody>
          <a:bodyPr/>
          <a:lstStyle/>
          <a:p>
            <a:fld id="{31E56DF1-2802-4191-B98C-550116521960}" type="slidenum">
              <a:rPr lang="en-US" smtClean="0"/>
              <a:t>‹#›</a:t>
            </a:fld>
            <a:endParaRPr lang="en-US" dirty="0"/>
          </a:p>
        </p:txBody>
      </p:sp>
    </p:spTree>
    <p:extLst>
      <p:ext uri="{BB962C8B-B14F-4D97-AF65-F5344CB8AC3E}">
        <p14:creationId xmlns:p14="http://schemas.microsoft.com/office/powerpoint/2010/main" val="3540902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C5DD6E-7350-51DE-A669-C44512B969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8ACE1-6F53-E941-2C63-763D9C4898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982C0-A8B5-F2B6-E3C4-F4FA7946409A}"/>
              </a:ext>
            </a:extLst>
          </p:cNvPr>
          <p:cNvSpPr>
            <a:spLocks noGrp="1"/>
          </p:cNvSpPr>
          <p:nvPr>
            <p:ph type="dt" sz="half" idx="10"/>
          </p:nvPr>
        </p:nvSpPr>
        <p:spPr/>
        <p:txBody>
          <a:bodyPr/>
          <a:lstStyle/>
          <a:p>
            <a:fld id="{D5B31A79-E25D-4DD6-A541-04EE163E2023}" type="datetime1">
              <a:rPr lang="en-US" smtClean="0"/>
              <a:t>4/14/2026</a:t>
            </a:fld>
            <a:endParaRPr lang="en-US" dirty="0"/>
          </a:p>
        </p:txBody>
      </p:sp>
      <p:sp>
        <p:nvSpPr>
          <p:cNvPr id="5" name="Footer Placeholder 4">
            <a:extLst>
              <a:ext uri="{FF2B5EF4-FFF2-40B4-BE49-F238E27FC236}">
                <a16:creationId xmlns:a16="http://schemas.microsoft.com/office/drawing/2014/main" id="{07C32897-96B5-8C17-7297-7F49969CCC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102932-B82E-CE83-2A64-2713575CC676}"/>
              </a:ext>
            </a:extLst>
          </p:cNvPr>
          <p:cNvSpPr>
            <a:spLocks noGrp="1"/>
          </p:cNvSpPr>
          <p:nvPr>
            <p:ph type="sldNum" sz="quarter" idx="12"/>
          </p:nvPr>
        </p:nvSpPr>
        <p:spPr/>
        <p:txBody>
          <a:bodyPr/>
          <a:lstStyle/>
          <a:p>
            <a:fld id="{31E56DF1-2802-4191-B98C-550116521960}" type="slidenum">
              <a:rPr lang="en-US" smtClean="0"/>
              <a:t>‹#›</a:t>
            </a:fld>
            <a:endParaRPr lang="en-US" dirty="0"/>
          </a:p>
        </p:txBody>
      </p:sp>
    </p:spTree>
    <p:extLst>
      <p:ext uri="{BB962C8B-B14F-4D97-AF65-F5344CB8AC3E}">
        <p14:creationId xmlns:p14="http://schemas.microsoft.com/office/powerpoint/2010/main" val="362781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6BF5CE-279B-5E4C-BEC1-73426B42F6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669397"/>
            <a:ext cx="5177118" cy="1370940"/>
          </a:xfrm>
        </p:spPr>
        <p:txBody>
          <a:bodyPr anchor="t">
            <a:noAutofit/>
          </a:bodyPr>
          <a:lstStyle>
            <a:lvl1pPr>
              <a:defRPr sz="4000">
                <a:solidFill>
                  <a:schemeClr val="accent6"/>
                </a:solidFill>
              </a:defRPr>
            </a:lvl1pPr>
          </a:lstStyle>
          <a:p>
            <a:r>
              <a:rPr lang="en-US"/>
              <a:t>Insert Presentation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199" y="3334871"/>
            <a:ext cx="5177118" cy="541337"/>
          </a:xfrm>
        </p:spPr>
        <p:txBody>
          <a:bodyPr>
            <a:noAutofit/>
          </a:bodyPr>
          <a:lstStyle>
            <a:lvl1pPr marL="0" indent="0">
              <a:buFont typeface="Arial" panose="020B0604020202020204" pitchFamily="34" charse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Subtitle Here</a:t>
            </a:r>
          </a:p>
        </p:txBody>
      </p:sp>
      <p:sp>
        <p:nvSpPr>
          <p:cNvPr id="6" name="Slide Number Placeholder 5">
            <a:extLst>
              <a:ext uri="{FF2B5EF4-FFF2-40B4-BE49-F238E27FC236}">
                <a16:creationId xmlns:a16="http://schemas.microsoft.com/office/drawing/2014/main" id="{8654C89B-A300-D847-AB2A-B2356584BCC0}"/>
              </a:ext>
            </a:extLst>
          </p:cNvPr>
          <p:cNvSpPr>
            <a:spLocks noGrp="1"/>
          </p:cNvSpPr>
          <p:nvPr>
            <p:ph type="sldNum" sz="quarter" idx="12"/>
          </p:nvPr>
        </p:nvSpPr>
        <p:spPr/>
        <p:txBody>
          <a:bodyPr/>
          <a:lstStyle>
            <a:lvl1pPr>
              <a:defRPr>
                <a:solidFill>
                  <a:schemeClr val="tx1"/>
                </a:solidFill>
              </a:defRPr>
            </a:lvl1pPr>
          </a:lstStyle>
          <a:p>
            <a:fld id="{DB7DDC46-2E90-8640-BEFE-F54DCCD857ED}" type="slidenum">
              <a:rPr lang="en-US" smtClean="0"/>
              <a:pPr/>
              <a:t>‹#›</a:t>
            </a:fld>
            <a:endParaRPr lang="en-US" dirty="0"/>
          </a:p>
        </p:txBody>
      </p:sp>
      <p:sp>
        <p:nvSpPr>
          <p:cNvPr id="10" name="Text Placeholder 9">
            <a:extLst>
              <a:ext uri="{FF2B5EF4-FFF2-40B4-BE49-F238E27FC236}">
                <a16:creationId xmlns:a16="http://schemas.microsoft.com/office/drawing/2014/main" id="{CE29E095-61D4-C54B-877D-BBB5F96000C8}"/>
              </a:ext>
            </a:extLst>
          </p:cNvPr>
          <p:cNvSpPr>
            <a:spLocks noGrp="1"/>
          </p:cNvSpPr>
          <p:nvPr>
            <p:ph type="body" sz="quarter" idx="13" hasCustomPrompt="1"/>
          </p:nvPr>
        </p:nvSpPr>
        <p:spPr>
          <a:xfrm>
            <a:off x="457199" y="349250"/>
            <a:ext cx="2246313" cy="330200"/>
          </a:xfrm>
        </p:spPr>
        <p:txBody>
          <a:bodyPr>
            <a:noAutofit/>
          </a:bodyPr>
          <a:lstStyle>
            <a:lvl1pPr marL="0" indent="0">
              <a:buNone/>
              <a:defRPr/>
            </a:lvl1pPr>
          </a:lstStyle>
          <a:p>
            <a:pPr lvl="0"/>
            <a:r>
              <a:rPr lang="en-US"/>
              <a:t>Date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a:srcRect t="14013" r="15473"/>
          <a:stretch/>
        </p:blipFill>
        <p:spPr>
          <a:xfrm>
            <a:off x="5986465" y="0"/>
            <a:ext cx="6205535" cy="6312796"/>
          </a:xfrm>
          <a:prstGeom prst="rect">
            <a:avLst/>
          </a:prstGeom>
        </p:spPr>
      </p:pic>
      <p:pic>
        <p:nvPicPr>
          <p:cNvPr id="7" name="Picture 6" descr="A close up of a logo&#10;&#10;Description automatically generated">
            <a:extLst>
              <a:ext uri="{FF2B5EF4-FFF2-40B4-BE49-F238E27FC236}">
                <a16:creationId xmlns:a16="http://schemas.microsoft.com/office/drawing/2014/main" id="{085A7243-0DC8-E148-9F97-5A788A1A2AD2}"/>
              </a:ext>
            </a:extLst>
          </p:cNvPr>
          <p:cNvPicPr>
            <a:picLocks noChangeAspect="1"/>
          </p:cNvPicPr>
          <p:nvPr userDrawn="1"/>
        </p:nvPicPr>
        <p:blipFill rotWithShape="1">
          <a:blip r:embed="rId3"/>
          <a:srcRect l="20594"/>
          <a:stretch/>
        </p:blipFill>
        <p:spPr>
          <a:xfrm>
            <a:off x="254000" y="5841519"/>
            <a:ext cx="3282949" cy="942553"/>
          </a:xfrm>
          <a:prstGeom prst="rect">
            <a:avLst/>
          </a:prstGeom>
        </p:spPr>
      </p:pic>
    </p:spTree>
    <p:extLst>
      <p:ext uri="{BB962C8B-B14F-4D97-AF65-F5344CB8AC3E}">
        <p14:creationId xmlns:p14="http://schemas.microsoft.com/office/powerpoint/2010/main" val="1390148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11394140" cy="837374"/>
          </a:xfrm>
        </p:spPr>
        <p:txBody>
          <a:bodyPr>
            <a:noAutofit/>
          </a:bodyPr>
          <a:lstStyle/>
          <a:p>
            <a:r>
              <a:rPr lang="en-US"/>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199" y="1838151"/>
            <a:ext cx="11394141" cy="435133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p:txBody>
          <a:bodyPr>
            <a:noAutofit/>
          </a:bodyPr>
          <a:lstStyle/>
          <a:p>
            <a:fld id="{DB7DDC46-2E90-8640-BEFE-F54DCCD857ED}" type="slidenum">
              <a:rPr lang="en-US" smtClean="0"/>
              <a:t>‹#›</a:t>
            </a:fld>
            <a:endParaRPr lang="en-US" dirty="0"/>
          </a:p>
        </p:txBody>
      </p:sp>
      <p:sp>
        <p:nvSpPr>
          <p:cNvPr id="7" name="Footer Placeholder 6">
            <a:extLst>
              <a:ext uri="{FF2B5EF4-FFF2-40B4-BE49-F238E27FC236}">
                <a16:creationId xmlns:a16="http://schemas.microsoft.com/office/drawing/2014/main" id="{64E15990-551A-CF41-8FB5-20F066FBFBCC}"/>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225890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rge Pictur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F3AEAD-1C37-4649-AC36-D4AB1B39BD24}"/>
              </a:ext>
            </a:extLst>
          </p:cNvPr>
          <p:cNvSpPr>
            <a:spLocks noGrp="1"/>
          </p:cNvSpPr>
          <p:nvPr>
            <p:ph type="pic" sz="quarter" idx="13" hasCustomPrompt="1"/>
          </p:nvPr>
        </p:nvSpPr>
        <p:spPr>
          <a:xfrm>
            <a:off x="3281363" y="0"/>
            <a:ext cx="8910637" cy="6858000"/>
          </a:xfrm>
          <a:solidFill>
            <a:schemeClr val="tx2"/>
          </a:solidFill>
        </p:spPr>
        <p:txBody>
          <a:bodyPr tIns="576000">
            <a:noAutofit/>
          </a:bodyPr>
          <a:lstStyle>
            <a:lvl1pPr marL="0" indent="0" algn="ctr">
              <a:buNone/>
              <a:defRPr sz="2000">
                <a:solidFill>
                  <a:schemeClr val="bg1"/>
                </a:solidFill>
              </a:defRPr>
            </a:lvl1pPr>
          </a:lstStyle>
          <a:p>
            <a:r>
              <a:rPr lang="en-US" dirty="0"/>
              <a:t>To add picture click icon in the center of this box</a:t>
            </a:r>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457200" y="415230"/>
            <a:ext cx="2662518" cy="837374"/>
          </a:xfrm>
        </p:spPr>
        <p:txBody>
          <a:bodyPr>
            <a:noAutofit/>
          </a:bodyPr>
          <a:lstStyle/>
          <a:p>
            <a:r>
              <a:rPr lang="en-US"/>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57200" y="1838151"/>
            <a:ext cx="2662518" cy="387684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4067CB6-79F8-3046-9809-02A531D63B2E}"/>
              </a:ext>
            </a:extLst>
          </p:cNvPr>
          <p:cNvSpPr>
            <a:spLocks noGrp="1"/>
          </p:cNvSpPr>
          <p:nvPr>
            <p:ph type="sldNum" sz="quarter" idx="12"/>
          </p:nvPr>
        </p:nvSpPr>
        <p:spPr>
          <a:xfrm>
            <a:off x="11066929" y="6378574"/>
            <a:ext cx="784412" cy="223931"/>
          </a:xfrm>
        </p:spPr>
        <p:txBody>
          <a:bodyPr>
            <a:noAutofit/>
          </a:bodyPr>
          <a:lstStyle>
            <a:lvl1pPr>
              <a:defRPr>
                <a:solidFill>
                  <a:schemeClr val="bg1"/>
                </a:solidFill>
              </a:defRPr>
            </a:lvl1pPr>
          </a:lstStyle>
          <a:p>
            <a:fld id="{DB7DDC46-2E90-8640-BEFE-F54DCCD857ED}" type="slidenum">
              <a:rPr lang="en-US" smtClean="0"/>
              <a:pPr/>
              <a:t>‹#›</a:t>
            </a:fld>
            <a:endParaRPr lang="en-US" dirty="0"/>
          </a:p>
        </p:txBody>
      </p:sp>
      <p:sp>
        <p:nvSpPr>
          <p:cNvPr id="8" name="Footer Placeholder 7">
            <a:extLst>
              <a:ext uri="{FF2B5EF4-FFF2-40B4-BE49-F238E27FC236}">
                <a16:creationId xmlns:a16="http://schemas.microsoft.com/office/drawing/2014/main" id="{F402B914-8F51-0844-8C95-68D180BE5B5C}"/>
              </a:ext>
            </a:extLst>
          </p:cNvPr>
          <p:cNvSpPr>
            <a:spLocks noGrp="1"/>
          </p:cNvSpPr>
          <p:nvPr>
            <p:ph type="ftr" sz="quarter" idx="14"/>
          </p:nvPr>
        </p:nvSpPr>
        <p:spPr>
          <a:xfrm>
            <a:off x="800099" y="6378575"/>
            <a:ext cx="2319617" cy="198338"/>
          </a:xfrm>
        </p:spPr>
        <p:txBody>
          <a:bodyPr/>
          <a:lstStyle/>
          <a:p>
            <a:endParaRPr lang="en-US" dirty="0"/>
          </a:p>
        </p:txBody>
      </p:sp>
    </p:spTree>
    <p:extLst>
      <p:ext uri="{BB962C8B-B14F-4D97-AF65-F5344CB8AC3E}">
        <p14:creationId xmlns:p14="http://schemas.microsoft.com/office/powerpoint/2010/main" val="3843727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anchor="b" anchorCtr="0">
            <a:no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a:normAutofit/>
          </a:bodyPr>
          <a:lstStyle>
            <a:lvl1pPr marL="0" indent="0" algn="ctr">
              <a:buNone/>
              <a:defRPr sz="2000"/>
            </a:lvl1pPr>
          </a:lstStyle>
          <a:p>
            <a:r>
              <a:rPr lang="en-US" dirty="0"/>
              <a:t>Click icon to add picture</a:t>
            </a:r>
          </a:p>
        </p:txBody>
      </p:sp>
      <p:sp>
        <p:nvSpPr>
          <p:cNvPr id="11" name="Content Placeholder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a:normAutofit/>
          </a:bodyPr>
          <a:lstStyle>
            <a:lvl1pPr marL="228600" indent="-228600">
              <a:spcBef>
                <a:spcPts val="1000"/>
              </a:spcBef>
              <a:spcAft>
                <a:spcPts val="1500"/>
              </a:spcAft>
              <a:buFont typeface="Arial" panose="020B0604020202020204" pitchFamily="34" charset="0"/>
              <a:buChar char="•"/>
              <a:defRPr sz="1800"/>
            </a:lvl1pPr>
            <a:lvl2pPr>
              <a:spcBef>
                <a:spcPts val="1000"/>
              </a:spcBef>
              <a:spcAft>
                <a:spcPts val="1500"/>
              </a:spcAft>
              <a:defRPr sz="1800"/>
            </a:lvl2pPr>
            <a:lvl3pPr>
              <a:spcBef>
                <a:spcPts val="1000"/>
              </a:spcBef>
              <a:spcAft>
                <a:spcPts val="1500"/>
              </a:spcAft>
              <a:defRPr sz="1800"/>
            </a:lvl3pPr>
            <a:lvl4pPr>
              <a:spcBef>
                <a:spcPts val="1000"/>
              </a:spcBef>
              <a:spcAft>
                <a:spcPts val="1500"/>
              </a:spcAft>
              <a:defRPr sz="1800"/>
            </a:lvl4pPr>
            <a:lvl5pPr>
              <a:spcBef>
                <a:spcPts val="1000"/>
              </a:spcBef>
              <a:spcAft>
                <a:spcPts val="15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214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C20F9-86ED-CC53-6604-36A5D233B6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0F6A2A-E63D-F5B8-AF85-78446A124B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1F00A-3524-A6E6-EFEA-5A578839EC8D}"/>
              </a:ext>
            </a:extLst>
          </p:cNvPr>
          <p:cNvSpPr>
            <a:spLocks noGrp="1"/>
          </p:cNvSpPr>
          <p:nvPr>
            <p:ph type="dt" sz="half" idx="10"/>
          </p:nvPr>
        </p:nvSpPr>
        <p:spPr/>
        <p:txBody>
          <a:bodyPr/>
          <a:lstStyle/>
          <a:p>
            <a:fld id="{2452592F-795E-4F48-9208-86F68FB45EAC}" type="datetime1">
              <a:rPr lang="en-US" smtClean="0"/>
              <a:t>4/14/2026</a:t>
            </a:fld>
            <a:endParaRPr lang="en-US" dirty="0"/>
          </a:p>
        </p:txBody>
      </p:sp>
      <p:sp>
        <p:nvSpPr>
          <p:cNvPr id="5" name="Footer Placeholder 4">
            <a:extLst>
              <a:ext uri="{FF2B5EF4-FFF2-40B4-BE49-F238E27FC236}">
                <a16:creationId xmlns:a16="http://schemas.microsoft.com/office/drawing/2014/main" id="{623C0C47-FFED-902C-2C83-B0946C30B7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FAF757-B406-A618-5781-B8C327479CF8}"/>
              </a:ext>
            </a:extLst>
          </p:cNvPr>
          <p:cNvSpPr>
            <a:spLocks noGrp="1"/>
          </p:cNvSpPr>
          <p:nvPr>
            <p:ph type="sldNum" sz="quarter" idx="12"/>
          </p:nvPr>
        </p:nvSpPr>
        <p:spPr/>
        <p:txBody>
          <a:bodyPr/>
          <a:lstStyle/>
          <a:p>
            <a:fld id="{31E56DF1-2802-4191-B98C-550116521960}" type="slidenum">
              <a:rPr lang="en-US" smtClean="0"/>
              <a:t>‹#›</a:t>
            </a:fld>
            <a:endParaRPr lang="en-US" dirty="0"/>
          </a:p>
        </p:txBody>
      </p:sp>
    </p:spTree>
    <p:extLst>
      <p:ext uri="{BB962C8B-B14F-4D97-AF65-F5344CB8AC3E}">
        <p14:creationId xmlns:p14="http://schemas.microsoft.com/office/powerpoint/2010/main" val="513747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AD1D-73D2-CC41-2229-2F97D70CCC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DD206B-3D9E-51D1-D298-57B4C687E9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10D3B8-8979-C51E-5F93-5F085C5C6165}"/>
              </a:ext>
            </a:extLst>
          </p:cNvPr>
          <p:cNvSpPr>
            <a:spLocks noGrp="1"/>
          </p:cNvSpPr>
          <p:nvPr>
            <p:ph type="dt" sz="half" idx="10"/>
          </p:nvPr>
        </p:nvSpPr>
        <p:spPr/>
        <p:txBody>
          <a:bodyPr/>
          <a:lstStyle/>
          <a:p>
            <a:fld id="{66B4F935-80DE-4FB1-A141-C10F2512C7C4}" type="datetime1">
              <a:rPr lang="en-US" smtClean="0"/>
              <a:t>4/14/2026</a:t>
            </a:fld>
            <a:endParaRPr lang="en-US" dirty="0"/>
          </a:p>
        </p:txBody>
      </p:sp>
      <p:sp>
        <p:nvSpPr>
          <p:cNvPr id="5" name="Footer Placeholder 4">
            <a:extLst>
              <a:ext uri="{FF2B5EF4-FFF2-40B4-BE49-F238E27FC236}">
                <a16:creationId xmlns:a16="http://schemas.microsoft.com/office/drawing/2014/main" id="{1F32F5F8-5247-A48F-ACD3-B1C01B9E57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5474CE-0C69-0EBB-6E94-428944FCD55A}"/>
              </a:ext>
            </a:extLst>
          </p:cNvPr>
          <p:cNvSpPr>
            <a:spLocks noGrp="1"/>
          </p:cNvSpPr>
          <p:nvPr>
            <p:ph type="sldNum" sz="quarter" idx="12"/>
          </p:nvPr>
        </p:nvSpPr>
        <p:spPr/>
        <p:txBody>
          <a:bodyPr/>
          <a:lstStyle/>
          <a:p>
            <a:fld id="{31E56DF1-2802-4191-B98C-550116521960}" type="slidenum">
              <a:rPr lang="en-US" smtClean="0"/>
              <a:t>‹#›</a:t>
            </a:fld>
            <a:endParaRPr lang="en-US" dirty="0"/>
          </a:p>
        </p:txBody>
      </p:sp>
    </p:spTree>
    <p:extLst>
      <p:ext uri="{BB962C8B-B14F-4D97-AF65-F5344CB8AC3E}">
        <p14:creationId xmlns:p14="http://schemas.microsoft.com/office/powerpoint/2010/main" val="2068713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FC08E-05D8-5B80-0478-9B9833D61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E19176-1C99-770F-BEDA-277CDA4046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59D653-2070-DEF8-EE62-19702BCFEF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8A1419-5AFC-201A-8C9A-4186D85A3334}"/>
              </a:ext>
            </a:extLst>
          </p:cNvPr>
          <p:cNvSpPr>
            <a:spLocks noGrp="1"/>
          </p:cNvSpPr>
          <p:nvPr>
            <p:ph type="dt" sz="half" idx="10"/>
          </p:nvPr>
        </p:nvSpPr>
        <p:spPr/>
        <p:txBody>
          <a:bodyPr/>
          <a:lstStyle/>
          <a:p>
            <a:fld id="{4C27AA3F-5654-40A4-994F-8BC0A4FCC62E}" type="datetime1">
              <a:rPr lang="en-US" smtClean="0"/>
              <a:t>4/14/2026</a:t>
            </a:fld>
            <a:endParaRPr lang="en-US" dirty="0"/>
          </a:p>
        </p:txBody>
      </p:sp>
      <p:sp>
        <p:nvSpPr>
          <p:cNvPr id="6" name="Footer Placeholder 5">
            <a:extLst>
              <a:ext uri="{FF2B5EF4-FFF2-40B4-BE49-F238E27FC236}">
                <a16:creationId xmlns:a16="http://schemas.microsoft.com/office/drawing/2014/main" id="{DE37AD66-0F19-01E0-9234-919F455F55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2D7F3D-2D63-6927-B2B7-471CB7361F2F}"/>
              </a:ext>
            </a:extLst>
          </p:cNvPr>
          <p:cNvSpPr>
            <a:spLocks noGrp="1"/>
          </p:cNvSpPr>
          <p:nvPr>
            <p:ph type="sldNum" sz="quarter" idx="12"/>
          </p:nvPr>
        </p:nvSpPr>
        <p:spPr/>
        <p:txBody>
          <a:bodyPr/>
          <a:lstStyle/>
          <a:p>
            <a:fld id="{31E56DF1-2802-4191-B98C-550116521960}" type="slidenum">
              <a:rPr lang="en-US" smtClean="0"/>
              <a:t>‹#›</a:t>
            </a:fld>
            <a:endParaRPr lang="en-US" dirty="0"/>
          </a:p>
        </p:txBody>
      </p:sp>
    </p:spTree>
    <p:extLst>
      <p:ext uri="{BB962C8B-B14F-4D97-AF65-F5344CB8AC3E}">
        <p14:creationId xmlns:p14="http://schemas.microsoft.com/office/powerpoint/2010/main" val="4235482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16CE2-EBDD-4C4D-EF01-87D0DE512D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D276DE-0CE1-012A-FA04-047ED2921F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A6222E-B0A1-BB23-0ADD-D3F84A158A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F57C55-2360-57C5-3B2B-E235A32F07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026859-36AF-CB4F-4EF4-E7A359D6C7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61C0FA-AB54-400A-365A-8F918FFC3113}"/>
              </a:ext>
            </a:extLst>
          </p:cNvPr>
          <p:cNvSpPr>
            <a:spLocks noGrp="1"/>
          </p:cNvSpPr>
          <p:nvPr>
            <p:ph type="dt" sz="half" idx="10"/>
          </p:nvPr>
        </p:nvSpPr>
        <p:spPr/>
        <p:txBody>
          <a:bodyPr/>
          <a:lstStyle/>
          <a:p>
            <a:fld id="{5AAAA24C-2242-42A1-B453-6985ED711DC1}" type="datetime1">
              <a:rPr lang="en-US" smtClean="0"/>
              <a:t>4/14/2026</a:t>
            </a:fld>
            <a:endParaRPr lang="en-US" dirty="0"/>
          </a:p>
        </p:txBody>
      </p:sp>
      <p:sp>
        <p:nvSpPr>
          <p:cNvPr id="8" name="Footer Placeholder 7">
            <a:extLst>
              <a:ext uri="{FF2B5EF4-FFF2-40B4-BE49-F238E27FC236}">
                <a16:creationId xmlns:a16="http://schemas.microsoft.com/office/drawing/2014/main" id="{31836391-E5A1-88BD-752A-199C2DD3FD8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6F88809-AF4C-40D7-EE38-E71E50AFE553}"/>
              </a:ext>
            </a:extLst>
          </p:cNvPr>
          <p:cNvSpPr>
            <a:spLocks noGrp="1"/>
          </p:cNvSpPr>
          <p:nvPr>
            <p:ph type="sldNum" sz="quarter" idx="12"/>
          </p:nvPr>
        </p:nvSpPr>
        <p:spPr/>
        <p:txBody>
          <a:bodyPr/>
          <a:lstStyle/>
          <a:p>
            <a:fld id="{31E56DF1-2802-4191-B98C-550116521960}" type="slidenum">
              <a:rPr lang="en-US" smtClean="0"/>
              <a:t>‹#›</a:t>
            </a:fld>
            <a:endParaRPr lang="en-US" dirty="0"/>
          </a:p>
        </p:txBody>
      </p:sp>
    </p:spTree>
    <p:extLst>
      <p:ext uri="{BB962C8B-B14F-4D97-AF65-F5344CB8AC3E}">
        <p14:creationId xmlns:p14="http://schemas.microsoft.com/office/powerpoint/2010/main" val="350448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F3E1-3C7A-98FC-DB2A-6E3C7A1CC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972A87-4D9C-6596-8D1F-B7079DF309B9}"/>
              </a:ext>
            </a:extLst>
          </p:cNvPr>
          <p:cNvSpPr>
            <a:spLocks noGrp="1"/>
          </p:cNvSpPr>
          <p:nvPr>
            <p:ph type="dt" sz="half" idx="10"/>
          </p:nvPr>
        </p:nvSpPr>
        <p:spPr/>
        <p:txBody>
          <a:bodyPr/>
          <a:lstStyle/>
          <a:p>
            <a:fld id="{A465ADE4-0969-42F8-871A-553FC326B6CA}" type="datetime1">
              <a:rPr lang="en-US" smtClean="0"/>
              <a:t>4/14/2026</a:t>
            </a:fld>
            <a:endParaRPr lang="en-US" dirty="0"/>
          </a:p>
        </p:txBody>
      </p:sp>
      <p:sp>
        <p:nvSpPr>
          <p:cNvPr id="4" name="Footer Placeholder 3">
            <a:extLst>
              <a:ext uri="{FF2B5EF4-FFF2-40B4-BE49-F238E27FC236}">
                <a16:creationId xmlns:a16="http://schemas.microsoft.com/office/drawing/2014/main" id="{9D73E6B1-4B03-BC9C-4534-66C2727A83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F961A50-974F-184B-D925-C72906C761B5}"/>
              </a:ext>
            </a:extLst>
          </p:cNvPr>
          <p:cNvSpPr>
            <a:spLocks noGrp="1"/>
          </p:cNvSpPr>
          <p:nvPr>
            <p:ph type="sldNum" sz="quarter" idx="12"/>
          </p:nvPr>
        </p:nvSpPr>
        <p:spPr/>
        <p:txBody>
          <a:bodyPr/>
          <a:lstStyle/>
          <a:p>
            <a:fld id="{31E56DF1-2802-4191-B98C-550116521960}" type="slidenum">
              <a:rPr lang="en-US" smtClean="0"/>
              <a:t>‹#›</a:t>
            </a:fld>
            <a:endParaRPr lang="en-US" dirty="0"/>
          </a:p>
        </p:txBody>
      </p:sp>
    </p:spTree>
    <p:extLst>
      <p:ext uri="{BB962C8B-B14F-4D97-AF65-F5344CB8AC3E}">
        <p14:creationId xmlns:p14="http://schemas.microsoft.com/office/powerpoint/2010/main" val="1745239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9A0753-4CEF-681C-3939-578EA275D62C}"/>
              </a:ext>
            </a:extLst>
          </p:cNvPr>
          <p:cNvSpPr>
            <a:spLocks noGrp="1"/>
          </p:cNvSpPr>
          <p:nvPr>
            <p:ph type="dt" sz="half" idx="10"/>
          </p:nvPr>
        </p:nvSpPr>
        <p:spPr/>
        <p:txBody>
          <a:bodyPr/>
          <a:lstStyle/>
          <a:p>
            <a:fld id="{DA3D194E-07D3-4B8A-B76D-C2CE45946F7B}" type="datetime1">
              <a:rPr lang="en-US" smtClean="0"/>
              <a:t>4/14/2026</a:t>
            </a:fld>
            <a:endParaRPr lang="en-US" dirty="0"/>
          </a:p>
        </p:txBody>
      </p:sp>
      <p:sp>
        <p:nvSpPr>
          <p:cNvPr id="3" name="Footer Placeholder 2">
            <a:extLst>
              <a:ext uri="{FF2B5EF4-FFF2-40B4-BE49-F238E27FC236}">
                <a16:creationId xmlns:a16="http://schemas.microsoft.com/office/drawing/2014/main" id="{3D55ADF5-CFD6-1618-D9C1-21FEF64748A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1B43E78-802C-F0EB-CA8E-6DD8E188E62D}"/>
              </a:ext>
            </a:extLst>
          </p:cNvPr>
          <p:cNvSpPr>
            <a:spLocks noGrp="1"/>
          </p:cNvSpPr>
          <p:nvPr>
            <p:ph type="sldNum" sz="quarter" idx="12"/>
          </p:nvPr>
        </p:nvSpPr>
        <p:spPr/>
        <p:txBody>
          <a:bodyPr/>
          <a:lstStyle/>
          <a:p>
            <a:fld id="{31E56DF1-2802-4191-B98C-550116521960}" type="slidenum">
              <a:rPr lang="en-US" smtClean="0"/>
              <a:t>‹#›</a:t>
            </a:fld>
            <a:endParaRPr lang="en-US" dirty="0"/>
          </a:p>
        </p:txBody>
      </p:sp>
    </p:spTree>
    <p:extLst>
      <p:ext uri="{BB962C8B-B14F-4D97-AF65-F5344CB8AC3E}">
        <p14:creationId xmlns:p14="http://schemas.microsoft.com/office/powerpoint/2010/main" val="46416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BD299-ED92-4F6F-95E3-38F517F90B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314D43-38CC-91F2-38FA-676F0CAB20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37E09E-AF86-0360-F224-B4FF90B7A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D556CB-009C-4822-A8CA-890B55D7BEFF}"/>
              </a:ext>
            </a:extLst>
          </p:cNvPr>
          <p:cNvSpPr>
            <a:spLocks noGrp="1"/>
          </p:cNvSpPr>
          <p:nvPr>
            <p:ph type="dt" sz="half" idx="10"/>
          </p:nvPr>
        </p:nvSpPr>
        <p:spPr/>
        <p:txBody>
          <a:bodyPr/>
          <a:lstStyle/>
          <a:p>
            <a:fld id="{EFFF0650-6058-4DFC-A332-2285028875A1}" type="datetime1">
              <a:rPr lang="en-US" smtClean="0"/>
              <a:t>4/14/2026</a:t>
            </a:fld>
            <a:endParaRPr lang="en-US" dirty="0"/>
          </a:p>
        </p:txBody>
      </p:sp>
      <p:sp>
        <p:nvSpPr>
          <p:cNvPr id="6" name="Footer Placeholder 5">
            <a:extLst>
              <a:ext uri="{FF2B5EF4-FFF2-40B4-BE49-F238E27FC236}">
                <a16:creationId xmlns:a16="http://schemas.microsoft.com/office/drawing/2014/main" id="{C805E98B-3204-EB41-F8FC-BD101A57C55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FCE647-5329-890A-AC27-DD3106E79421}"/>
              </a:ext>
            </a:extLst>
          </p:cNvPr>
          <p:cNvSpPr>
            <a:spLocks noGrp="1"/>
          </p:cNvSpPr>
          <p:nvPr>
            <p:ph type="sldNum" sz="quarter" idx="12"/>
          </p:nvPr>
        </p:nvSpPr>
        <p:spPr/>
        <p:txBody>
          <a:bodyPr/>
          <a:lstStyle/>
          <a:p>
            <a:fld id="{31E56DF1-2802-4191-B98C-550116521960}" type="slidenum">
              <a:rPr lang="en-US" smtClean="0"/>
              <a:t>‹#›</a:t>
            </a:fld>
            <a:endParaRPr lang="en-US" dirty="0"/>
          </a:p>
        </p:txBody>
      </p:sp>
    </p:spTree>
    <p:extLst>
      <p:ext uri="{BB962C8B-B14F-4D97-AF65-F5344CB8AC3E}">
        <p14:creationId xmlns:p14="http://schemas.microsoft.com/office/powerpoint/2010/main" val="202321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C264-309D-1C51-6EAF-976834DEE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A3B629-1A8B-A861-73B7-395FCF4D6B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258C207-0729-3669-A035-B05AF70B31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F57EFB-B295-7AC9-318C-673B235A40BA}"/>
              </a:ext>
            </a:extLst>
          </p:cNvPr>
          <p:cNvSpPr>
            <a:spLocks noGrp="1"/>
          </p:cNvSpPr>
          <p:nvPr>
            <p:ph type="dt" sz="half" idx="10"/>
          </p:nvPr>
        </p:nvSpPr>
        <p:spPr/>
        <p:txBody>
          <a:bodyPr/>
          <a:lstStyle/>
          <a:p>
            <a:fld id="{4266F5B1-8906-4F23-AA52-A6ADAD587283}" type="datetime1">
              <a:rPr lang="en-US" smtClean="0"/>
              <a:t>4/14/2026</a:t>
            </a:fld>
            <a:endParaRPr lang="en-US" dirty="0"/>
          </a:p>
        </p:txBody>
      </p:sp>
      <p:sp>
        <p:nvSpPr>
          <p:cNvPr id="6" name="Footer Placeholder 5">
            <a:extLst>
              <a:ext uri="{FF2B5EF4-FFF2-40B4-BE49-F238E27FC236}">
                <a16:creationId xmlns:a16="http://schemas.microsoft.com/office/drawing/2014/main" id="{A8D43BDE-BC86-A028-2F78-550C337207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65B8C20-D573-70F6-5854-4FB73B6D5688}"/>
              </a:ext>
            </a:extLst>
          </p:cNvPr>
          <p:cNvSpPr>
            <a:spLocks noGrp="1"/>
          </p:cNvSpPr>
          <p:nvPr>
            <p:ph type="sldNum" sz="quarter" idx="12"/>
          </p:nvPr>
        </p:nvSpPr>
        <p:spPr/>
        <p:txBody>
          <a:bodyPr/>
          <a:lstStyle/>
          <a:p>
            <a:fld id="{31E56DF1-2802-4191-B98C-550116521960}" type="slidenum">
              <a:rPr lang="en-US" smtClean="0"/>
              <a:t>‹#›</a:t>
            </a:fld>
            <a:endParaRPr lang="en-US" dirty="0"/>
          </a:p>
        </p:txBody>
      </p:sp>
    </p:spTree>
    <p:extLst>
      <p:ext uri="{BB962C8B-B14F-4D97-AF65-F5344CB8AC3E}">
        <p14:creationId xmlns:p14="http://schemas.microsoft.com/office/powerpoint/2010/main" val="2304781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E02BB-57A7-D46C-541A-64366B0413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8F93C7-579E-F891-9546-85976E956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D2A7C-A3C1-0197-30A8-F12A9B960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DD3105-32BB-41ED-A952-F5C7A832C986}" type="datetime1">
              <a:rPr lang="en-US" smtClean="0"/>
              <a:t>4/14/2026</a:t>
            </a:fld>
            <a:endParaRPr lang="en-US" dirty="0"/>
          </a:p>
        </p:txBody>
      </p:sp>
      <p:sp>
        <p:nvSpPr>
          <p:cNvPr id="5" name="Footer Placeholder 4">
            <a:extLst>
              <a:ext uri="{FF2B5EF4-FFF2-40B4-BE49-F238E27FC236}">
                <a16:creationId xmlns:a16="http://schemas.microsoft.com/office/drawing/2014/main" id="{0AB80857-3F57-AA25-B2DD-2AD7DEBE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D4EBA3A3-A0A7-1C6B-6B27-C68D7C193F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E56DF1-2802-4191-B98C-550116521960}" type="slidenum">
              <a:rPr lang="en-US" smtClean="0"/>
              <a:t>‹#›</a:t>
            </a:fld>
            <a:endParaRPr lang="en-US" dirty="0"/>
          </a:p>
        </p:txBody>
      </p:sp>
    </p:spTree>
    <p:extLst>
      <p:ext uri="{BB962C8B-B14F-4D97-AF65-F5344CB8AC3E}">
        <p14:creationId xmlns:p14="http://schemas.microsoft.com/office/powerpoint/2010/main" val="1938636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officemgmtentserv.sharepoint.com/sites/OSDHPreventBlockGrant/SitePages/ProjectHome.aspx"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hyperlink" Target="https://oklahoma.gov/health/about-us/health-policy-planning-and-partnerships/preventive-health-and-health-services-block-grant-phhsbg.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pickpik.com/agenda-work-balance-photo-blue-ballpoint-11385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thebluediamondgallery.com/handwriting/b/break.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hyperlink" Target="https://unknowncystic.com/2012/05/"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thebluediamondgallery.com/handwriting/b/break.html"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knowlaw.in/index.php/editorial-board/"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urldefense.com/v3/__https:/1.next.westlaw.com/Link/Document/FullText?findType=L&amp;originatingContext=document&amp;transitionType=DocumentItem&amp;pubNum=1000546&amp;refType=LQ&amp;originatingDoc=I29b8d8b07f4e11edbe7ffd0b806768d1&amp;cite=42USCAS300W-3__;!!NZFi6Pppv9YRQw!sw-D0TEn6jXNnfv7bR9Jer2Jl37pCSHs9f0XJE7g0Rjg151Doy6b1KzUMfmoV-MhDhSTfVZocLiE5yR3m5kZMH5g$"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5" Type="http://schemas.openxmlformats.org/officeDocument/2006/relationships/hyperlink" Target="https://urldefense.com/v3/__https:/1.next.westlaw.com/Link/Document/FullText?findType=Y&amp;originatingContext=document&amp;transitionType=DocumentItem&amp;pubNum=1000546&amp;refType=RB&amp;originatingDoc=I29c13d207f4e11edbe7ffd0b806768d1*5C&amp;cite=42USCAS300W-5__;JQ!!NZFi6Pppv9YRQw!sw-D0TEn6jXNnfv7bR9Jer2Jl37pCSHs9f0XJE7g0Rjg151Doy6b1KzUMfmoV-MhDhSTfVZocLiE5yR3myinKpjr$" TargetMode="External"/><Relationship Id="rId4" Type="http://schemas.openxmlformats.org/officeDocument/2006/relationships/hyperlink" Target="https://urldefense.com/v3/__https:/1.next.westlaw.com/Link/Document/FullText?findType=L&amp;originatingContext=document&amp;transitionType=DocumentItem&amp;pubNum=1000546&amp;refType=LQ&amp;originatingDoc=I29bc34107f4e11edbe7ffd0b806768d1&amp;cite=42USCAS300W-2__;!!NZFi6Pppv9YRQw!sw-D0TEn6jXNnfv7bR9Jer2Jl37pCSHs9f0XJE7g0Rjg151Doy6b1KzUMfmoV-MhDhSTfVZocLiE5yR3m1pcSzAY$"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picpedia.org/clipboard/loss.html" TargetMode="External"/><Relationship Id="rId5" Type="http://schemas.openxmlformats.org/officeDocument/2006/relationships/image" Target="../media/image8.jpg"/><Relationship Id="rId4" Type="http://schemas.openxmlformats.org/officeDocument/2006/relationships/hyperlink" Target="http://www.thebluediamondgallery.com/highlighted/c/contract.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officemgmtentserv.sharepoint.com/sites/OSDHPreventBlockGrant/SitePages/ProjectHome.aspx" TargetMode="External"/><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hyperlink" Target="https://oklahoma.gov/health/about-us/health-policy-planning-and-partnerships/preventive-health-and-health-services-block-grant-phhsbg.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hyperlink" Target="https://unknowncystic.com/2012/05/"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officemgmtentserv.sharepoint.com/sites/OSDHPreventBlockGrant/SitePages/ProjectHome.aspx" TargetMode="External"/><Relationship Id="rId3" Type="http://schemas.openxmlformats.org/officeDocument/2006/relationships/image" Target="../media/image39.jpg"/><Relationship Id="rId7" Type="http://schemas.openxmlformats.org/officeDocument/2006/relationships/hyperlink" Target="https://freesvg.org/thank-you-decoration"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hyperlink" Target="https://unknowncystic.com/2012/05/" TargetMode="External"/><Relationship Id="rId9" Type="http://schemas.openxmlformats.org/officeDocument/2006/relationships/hyperlink" Target="https://oklahoma.gov/health/about-us/health-policy-planning-and-partnerships/preventive-health-and-health-services-block-grant-phhsbg.html"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descr="A picture containing outdoor, water, large, building&#10;&#10;Description automatically generated">
            <a:extLst>
              <a:ext uri="{FF2B5EF4-FFF2-40B4-BE49-F238E27FC236}">
                <a16:creationId xmlns:a16="http://schemas.microsoft.com/office/drawing/2014/main" id="{9C67CF95-E11C-656B-C348-BC5CBEC30C23}"/>
              </a:ext>
            </a:extLst>
          </p:cNvPr>
          <p:cNvPicPr>
            <a:picLocks noChangeAspect="1"/>
          </p:cNvPicPr>
          <p:nvPr/>
        </p:nvPicPr>
        <p:blipFill>
          <a:blip r:embed="rId3">
            <a:alphaModFix amt="40000"/>
          </a:blip>
          <a:srcRect r="5431" b="1"/>
          <a:stretch/>
        </p:blipFill>
        <p:spPr>
          <a:xfrm>
            <a:off x="0" y="-4906"/>
            <a:ext cx="7268406" cy="6857990"/>
          </a:xfrm>
          <a:prstGeom prst="rect">
            <a:avLst/>
          </a:prstGeom>
        </p:spPr>
      </p:pic>
      <p:sp>
        <p:nvSpPr>
          <p:cNvPr id="2" name="Title 1">
            <a:extLst>
              <a:ext uri="{FF2B5EF4-FFF2-40B4-BE49-F238E27FC236}">
                <a16:creationId xmlns:a16="http://schemas.microsoft.com/office/drawing/2014/main" id="{25EDB8D5-5795-3D0D-E1CB-3AB16705BEBC}"/>
              </a:ext>
            </a:extLst>
          </p:cNvPr>
          <p:cNvSpPr>
            <a:spLocks noGrp="1"/>
          </p:cNvSpPr>
          <p:nvPr>
            <p:ph type="title"/>
          </p:nvPr>
        </p:nvSpPr>
        <p:spPr>
          <a:xfrm>
            <a:off x="643468" y="643467"/>
            <a:ext cx="4620584" cy="728133"/>
          </a:xfrm>
        </p:spPr>
        <p:txBody>
          <a:bodyPr vert="horz" lIns="91440" tIns="45720" rIns="91440" bIns="45720" rtlCol="0" anchor="b">
            <a:noAutofit/>
          </a:bodyPr>
          <a:lstStyle/>
          <a:p>
            <a:r>
              <a:rPr lang="en-US" sz="6600" b="1" kern="1200" dirty="0">
                <a:solidFill>
                  <a:srgbClr val="FFFFFF"/>
                </a:solidFill>
                <a:latin typeface="Times New Roman" panose="02020603050405020304" pitchFamily="18" charset="0"/>
                <a:cs typeface="Times New Roman" panose="02020603050405020304" pitchFamily="18" charset="0"/>
              </a:rPr>
              <a:t>Welcome</a:t>
            </a:r>
          </a:p>
        </p:txBody>
      </p:sp>
      <p:pic>
        <p:nvPicPr>
          <p:cNvPr id="3" name="Picture 2">
            <a:extLst>
              <a:ext uri="{FF2B5EF4-FFF2-40B4-BE49-F238E27FC236}">
                <a16:creationId xmlns:a16="http://schemas.microsoft.com/office/drawing/2014/main" id="{81422A4A-37A9-EAAB-4FE0-FD532A70E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749" r="24344"/>
          <a:stretch/>
        </p:blipFill>
        <p:spPr bwMode="auto">
          <a:xfrm>
            <a:off x="5322041" y="9822"/>
            <a:ext cx="6924730"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AB0EE2-88C4-710C-43BC-C49ECFE0B71A}"/>
              </a:ext>
            </a:extLst>
          </p:cNvPr>
          <p:cNvSpPr txBox="1"/>
          <p:nvPr/>
        </p:nvSpPr>
        <p:spPr>
          <a:xfrm>
            <a:off x="6918593" y="3026751"/>
            <a:ext cx="5328178" cy="1107996"/>
          </a:xfrm>
          <a:prstGeom prst="rect">
            <a:avLst/>
          </a:prstGeom>
          <a:noFill/>
        </p:spPr>
        <p:txBody>
          <a:bodyPr wrap="square">
            <a:spAutoFit/>
          </a:bodyPr>
          <a:lstStyle/>
          <a:p>
            <a:pPr algn="r"/>
            <a:r>
              <a:rPr lang="en-US" sz="6600" dirty="0">
                <a:solidFill>
                  <a:schemeClr val="accent5">
                    <a:lumMod val="60000"/>
                    <a:lumOff val="40000"/>
                  </a:schemeClr>
                </a:solidFill>
                <a:latin typeface="Times New Roman" panose="02020603050405020304" pitchFamily="18" charset="0"/>
                <a:cs typeface="Times New Roman" panose="02020603050405020304" pitchFamily="18" charset="0"/>
              </a:rPr>
              <a:t>Call to Order </a:t>
            </a:r>
          </a:p>
        </p:txBody>
      </p:sp>
      <p:sp>
        <p:nvSpPr>
          <p:cNvPr id="5" name="Slide Number Placeholder 4">
            <a:extLst>
              <a:ext uri="{FF2B5EF4-FFF2-40B4-BE49-F238E27FC236}">
                <a16:creationId xmlns:a16="http://schemas.microsoft.com/office/drawing/2014/main" id="{A7514415-A8DC-2264-CBA1-B85E8C43C8DD}"/>
              </a:ext>
            </a:extLst>
          </p:cNvPr>
          <p:cNvSpPr>
            <a:spLocks noGrp="1"/>
          </p:cNvSpPr>
          <p:nvPr>
            <p:ph type="sldNum" sz="quarter" idx="12"/>
          </p:nvPr>
        </p:nvSpPr>
        <p:spPr/>
        <p:txBody>
          <a:bodyPr/>
          <a:lstStyle/>
          <a:p>
            <a:fld id="{31E56DF1-2802-4191-B98C-550116521960}" type="slidenum">
              <a:rPr lang="en-US" smtClean="0"/>
              <a:t>1</a:t>
            </a:fld>
            <a:endParaRPr lang="en-US" dirty="0"/>
          </a:p>
        </p:txBody>
      </p:sp>
    </p:spTree>
    <p:extLst>
      <p:ext uri="{BB962C8B-B14F-4D97-AF65-F5344CB8AC3E}">
        <p14:creationId xmlns:p14="http://schemas.microsoft.com/office/powerpoint/2010/main" val="1057483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4028E-1647-3A21-2FAF-F2CD48F6CD1D}"/>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OSDH PHL Molecular </a:t>
            </a:r>
          </a:p>
        </p:txBody>
      </p:sp>
      <p:sp>
        <p:nvSpPr>
          <p:cNvPr id="4" name="Slide Number Placeholder 3">
            <a:extLst>
              <a:ext uri="{FF2B5EF4-FFF2-40B4-BE49-F238E27FC236}">
                <a16:creationId xmlns:a16="http://schemas.microsoft.com/office/drawing/2014/main" id="{FF92AFA2-FFC1-8D2F-8071-DE24BC8889F4}"/>
              </a:ext>
            </a:extLst>
          </p:cNvPr>
          <p:cNvSpPr>
            <a:spLocks noGrp="1"/>
          </p:cNvSpPr>
          <p:nvPr>
            <p:ph type="sldNum" sz="quarter" idx="12"/>
          </p:nvPr>
        </p:nvSpPr>
        <p:spPr/>
        <p:txBody>
          <a:bodyPr/>
          <a:lstStyle/>
          <a:p>
            <a:fld id="{31E56DF1-2802-4191-B98C-550116521960}" type="slidenum">
              <a:rPr lang="en-US" smtClean="0"/>
              <a:t>10</a:t>
            </a:fld>
            <a:endParaRPr lang="en-US" dirty="0"/>
          </a:p>
        </p:txBody>
      </p:sp>
      <p:pic>
        <p:nvPicPr>
          <p:cNvPr id="10" name="Content Placeholder 9">
            <a:extLst>
              <a:ext uri="{FF2B5EF4-FFF2-40B4-BE49-F238E27FC236}">
                <a16:creationId xmlns:a16="http://schemas.microsoft.com/office/drawing/2014/main" id="{074DE534-23CD-4451-84B4-4914DB973047}"/>
              </a:ext>
            </a:extLst>
          </p:cNvPr>
          <p:cNvPicPr>
            <a:picLocks noGrp="1" noChangeAspect="1"/>
          </p:cNvPicPr>
          <p:nvPr>
            <p:ph idx="1"/>
          </p:nvPr>
        </p:nvPicPr>
        <p:blipFill>
          <a:blip r:embed="rId3"/>
          <a:stretch>
            <a:fillRect/>
          </a:stretch>
        </p:blipFill>
        <p:spPr>
          <a:xfrm>
            <a:off x="1207911" y="1690688"/>
            <a:ext cx="9068203" cy="4486275"/>
          </a:xfrm>
          <a:prstGeom prst="rect">
            <a:avLst/>
          </a:prstGeom>
        </p:spPr>
      </p:pic>
    </p:spTree>
    <p:extLst>
      <p:ext uri="{BB962C8B-B14F-4D97-AF65-F5344CB8AC3E}">
        <p14:creationId xmlns:p14="http://schemas.microsoft.com/office/powerpoint/2010/main" val="3034114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83D-35D6-86FE-7DF0-159E76E63B70}"/>
              </a:ext>
            </a:extLst>
          </p:cNvPr>
          <p:cNvSpPr>
            <a:spLocks noGrp="1"/>
          </p:cNvSpPr>
          <p:nvPr>
            <p:ph type="title"/>
          </p:nvPr>
        </p:nvSpPr>
        <p:spPr>
          <a:xfrm>
            <a:off x="805543" y="320675"/>
            <a:ext cx="10515600" cy="1325563"/>
          </a:xfrm>
        </p:spPr>
        <p:txBody>
          <a:bodyPr/>
          <a:lstStyle/>
          <a:p>
            <a:pPr algn="ctr"/>
            <a:r>
              <a:rPr lang="en-US" dirty="0">
                <a:latin typeface="Times New Roman" panose="02020603050405020304" pitchFamily="18" charset="0"/>
                <a:cs typeface="Times New Roman" panose="02020603050405020304" pitchFamily="18" charset="0"/>
              </a:rPr>
              <a:t>OSDH PHL TB/Mycology</a:t>
            </a:r>
          </a:p>
        </p:txBody>
      </p:sp>
      <p:sp>
        <p:nvSpPr>
          <p:cNvPr id="4" name="Slide Number Placeholder 3">
            <a:extLst>
              <a:ext uri="{FF2B5EF4-FFF2-40B4-BE49-F238E27FC236}">
                <a16:creationId xmlns:a16="http://schemas.microsoft.com/office/drawing/2014/main" id="{8230A3C8-CD5B-0AF6-C6C4-CDE55B8AC27A}"/>
              </a:ext>
            </a:extLst>
          </p:cNvPr>
          <p:cNvSpPr>
            <a:spLocks noGrp="1"/>
          </p:cNvSpPr>
          <p:nvPr>
            <p:ph type="sldNum" sz="quarter" idx="12"/>
          </p:nvPr>
        </p:nvSpPr>
        <p:spPr/>
        <p:txBody>
          <a:bodyPr/>
          <a:lstStyle/>
          <a:p>
            <a:fld id="{31E56DF1-2802-4191-B98C-550116521960}" type="slidenum">
              <a:rPr lang="en-US" smtClean="0"/>
              <a:t>11</a:t>
            </a:fld>
            <a:endParaRPr lang="en-US" dirty="0"/>
          </a:p>
        </p:txBody>
      </p:sp>
      <p:pic>
        <p:nvPicPr>
          <p:cNvPr id="18" name="Content Placeholder 17">
            <a:extLst>
              <a:ext uri="{FF2B5EF4-FFF2-40B4-BE49-F238E27FC236}">
                <a16:creationId xmlns:a16="http://schemas.microsoft.com/office/drawing/2014/main" id="{A1962100-7699-F8D8-1264-C5DE1F91008B}"/>
              </a:ext>
            </a:extLst>
          </p:cNvPr>
          <p:cNvPicPr>
            <a:picLocks noGrp="1" noChangeAspect="1"/>
          </p:cNvPicPr>
          <p:nvPr>
            <p:ph idx="1"/>
          </p:nvPr>
        </p:nvPicPr>
        <p:blipFill>
          <a:blip r:embed="rId3"/>
          <a:stretch>
            <a:fillRect/>
          </a:stretch>
        </p:blipFill>
        <p:spPr>
          <a:xfrm>
            <a:off x="1049482" y="1422400"/>
            <a:ext cx="9968473" cy="4754563"/>
          </a:xfrm>
          <a:prstGeom prst="rect">
            <a:avLst/>
          </a:prstGeom>
        </p:spPr>
      </p:pic>
    </p:spTree>
    <p:extLst>
      <p:ext uri="{BB962C8B-B14F-4D97-AF65-F5344CB8AC3E}">
        <p14:creationId xmlns:p14="http://schemas.microsoft.com/office/powerpoint/2010/main" val="2680056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C1655-05CA-DDEF-27CD-21FA07FD88E7}"/>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OSDH PHL  STI/ HIV</a:t>
            </a:r>
          </a:p>
        </p:txBody>
      </p:sp>
      <p:sp>
        <p:nvSpPr>
          <p:cNvPr id="4" name="Slide Number Placeholder 3">
            <a:extLst>
              <a:ext uri="{FF2B5EF4-FFF2-40B4-BE49-F238E27FC236}">
                <a16:creationId xmlns:a16="http://schemas.microsoft.com/office/drawing/2014/main" id="{29E097E1-D9C6-18A1-8FD3-D1B4D33E016C}"/>
              </a:ext>
            </a:extLst>
          </p:cNvPr>
          <p:cNvSpPr>
            <a:spLocks noGrp="1"/>
          </p:cNvSpPr>
          <p:nvPr>
            <p:ph type="sldNum" sz="quarter" idx="12"/>
          </p:nvPr>
        </p:nvSpPr>
        <p:spPr/>
        <p:txBody>
          <a:bodyPr/>
          <a:lstStyle/>
          <a:p>
            <a:fld id="{31E56DF1-2802-4191-B98C-550116521960}" type="slidenum">
              <a:rPr lang="en-US" smtClean="0"/>
              <a:t>12</a:t>
            </a:fld>
            <a:endParaRPr lang="en-US" dirty="0"/>
          </a:p>
        </p:txBody>
      </p:sp>
      <p:pic>
        <p:nvPicPr>
          <p:cNvPr id="10" name="Content Placeholder 9">
            <a:extLst>
              <a:ext uri="{FF2B5EF4-FFF2-40B4-BE49-F238E27FC236}">
                <a16:creationId xmlns:a16="http://schemas.microsoft.com/office/drawing/2014/main" id="{064B2C3F-EE7E-BB26-E932-A788994C9490}"/>
              </a:ext>
            </a:extLst>
          </p:cNvPr>
          <p:cNvPicPr>
            <a:picLocks noGrp="1" noChangeAspect="1"/>
          </p:cNvPicPr>
          <p:nvPr>
            <p:ph idx="1"/>
          </p:nvPr>
        </p:nvPicPr>
        <p:blipFill>
          <a:blip r:embed="rId3"/>
          <a:stretch>
            <a:fillRect/>
          </a:stretch>
        </p:blipFill>
        <p:spPr>
          <a:xfrm>
            <a:off x="1444978" y="1411111"/>
            <a:ext cx="9200444" cy="4762071"/>
          </a:xfrm>
          <a:prstGeom prst="rect">
            <a:avLst/>
          </a:prstGeom>
        </p:spPr>
      </p:pic>
    </p:spTree>
    <p:extLst>
      <p:ext uri="{BB962C8B-B14F-4D97-AF65-F5344CB8AC3E}">
        <p14:creationId xmlns:p14="http://schemas.microsoft.com/office/powerpoint/2010/main" val="1345067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7D60A-2BAC-3279-69C3-0A39BA7A69A5}"/>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OSDH PHL Microbiology</a:t>
            </a:r>
          </a:p>
        </p:txBody>
      </p:sp>
      <p:sp>
        <p:nvSpPr>
          <p:cNvPr id="4" name="Slide Number Placeholder 3">
            <a:extLst>
              <a:ext uri="{FF2B5EF4-FFF2-40B4-BE49-F238E27FC236}">
                <a16:creationId xmlns:a16="http://schemas.microsoft.com/office/drawing/2014/main" id="{9F0C6AC4-CDC7-1285-0F5D-38D8E14E83E8}"/>
              </a:ext>
            </a:extLst>
          </p:cNvPr>
          <p:cNvSpPr>
            <a:spLocks noGrp="1"/>
          </p:cNvSpPr>
          <p:nvPr>
            <p:ph type="sldNum" sz="quarter" idx="12"/>
          </p:nvPr>
        </p:nvSpPr>
        <p:spPr/>
        <p:txBody>
          <a:bodyPr/>
          <a:lstStyle/>
          <a:p>
            <a:fld id="{31E56DF1-2802-4191-B98C-550116521960}" type="slidenum">
              <a:rPr lang="en-US" smtClean="0"/>
              <a:t>13</a:t>
            </a:fld>
            <a:endParaRPr lang="en-US" dirty="0"/>
          </a:p>
        </p:txBody>
      </p:sp>
      <p:pic>
        <p:nvPicPr>
          <p:cNvPr id="10" name="Content Placeholder 9">
            <a:extLst>
              <a:ext uri="{FF2B5EF4-FFF2-40B4-BE49-F238E27FC236}">
                <a16:creationId xmlns:a16="http://schemas.microsoft.com/office/drawing/2014/main" id="{2CD421B2-999F-13EA-EEB8-30E5E070E967}"/>
              </a:ext>
            </a:extLst>
          </p:cNvPr>
          <p:cNvPicPr>
            <a:picLocks noGrp="1" noChangeAspect="1"/>
          </p:cNvPicPr>
          <p:nvPr>
            <p:ph idx="1"/>
          </p:nvPr>
        </p:nvPicPr>
        <p:blipFill>
          <a:blip r:embed="rId3"/>
          <a:stretch>
            <a:fillRect/>
          </a:stretch>
        </p:blipFill>
        <p:spPr>
          <a:xfrm>
            <a:off x="1241778" y="1467556"/>
            <a:ext cx="9448799" cy="4888794"/>
          </a:xfrm>
          <a:prstGeom prst="rect">
            <a:avLst/>
          </a:prstGeom>
        </p:spPr>
      </p:pic>
    </p:spTree>
    <p:extLst>
      <p:ext uri="{BB962C8B-B14F-4D97-AF65-F5344CB8AC3E}">
        <p14:creationId xmlns:p14="http://schemas.microsoft.com/office/powerpoint/2010/main" val="244756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5A13-A471-A9F3-CFBF-29BE03A66149}"/>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Oral Health Outreach Project</a:t>
            </a:r>
          </a:p>
        </p:txBody>
      </p:sp>
      <p:sp>
        <p:nvSpPr>
          <p:cNvPr id="4" name="Slide Number Placeholder 3">
            <a:extLst>
              <a:ext uri="{FF2B5EF4-FFF2-40B4-BE49-F238E27FC236}">
                <a16:creationId xmlns:a16="http://schemas.microsoft.com/office/drawing/2014/main" id="{0A300E4B-66DD-0393-B4BD-F64955C97A97}"/>
              </a:ext>
            </a:extLst>
          </p:cNvPr>
          <p:cNvSpPr>
            <a:spLocks noGrp="1"/>
          </p:cNvSpPr>
          <p:nvPr>
            <p:ph type="sldNum" sz="quarter" idx="12"/>
          </p:nvPr>
        </p:nvSpPr>
        <p:spPr/>
        <p:txBody>
          <a:bodyPr/>
          <a:lstStyle/>
          <a:p>
            <a:fld id="{31E56DF1-2802-4191-B98C-550116521960}" type="slidenum">
              <a:rPr lang="en-US" smtClean="0"/>
              <a:t>14</a:t>
            </a:fld>
            <a:endParaRPr lang="en-US" dirty="0"/>
          </a:p>
        </p:txBody>
      </p:sp>
      <p:pic>
        <p:nvPicPr>
          <p:cNvPr id="7" name="Content Placeholder 6">
            <a:extLst>
              <a:ext uri="{FF2B5EF4-FFF2-40B4-BE49-F238E27FC236}">
                <a16:creationId xmlns:a16="http://schemas.microsoft.com/office/drawing/2014/main" id="{D48FDE4F-F9C9-F39A-0108-A4F5E29B339B}"/>
              </a:ext>
            </a:extLst>
          </p:cNvPr>
          <p:cNvPicPr>
            <a:picLocks noGrp="1" noChangeAspect="1"/>
          </p:cNvPicPr>
          <p:nvPr>
            <p:ph idx="1"/>
          </p:nvPr>
        </p:nvPicPr>
        <p:blipFill>
          <a:blip r:embed="rId3"/>
          <a:stretch>
            <a:fillRect/>
          </a:stretch>
        </p:blipFill>
        <p:spPr>
          <a:xfrm>
            <a:off x="1510747" y="1550504"/>
            <a:ext cx="8736495" cy="4626459"/>
          </a:xfrm>
          <a:prstGeom prst="rect">
            <a:avLst/>
          </a:prstGeom>
        </p:spPr>
      </p:pic>
    </p:spTree>
    <p:extLst>
      <p:ext uri="{BB962C8B-B14F-4D97-AF65-F5344CB8AC3E}">
        <p14:creationId xmlns:p14="http://schemas.microsoft.com/office/powerpoint/2010/main" val="2699864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468A0-D67D-756C-02CF-56B01A0B3F96}"/>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A Way to Wellness+</a:t>
            </a:r>
          </a:p>
        </p:txBody>
      </p:sp>
      <p:sp>
        <p:nvSpPr>
          <p:cNvPr id="4" name="Slide Number Placeholder 3">
            <a:extLst>
              <a:ext uri="{FF2B5EF4-FFF2-40B4-BE49-F238E27FC236}">
                <a16:creationId xmlns:a16="http://schemas.microsoft.com/office/drawing/2014/main" id="{283712FB-FA35-F805-DC8A-356AFAB17CF1}"/>
              </a:ext>
            </a:extLst>
          </p:cNvPr>
          <p:cNvSpPr>
            <a:spLocks noGrp="1"/>
          </p:cNvSpPr>
          <p:nvPr>
            <p:ph type="sldNum" sz="quarter" idx="12"/>
          </p:nvPr>
        </p:nvSpPr>
        <p:spPr/>
        <p:txBody>
          <a:bodyPr/>
          <a:lstStyle/>
          <a:p>
            <a:fld id="{31E56DF1-2802-4191-B98C-550116521960}" type="slidenum">
              <a:rPr lang="en-US" smtClean="0"/>
              <a:t>15</a:t>
            </a:fld>
            <a:endParaRPr lang="en-US" dirty="0"/>
          </a:p>
        </p:txBody>
      </p:sp>
      <p:pic>
        <p:nvPicPr>
          <p:cNvPr id="10" name="Content Placeholder 9">
            <a:extLst>
              <a:ext uri="{FF2B5EF4-FFF2-40B4-BE49-F238E27FC236}">
                <a16:creationId xmlns:a16="http://schemas.microsoft.com/office/drawing/2014/main" id="{C48515AB-6C81-3954-C3E7-0009A61A7020}"/>
              </a:ext>
            </a:extLst>
          </p:cNvPr>
          <p:cNvPicPr>
            <a:picLocks noGrp="1" noChangeAspect="1"/>
          </p:cNvPicPr>
          <p:nvPr>
            <p:ph idx="1"/>
          </p:nvPr>
        </p:nvPicPr>
        <p:blipFill>
          <a:blip r:embed="rId3"/>
          <a:stretch>
            <a:fillRect/>
          </a:stretch>
        </p:blipFill>
        <p:spPr>
          <a:xfrm>
            <a:off x="1620078" y="1478844"/>
            <a:ext cx="9160812" cy="4698119"/>
          </a:xfrm>
          <a:prstGeom prst="rect">
            <a:avLst/>
          </a:prstGeom>
        </p:spPr>
      </p:pic>
    </p:spTree>
    <p:extLst>
      <p:ext uri="{BB962C8B-B14F-4D97-AF65-F5344CB8AC3E}">
        <p14:creationId xmlns:p14="http://schemas.microsoft.com/office/powerpoint/2010/main" val="3518669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AD74-0A17-382D-7223-45CB370CEB7A}"/>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South Central Oklahoma Healthy Youth Initiative-D8</a:t>
            </a:r>
          </a:p>
        </p:txBody>
      </p:sp>
      <p:sp>
        <p:nvSpPr>
          <p:cNvPr id="4" name="Slide Number Placeholder 3">
            <a:extLst>
              <a:ext uri="{FF2B5EF4-FFF2-40B4-BE49-F238E27FC236}">
                <a16:creationId xmlns:a16="http://schemas.microsoft.com/office/drawing/2014/main" id="{06B2D360-FD99-6CFC-813D-254363BF7FE5}"/>
              </a:ext>
            </a:extLst>
          </p:cNvPr>
          <p:cNvSpPr>
            <a:spLocks noGrp="1"/>
          </p:cNvSpPr>
          <p:nvPr>
            <p:ph type="sldNum" sz="quarter" idx="12"/>
          </p:nvPr>
        </p:nvSpPr>
        <p:spPr/>
        <p:txBody>
          <a:bodyPr/>
          <a:lstStyle/>
          <a:p>
            <a:fld id="{31E56DF1-2802-4191-B98C-550116521960}" type="slidenum">
              <a:rPr lang="en-US" smtClean="0"/>
              <a:t>16</a:t>
            </a:fld>
            <a:endParaRPr lang="en-US" dirty="0"/>
          </a:p>
        </p:txBody>
      </p:sp>
      <p:pic>
        <p:nvPicPr>
          <p:cNvPr id="10" name="Content Placeholder 9">
            <a:extLst>
              <a:ext uri="{FF2B5EF4-FFF2-40B4-BE49-F238E27FC236}">
                <a16:creationId xmlns:a16="http://schemas.microsoft.com/office/drawing/2014/main" id="{68846395-CD4A-3544-0F51-7002046566E3}"/>
              </a:ext>
            </a:extLst>
          </p:cNvPr>
          <p:cNvPicPr>
            <a:picLocks noGrp="1" noChangeAspect="1"/>
          </p:cNvPicPr>
          <p:nvPr>
            <p:ph idx="1"/>
          </p:nvPr>
        </p:nvPicPr>
        <p:blipFill>
          <a:blip r:embed="rId3"/>
          <a:stretch>
            <a:fillRect/>
          </a:stretch>
        </p:blipFill>
        <p:spPr>
          <a:xfrm>
            <a:off x="1749286" y="1690688"/>
            <a:ext cx="9133201" cy="4665661"/>
          </a:xfrm>
          <a:prstGeom prst="rect">
            <a:avLst/>
          </a:prstGeom>
        </p:spPr>
      </p:pic>
    </p:spTree>
    <p:extLst>
      <p:ext uri="{BB962C8B-B14F-4D97-AF65-F5344CB8AC3E}">
        <p14:creationId xmlns:p14="http://schemas.microsoft.com/office/powerpoint/2010/main" val="1765197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1092-A479-7F77-CE15-AA590B1531D3}"/>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CATCH – NE Oklahoma CATCH Coordinated Health Initiative</a:t>
            </a:r>
          </a:p>
        </p:txBody>
      </p:sp>
      <p:sp>
        <p:nvSpPr>
          <p:cNvPr id="4" name="Slide Number Placeholder 3">
            <a:extLst>
              <a:ext uri="{FF2B5EF4-FFF2-40B4-BE49-F238E27FC236}">
                <a16:creationId xmlns:a16="http://schemas.microsoft.com/office/drawing/2014/main" id="{A8C9C3A0-043D-C06F-83AC-F14A48231D7B}"/>
              </a:ext>
            </a:extLst>
          </p:cNvPr>
          <p:cNvSpPr>
            <a:spLocks noGrp="1"/>
          </p:cNvSpPr>
          <p:nvPr>
            <p:ph type="sldNum" sz="quarter" idx="12"/>
          </p:nvPr>
        </p:nvSpPr>
        <p:spPr/>
        <p:txBody>
          <a:bodyPr/>
          <a:lstStyle/>
          <a:p>
            <a:fld id="{31E56DF1-2802-4191-B98C-550116521960}" type="slidenum">
              <a:rPr lang="en-US" smtClean="0"/>
              <a:t>17</a:t>
            </a:fld>
            <a:endParaRPr lang="en-US" dirty="0"/>
          </a:p>
        </p:txBody>
      </p:sp>
      <p:pic>
        <p:nvPicPr>
          <p:cNvPr id="10" name="Content Placeholder 9">
            <a:extLst>
              <a:ext uri="{FF2B5EF4-FFF2-40B4-BE49-F238E27FC236}">
                <a16:creationId xmlns:a16="http://schemas.microsoft.com/office/drawing/2014/main" id="{ADDFC753-13EF-5DB5-9F18-E59BD346190F}"/>
              </a:ext>
            </a:extLst>
          </p:cNvPr>
          <p:cNvPicPr>
            <a:picLocks noGrp="1" noChangeAspect="1"/>
          </p:cNvPicPr>
          <p:nvPr>
            <p:ph idx="1"/>
          </p:nvPr>
        </p:nvPicPr>
        <p:blipFill>
          <a:blip r:embed="rId3"/>
          <a:stretch>
            <a:fillRect/>
          </a:stretch>
        </p:blipFill>
        <p:spPr>
          <a:xfrm>
            <a:off x="1510748" y="1690688"/>
            <a:ext cx="9157251" cy="4665661"/>
          </a:xfrm>
          <a:prstGeom prst="rect">
            <a:avLst/>
          </a:prstGeom>
        </p:spPr>
      </p:pic>
    </p:spTree>
    <p:extLst>
      <p:ext uri="{BB962C8B-B14F-4D97-AF65-F5344CB8AC3E}">
        <p14:creationId xmlns:p14="http://schemas.microsoft.com/office/powerpoint/2010/main" val="1548955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ECF4A-A322-A736-6241-1D91EAEE6B61}"/>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Community Engagement &amp; Partnership</a:t>
            </a:r>
          </a:p>
        </p:txBody>
      </p:sp>
      <p:sp>
        <p:nvSpPr>
          <p:cNvPr id="4" name="Slide Number Placeholder 3">
            <a:extLst>
              <a:ext uri="{FF2B5EF4-FFF2-40B4-BE49-F238E27FC236}">
                <a16:creationId xmlns:a16="http://schemas.microsoft.com/office/drawing/2014/main" id="{D99AF0D4-DEA0-B328-9EE0-FF99A062839E}"/>
              </a:ext>
            </a:extLst>
          </p:cNvPr>
          <p:cNvSpPr>
            <a:spLocks noGrp="1"/>
          </p:cNvSpPr>
          <p:nvPr>
            <p:ph type="sldNum" sz="quarter" idx="12"/>
          </p:nvPr>
        </p:nvSpPr>
        <p:spPr/>
        <p:txBody>
          <a:bodyPr/>
          <a:lstStyle/>
          <a:p>
            <a:fld id="{31E56DF1-2802-4191-B98C-550116521960}" type="slidenum">
              <a:rPr lang="en-US" smtClean="0"/>
              <a:t>18</a:t>
            </a:fld>
            <a:endParaRPr lang="en-US" dirty="0"/>
          </a:p>
        </p:txBody>
      </p:sp>
      <p:pic>
        <p:nvPicPr>
          <p:cNvPr id="10" name="Content Placeholder 9">
            <a:extLst>
              <a:ext uri="{FF2B5EF4-FFF2-40B4-BE49-F238E27FC236}">
                <a16:creationId xmlns:a16="http://schemas.microsoft.com/office/drawing/2014/main" id="{927FAD55-578D-766A-DE62-F06BF482D271}"/>
              </a:ext>
            </a:extLst>
          </p:cNvPr>
          <p:cNvPicPr>
            <a:picLocks noGrp="1" noChangeAspect="1"/>
          </p:cNvPicPr>
          <p:nvPr>
            <p:ph idx="1"/>
          </p:nvPr>
        </p:nvPicPr>
        <p:blipFill>
          <a:blip r:embed="rId3"/>
          <a:stretch>
            <a:fillRect/>
          </a:stretch>
        </p:blipFill>
        <p:spPr>
          <a:xfrm>
            <a:off x="1699591" y="1829406"/>
            <a:ext cx="8787786" cy="4343776"/>
          </a:xfrm>
          <a:prstGeom prst="rect">
            <a:avLst/>
          </a:prstGeom>
        </p:spPr>
      </p:pic>
    </p:spTree>
    <p:extLst>
      <p:ext uri="{BB962C8B-B14F-4D97-AF65-F5344CB8AC3E}">
        <p14:creationId xmlns:p14="http://schemas.microsoft.com/office/powerpoint/2010/main" val="3663651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A1B50-C243-6DB9-6839-33D4C5376F27}"/>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CHW Training </a:t>
            </a:r>
          </a:p>
        </p:txBody>
      </p:sp>
      <p:sp>
        <p:nvSpPr>
          <p:cNvPr id="4" name="Slide Number Placeholder 3">
            <a:extLst>
              <a:ext uri="{FF2B5EF4-FFF2-40B4-BE49-F238E27FC236}">
                <a16:creationId xmlns:a16="http://schemas.microsoft.com/office/drawing/2014/main" id="{A8A66014-4BE4-9585-CDA6-272ABA957FC8}"/>
              </a:ext>
            </a:extLst>
          </p:cNvPr>
          <p:cNvSpPr>
            <a:spLocks noGrp="1"/>
          </p:cNvSpPr>
          <p:nvPr>
            <p:ph type="sldNum" sz="quarter" idx="12"/>
          </p:nvPr>
        </p:nvSpPr>
        <p:spPr/>
        <p:txBody>
          <a:bodyPr/>
          <a:lstStyle/>
          <a:p>
            <a:fld id="{31E56DF1-2802-4191-B98C-550116521960}" type="slidenum">
              <a:rPr lang="en-US" smtClean="0"/>
              <a:t>19</a:t>
            </a:fld>
            <a:endParaRPr lang="en-US" dirty="0"/>
          </a:p>
        </p:txBody>
      </p:sp>
      <p:pic>
        <p:nvPicPr>
          <p:cNvPr id="10" name="Content Placeholder 9">
            <a:extLst>
              <a:ext uri="{FF2B5EF4-FFF2-40B4-BE49-F238E27FC236}">
                <a16:creationId xmlns:a16="http://schemas.microsoft.com/office/drawing/2014/main" id="{B2C7AD3B-BD9E-2CBE-90FF-17B488131D9C}"/>
              </a:ext>
            </a:extLst>
          </p:cNvPr>
          <p:cNvPicPr>
            <a:picLocks noGrp="1" noChangeAspect="1"/>
          </p:cNvPicPr>
          <p:nvPr>
            <p:ph idx="1"/>
          </p:nvPr>
        </p:nvPicPr>
        <p:blipFill>
          <a:blip r:embed="rId3"/>
          <a:stretch>
            <a:fillRect/>
          </a:stretch>
        </p:blipFill>
        <p:spPr>
          <a:xfrm>
            <a:off x="1769164" y="1377244"/>
            <a:ext cx="9147191" cy="4888089"/>
          </a:xfrm>
          <a:prstGeom prst="rect">
            <a:avLst/>
          </a:prstGeom>
        </p:spPr>
      </p:pic>
    </p:spTree>
    <p:extLst>
      <p:ext uri="{BB962C8B-B14F-4D97-AF65-F5344CB8AC3E}">
        <p14:creationId xmlns:p14="http://schemas.microsoft.com/office/powerpoint/2010/main" val="421556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016647-C384-084D-91A8-2209F2D962BC}"/>
              </a:ext>
            </a:extLst>
          </p:cNvPr>
          <p:cNvSpPr>
            <a:spLocks noGrp="1"/>
          </p:cNvSpPr>
          <p:nvPr>
            <p:ph type="title"/>
          </p:nvPr>
        </p:nvSpPr>
        <p:spPr>
          <a:xfrm>
            <a:off x="242888" y="678730"/>
            <a:ext cx="5391429" cy="1414021"/>
          </a:xfrm>
        </p:spPr>
        <p:txBody>
          <a:bodyPr/>
          <a:lstStyle/>
          <a:p>
            <a:pPr algn="ctr"/>
            <a:r>
              <a:rPr lang="en-US" sz="2800" b="1" dirty="0">
                <a:solidFill>
                  <a:srgbClr val="0070C0"/>
                </a:solidFill>
              </a:rPr>
              <a:t>Preventive Health and Health Services (PHHS) Block Grant (BG)</a:t>
            </a:r>
          </a:p>
        </p:txBody>
      </p:sp>
      <p:sp>
        <p:nvSpPr>
          <p:cNvPr id="5" name="Text Placeholder 4">
            <a:extLst>
              <a:ext uri="{FF2B5EF4-FFF2-40B4-BE49-F238E27FC236}">
                <a16:creationId xmlns:a16="http://schemas.microsoft.com/office/drawing/2014/main" id="{0F4E9049-9A90-A44E-9372-628E820C9552}"/>
              </a:ext>
            </a:extLst>
          </p:cNvPr>
          <p:cNvSpPr>
            <a:spLocks noGrp="1"/>
          </p:cNvSpPr>
          <p:nvPr>
            <p:ph type="body" idx="1"/>
          </p:nvPr>
        </p:nvSpPr>
        <p:spPr>
          <a:xfrm>
            <a:off x="515567" y="2092752"/>
            <a:ext cx="5177118" cy="678728"/>
          </a:xfrm>
        </p:spPr>
        <p:txBody>
          <a:bodyPr/>
          <a:lstStyle/>
          <a:p>
            <a:pPr algn="ctr"/>
            <a:r>
              <a:rPr lang="en-US" sz="2800" dirty="0">
                <a:latin typeface="Times New Roman" panose="02020603050405020304" pitchFamily="18" charset="0"/>
                <a:cs typeface="Times New Roman" panose="02020603050405020304" pitchFamily="18" charset="0"/>
              </a:rPr>
              <a:t>Advisory Committee Meeting</a:t>
            </a:r>
            <a:r>
              <a:rPr lang="en-US" dirty="0">
                <a:latin typeface="Times New Roman" panose="02020603050405020304" pitchFamily="18" charset="0"/>
                <a:cs typeface="Times New Roman" panose="02020603050405020304" pitchFamily="18" charset="0"/>
              </a:rPr>
              <a:t>	</a:t>
            </a:r>
          </a:p>
        </p:txBody>
      </p:sp>
      <p:sp>
        <p:nvSpPr>
          <p:cNvPr id="6" name="Text Placeholder 5">
            <a:extLst>
              <a:ext uri="{FF2B5EF4-FFF2-40B4-BE49-F238E27FC236}">
                <a16:creationId xmlns:a16="http://schemas.microsoft.com/office/drawing/2014/main" id="{9E8DAC8B-B1DC-5348-B0A6-238FC462030A}"/>
              </a:ext>
            </a:extLst>
          </p:cNvPr>
          <p:cNvSpPr>
            <a:spLocks noGrp="1"/>
          </p:cNvSpPr>
          <p:nvPr>
            <p:ph type="body" sz="quarter" idx="13"/>
          </p:nvPr>
        </p:nvSpPr>
        <p:spPr>
          <a:xfrm>
            <a:off x="923732" y="2931736"/>
            <a:ext cx="4170782" cy="1038929"/>
          </a:xfrm>
        </p:spPr>
        <p:txBody>
          <a:bodyPr/>
          <a:lstStyle/>
          <a:p>
            <a:pPr algn="ctr"/>
            <a:r>
              <a:rPr lang="en-US" sz="2400" dirty="0">
                <a:latin typeface="Times New Roman" panose="02020603050405020304" pitchFamily="18" charset="0"/>
                <a:cs typeface="Times New Roman" panose="02020603050405020304" pitchFamily="18" charset="0"/>
              </a:rPr>
              <a:t>2:00 pm </a:t>
            </a:r>
          </a:p>
          <a:p>
            <a:pPr algn="ctr"/>
            <a:r>
              <a:rPr lang="en-US" sz="2400" dirty="0">
                <a:latin typeface="Times New Roman" panose="02020603050405020304" pitchFamily="18" charset="0"/>
                <a:cs typeface="Times New Roman" panose="02020603050405020304" pitchFamily="18" charset="0"/>
              </a:rPr>
              <a:t>April 6, 2026</a:t>
            </a:r>
          </a:p>
        </p:txBody>
      </p:sp>
      <p:sp>
        <p:nvSpPr>
          <p:cNvPr id="2" name="Slide Number Placeholder 1">
            <a:extLst>
              <a:ext uri="{FF2B5EF4-FFF2-40B4-BE49-F238E27FC236}">
                <a16:creationId xmlns:a16="http://schemas.microsoft.com/office/drawing/2014/main" id="{B572306F-2162-EF47-A9AD-A6C79339E7A3}"/>
              </a:ext>
            </a:extLst>
          </p:cNvPr>
          <p:cNvSpPr>
            <a:spLocks noGrp="1"/>
          </p:cNvSpPr>
          <p:nvPr>
            <p:ph type="sldNum" sz="quarter" idx="12"/>
          </p:nvPr>
        </p:nvSpPr>
        <p:spPr/>
        <p:txBody>
          <a:bodyPr/>
          <a:lstStyle/>
          <a:p>
            <a:fld id="{DB7DDC46-2E90-8640-BEFE-F54DCCD857ED}" type="slidenum">
              <a:rPr lang="en-US" smtClean="0"/>
              <a:pPr/>
              <a:t>2</a:t>
            </a:fld>
            <a:endParaRPr lang="en-US" dirty="0"/>
          </a:p>
        </p:txBody>
      </p:sp>
      <p:sp>
        <p:nvSpPr>
          <p:cNvPr id="9" name="TextBox 8">
            <a:extLst>
              <a:ext uri="{FF2B5EF4-FFF2-40B4-BE49-F238E27FC236}">
                <a16:creationId xmlns:a16="http://schemas.microsoft.com/office/drawing/2014/main" id="{2C28F061-1508-6C95-FB89-9ADBE2FB3AE6}"/>
              </a:ext>
            </a:extLst>
          </p:cNvPr>
          <p:cNvSpPr txBox="1"/>
          <p:nvPr/>
        </p:nvSpPr>
        <p:spPr>
          <a:xfrm>
            <a:off x="-100669" y="3070867"/>
            <a:ext cx="8019875" cy="2635722"/>
          </a:xfrm>
          <a:prstGeom prst="rect">
            <a:avLst/>
          </a:prstGeom>
          <a:noFill/>
        </p:spPr>
        <p:txBody>
          <a:bodyPr wrap="square">
            <a:spAutoFit/>
          </a:bodyPr>
          <a:lstStyle/>
          <a:p>
            <a:pPr marL="0" marR="0">
              <a:lnSpc>
                <a:spcPct val="115000"/>
              </a:lnSpc>
              <a:spcAft>
                <a:spcPts val="1000"/>
              </a:spcAft>
            </a:pPr>
            <a:endParaRPr lang="en-US"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20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20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20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rPr>
              <a:t>To learn more about the PHHSBG, please visit </a:t>
            </a: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our SharePoint page</a:t>
            </a:r>
            <a:r>
              <a:rPr lang="en-US" sz="20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rPr>
              <a:t> or </a:t>
            </a: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public webpage.</a:t>
            </a: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Content Placeholder 3">
            <a:extLst>
              <a:ext uri="{FF2B5EF4-FFF2-40B4-BE49-F238E27FC236}">
                <a16:creationId xmlns:a16="http://schemas.microsoft.com/office/drawing/2014/main" id="{2473F5ED-FA97-21BE-9BE7-69ED7598BD4B}"/>
              </a:ext>
            </a:extLst>
          </p:cNvPr>
          <p:cNvPicPr>
            <a:picLocks noChangeAspect="1"/>
          </p:cNvPicPr>
          <p:nvPr/>
        </p:nvPicPr>
        <p:blipFill>
          <a:blip r:embed="rId5"/>
          <a:stretch>
            <a:fillRect/>
          </a:stretch>
        </p:blipFill>
        <p:spPr>
          <a:xfrm>
            <a:off x="3581401" y="6344909"/>
            <a:ext cx="1895060" cy="3651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891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B63CF-6578-EFD7-FCBF-D1D47EE7C2E6}"/>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Enhancing Access, Promoting Wellness  &amp; Telehealth Initiative</a:t>
            </a:r>
          </a:p>
        </p:txBody>
      </p:sp>
      <p:sp>
        <p:nvSpPr>
          <p:cNvPr id="4" name="Slide Number Placeholder 3">
            <a:extLst>
              <a:ext uri="{FF2B5EF4-FFF2-40B4-BE49-F238E27FC236}">
                <a16:creationId xmlns:a16="http://schemas.microsoft.com/office/drawing/2014/main" id="{E516B5D3-1B4F-BBAC-08E9-3CA6DA69F6AD}"/>
              </a:ext>
            </a:extLst>
          </p:cNvPr>
          <p:cNvSpPr>
            <a:spLocks noGrp="1"/>
          </p:cNvSpPr>
          <p:nvPr>
            <p:ph type="sldNum" sz="quarter" idx="12"/>
          </p:nvPr>
        </p:nvSpPr>
        <p:spPr/>
        <p:txBody>
          <a:bodyPr/>
          <a:lstStyle/>
          <a:p>
            <a:fld id="{31E56DF1-2802-4191-B98C-550116521960}" type="slidenum">
              <a:rPr lang="en-US" smtClean="0"/>
              <a:t>20</a:t>
            </a:fld>
            <a:endParaRPr lang="en-US" dirty="0"/>
          </a:p>
        </p:txBody>
      </p:sp>
      <p:pic>
        <p:nvPicPr>
          <p:cNvPr id="10" name="Content Placeholder 9">
            <a:extLst>
              <a:ext uri="{FF2B5EF4-FFF2-40B4-BE49-F238E27FC236}">
                <a16:creationId xmlns:a16="http://schemas.microsoft.com/office/drawing/2014/main" id="{63821515-0677-8C9D-089C-BBD77774277F}"/>
              </a:ext>
            </a:extLst>
          </p:cNvPr>
          <p:cNvPicPr>
            <a:picLocks noGrp="1" noChangeAspect="1"/>
          </p:cNvPicPr>
          <p:nvPr>
            <p:ph idx="1"/>
          </p:nvPr>
        </p:nvPicPr>
        <p:blipFill>
          <a:blip r:embed="rId3"/>
          <a:stretch>
            <a:fillRect/>
          </a:stretch>
        </p:blipFill>
        <p:spPr>
          <a:xfrm>
            <a:off x="1431234" y="1825625"/>
            <a:ext cx="9485121" cy="4439708"/>
          </a:xfrm>
          <a:prstGeom prst="rect">
            <a:avLst/>
          </a:prstGeom>
        </p:spPr>
      </p:pic>
    </p:spTree>
    <p:extLst>
      <p:ext uri="{BB962C8B-B14F-4D97-AF65-F5344CB8AC3E}">
        <p14:creationId xmlns:p14="http://schemas.microsoft.com/office/powerpoint/2010/main" val="4017438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F0E48-7A87-8C2B-31EB-DAB543618F1F}"/>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Improving School Health Statewide</a:t>
            </a:r>
          </a:p>
        </p:txBody>
      </p:sp>
      <p:sp>
        <p:nvSpPr>
          <p:cNvPr id="4" name="Slide Number Placeholder 3">
            <a:extLst>
              <a:ext uri="{FF2B5EF4-FFF2-40B4-BE49-F238E27FC236}">
                <a16:creationId xmlns:a16="http://schemas.microsoft.com/office/drawing/2014/main" id="{0A66FF05-8D67-D71F-5173-B82FA1E6E0C9}"/>
              </a:ext>
            </a:extLst>
          </p:cNvPr>
          <p:cNvSpPr>
            <a:spLocks noGrp="1"/>
          </p:cNvSpPr>
          <p:nvPr>
            <p:ph type="sldNum" sz="quarter" idx="12"/>
          </p:nvPr>
        </p:nvSpPr>
        <p:spPr/>
        <p:txBody>
          <a:bodyPr/>
          <a:lstStyle/>
          <a:p>
            <a:fld id="{31E56DF1-2802-4191-B98C-550116521960}" type="slidenum">
              <a:rPr lang="en-US" smtClean="0"/>
              <a:t>21</a:t>
            </a:fld>
            <a:endParaRPr lang="en-US" dirty="0"/>
          </a:p>
        </p:txBody>
      </p:sp>
      <p:pic>
        <p:nvPicPr>
          <p:cNvPr id="10" name="Content Placeholder 9">
            <a:extLst>
              <a:ext uri="{FF2B5EF4-FFF2-40B4-BE49-F238E27FC236}">
                <a16:creationId xmlns:a16="http://schemas.microsoft.com/office/drawing/2014/main" id="{6602D070-A8C9-BF83-F08D-189921F7FF20}"/>
              </a:ext>
            </a:extLst>
          </p:cNvPr>
          <p:cNvPicPr>
            <a:picLocks noGrp="1" noChangeAspect="1"/>
          </p:cNvPicPr>
          <p:nvPr>
            <p:ph idx="1"/>
          </p:nvPr>
        </p:nvPicPr>
        <p:blipFill>
          <a:blip r:embed="rId3"/>
          <a:stretch>
            <a:fillRect/>
          </a:stretch>
        </p:blipFill>
        <p:spPr>
          <a:xfrm>
            <a:off x="1381538" y="1590261"/>
            <a:ext cx="9421927" cy="4586702"/>
          </a:xfrm>
          <a:prstGeom prst="rect">
            <a:avLst/>
          </a:prstGeom>
        </p:spPr>
      </p:pic>
    </p:spTree>
    <p:extLst>
      <p:ext uri="{BB962C8B-B14F-4D97-AF65-F5344CB8AC3E}">
        <p14:creationId xmlns:p14="http://schemas.microsoft.com/office/powerpoint/2010/main" val="14808123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7D8BD-4DEF-7EC7-C1CB-902808593681}"/>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Nutrition Security</a:t>
            </a:r>
          </a:p>
        </p:txBody>
      </p:sp>
      <p:sp>
        <p:nvSpPr>
          <p:cNvPr id="4" name="Slide Number Placeholder 3">
            <a:extLst>
              <a:ext uri="{FF2B5EF4-FFF2-40B4-BE49-F238E27FC236}">
                <a16:creationId xmlns:a16="http://schemas.microsoft.com/office/drawing/2014/main" id="{3D893734-DEE3-4AF3-09F5-5052610CDC91}"/>
              </a:ext>
            </a:extLst>
          </p:cNvPr>
          <p:cNvSpPr>
            <a:spLocks noGrp="1"/>
          </p:cNvSpPr>
          <p:nvPr>
            <p:ph type="sldNum" sz="quarter" idx="12"/>
          </p:nvPr>
        </p:nvSpPr>
        <p:spPr/>
        <p:txBody>
          <a:bodyPr/>
          <a:lstStyle/>
          <a:p>
            <a:fld id="{31E56DF1-2802-4191-B98C-550116521960}" type="slidenum">
              <a:rPr lang="en-US" smtClean="0"/>
              <a:t>22</a:t>
            </a:fld>
            <a:endParaRPr lang="en-US" dirty="0"/>
          </a:p>
        </p:txBody>
      </p:sp>
      <p:pic>
        <p:nvPicPr>
          <p:cNvPr id="10" name="Content Placeholder 9">
            <a:extLst>
              <a:ext uri="{FF2B5EF4-FFF2-40B4-BE49-F238E27FC236}">
                <a16:creationId xmlns:a16="http://schemas.microsoft.com/office/drawing/2014/main" id="{F4DD6F31-3EC4-3499-F7CC-82CACCB3FAFE}"/>
              </a:ext>
            </a:extLst>
          </p:cNvPr>
          <p:cNvPicPr>
            <a:picLocks noGrp="1" noChangeAspect="1"/>
          </p:cNvPicPr>
          <p:nvPr>
            <p:ph idx="1"/>
          </p:nvPr>
        </p:nvPicPr>
        <p:blipFill>
          <a:blip r:embed="rId3"/>
          <a:stretch>
            <a:fillRect/>
          </a:stretch>
        </p:blipFill>
        <p:spPr>
          <a:xfrm>
            <a:off x="1371600" y="1500809"/>
            <a:ext cx="8912578" cy="4676154"/>
          </a:xfrm>
          <a:prstGeom prst="rect">
            <a:avLst/>
          </a:prstGeom>
        </p:spPr>
      </p:pic>
    </p:spTree>
    <p:extLst>
      <p:ext uri="{BB962C8B-B14F-4D97-AF65-F5344CB8AC3E}">
        <p14:creationId xmlns:p14="http://schemas.microsoft.com/office/powerpoint/2010/main" val="3146354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8DA85-F5F4-77D4-21B4-16846AC40983}"/>
              </a:ext>
            </a:extLst>
          </p:cNvPr>
          <p:cNvSpPr>
            <a:spLocks noGrp="1"/>
          </p:cNvSpPr>
          <p:nvPr>
            <p:ph type="title"/>
          </p:nvPr>
        </p:nvSpPr>
        <p:spPr>
          <a:xfrm>
            <a:off x="225777" y="365125"/>
            <a:ext cx="11774311" cy="1325563"/>
          </a:xfrm>
        </p:spPr>
        <p:txBody>
          <a:bodyPr/>
          <a:lstStyle/>
          <a:p>
            <a:pPr algn="ctr"/>
            <a:r>
              <a:rPr lang="en-US" dirty="0">
                <a:latin typeface="Times New Roman" panose="02020603050405020304" pitchFamily="18" charset="0"/>
                <a:cs typeface="Times New Roman" panose="02020603050405020304" pitchFamily="18" charset="0"/>
              </a:rPr>
              <a:t>Healthy Aging and Injury Prevention</a:t>
            </a:r>
          </a:p>
        </p:txBody>
      </p:sp>
      <p:sp>
        <p:nvSpPr>
          <p:cNvPr id="4" name="Slide Number Placeholder 3">
            <a:extLst>
              <a:ext uri="{FF2B5EF4-FFF2-40B4-BE49-F238E27FC236}">
                <a16:creationId xmlns:a16="http://schemas.microsoft.com/office/drawing/2014/main" id="{DDC415F8-5BC7-B60E-A218-1B079C75EB0D}"/>
              </a:ext>
            </a:extLst>
          </p:cNvPr>
          <p:cNvSpPr>
            <a:spLocks noGrp="1"/>
          </p:cNvSpPr>
          <p:nvPr>
            <p:ph type="sldNum" sz="quarter" idx="12"/>
          </p:nvPr>
        </p:nvSpPr>
        <p:spPr/>
        <p:txBody>
          <a:bodyPr/>
          <a:lstStyle/>
          <a:p>
            <a:fld id="{31E56DF1-2802-4191-B98C-550116521960}" type="slidenum">
              <a:rPr lang="en-US" smtClean="0"/>
              <a:t>23</a:t>
            </a:fld>
            <a:endParaRPr lang="en-US" dirty="0"/>
          </a:p>
        </p:txBody>
      </p:sp>
      <p:pic>
        <p:nvPicPr>
          <p:cNvPr id="10" name="Content Placeholder 9">
            <a:extLst>
              <a:ext uri="{FF2B5EF4-FFF2-40B4-BE49-F238E27FC236}">
                <a16:creationId xmlns:a16="http://schemas.microsoft.com/office/drawing/2014/main" id="{DDC8F747-D82E-E971-846C-A38C07CABE3F}"/>
              </a:ext>
            </a:extLst>
          </p:cNvPr>
          <p:cNvPicPr>
            <a:picLocks noGrp="1" noChangeAspect="1"/>
          </p:cNvPicPr>
          <p:nvPr>
            <p:ph idx="1"/>
          </p:nvPr>
        </p:nvPicPr>
        <p:blipFill>
          <a:blip r:embed="rId3"/>
          <a:stretch>
            <a:fillRect/>
          </a:stretch>
        </p:blipFill>
        <p:spPr>
          <a:xfrm>
            <a:off x="1679713" y="1600200"/>
            <a:ext cx="9168909" cy="4576763"/>
          </a:xfrm>
          <a:prstGeom prst="rect">
            <a:avLst/>
          </a:prstGeom>
        </p:spPr>
      </p:pic>
    </p:spTree>
    <p:extLst>
      <p:ext uri="{BB962C8B-B14F-4D97-AF65-F5344CB8AC3E}">
        <p14:creationId xmlns:p14="http://schemas.microsoft.com/office/powerpoint/2010/main" val="1898947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DE2FF-0887-5EC3-5F27-93920ECF90ED}"/>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Sexual Assault Training &amp; Surveillance</a:t>
            </a:r>
          </a:p>
        </p:txBody>
      </p:sp>
      <p:sp>
        <p:nvSpPr>
          <p:cNvPr id="4" name="Slide Number Placeholder 3">
            <a:extLst>
              <a:ext uri="{FF2B5EF4-FFF2-40B4-BE49-F238E27FC236}">
                <a16:creationId xmlns:a16="http://schemas.microsoft.com/office/drawing/2014/main" id="{A25F08A4-1EFD-FD6F-0A66-0B72E713F85C}"/>
              </a:ext>
            </a:extLst>
          </p:cNvPr>
          <p:cNvSpPr>
            <a:spLocks noGrp="1"/>
          </p:cNvSpPr>
          <p:nvPr>
            <p:ph type="sldNum" sz="quarter" idx="12"/>
          </p:nvPr>
        </p:nvSpPr>
        <p:spPr/>
        <p:txBody>
          <a:bodyPr/>
          <a:lstStyle/>
          <a:p>
            <a:fld id="{31E56DF1-2802-4191-B98C-550116521960}" type="slidenum">
              <a:rPr lang="en-US" smtClean="0"/>
              <a:t>24</a:t>
            </a:fld>
            <a:endParaRPr lang="en-US" dirty="0"/>
          </a:p>
        </p:txBody>
      </p:sp>
      <p:pic>
        <p:nvPicPr>
          <p:cNvPr id="14" name="Content Placeholder 13">
            <a:extLst>
              <a:ext uri="{FF2B5EF4-FFF2-40B4-BE49-F238E27FC236}">
                <a16:creationId xmlns:a16="http://schemas.microsoft.com/office/drawing/2014/main" id="{6D181281-47D4-C789-EA2A-AFFD4AC92893}"/>
              </a:ext>
            </a:extLst>
          </p:cNvPr>
          <p:cNvPicPr>
            <a:picLocks noGrp="1" noChangeAspect="1"/>
          </p:cNvPicPr>
          <p:nvPr>
            <p:ph idx="1"/>
          </p:nvPr>
        </p:nvPicPr>
        <p:blipFill>
          <a:blip r:embed="rId3"/>
          <a:stretch>
            <a:fillRect/>
          </a:stretch>
        </p:blipFill>
        <p:spPr>
          <a:xfrm>
            <a:off x="1600200" y="1478844"/>
            <a:ext cx="9008662" cy="4698119"/>
          </a:xfrm>
          <a:prstGeom prst="rect">
            <a:avLst/>
          </a:prstGeom>
        </p:spPr>
      </p:pic>
    </p:spTree>
    <p:extLst>
      <p:ext uri="{BB962C8B-B14F-4D97-AF65-F5344CB8AC3E}">
        <p14:creationId xmlns:p14="http://schemas.microsoft.com/office/powerpoint/2010/main" val="2428270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5A677-4672-5CE0-899D-A8327A6FC0F5}"/>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Child Passenger Safety Program</a:t>
            </a:r>
          </a:p>
        </p:txBody>
      </p:sp>
      <p:sp>
        <p:nvSpPr>
          <p:cNvPr id="4" name="Slide Number Placeholder 3">
            <a:extLst>
              <a:ext uri="{FF2B5EF4-FFF2-40B4-BE49-F238E27FC236}">
                <a16:creationId xmlns:a16="http://schemas.microsoft.com/office/drawing/2014/main" id="{D884D8A4-9B0A-80B7-AF74-DB97EB6CC738}"/>
              </a:ext>
            </a:extLst>
          </p:cNvPr>
          <p:cNvSpPr>
            <a:spLocks noGrp="1"/>
          </p:cNvSpPr>
          <p:nvPr>
            <p:ph type="sldNum" sz="quarter" idx="12"/>
          </p:nvPr>
        </p:nvSpPr>
        <p:spPr/>
        <p:txBody>
          <a:bodyPr/>
          <a:lstStyle/>
          <a:p>
            <a:fld id="{31E56DF1-2802-4191-B98C-550116521960}" type="slidenum">
              <a:rPr lang="en-US" smtClean="0"/>
              <a:t>25</a:t>
            </a:fld>
            <a:endParaRPr lang="en-US" dirty="0"/>
          </a:p>
        </p:txBody>
      </p:sp>
      <p:pic>
        <p:nvPicPr>
          <p:cNvPr id="10" name="Content Placeholder 9">
            <a:extLst>
              <a:ext uri="{FF2B5EF4-FFF2-40B4-BE49-F238E27FC236}">
                <a16:creationId xmlns:a16="http://schemas.microsoft.com/office/drawing/2014/main" id="{C881368A-E546-0438-09B0-EC40D1107F63}"/>
              </a:ext>
            </a:extLst>
          </p:cNvPr>
          <p:cNvPicPr>
            <a:picLocks noGrp="1" noChangeAspect="1"/>
          </p:cNvPicPr>
          <p:nvPr>
            <p:ph idx="1"/>
          </p:nvPr>
        </p:nvPicPr>
        <p:blipFill>
          <a:blip r:embed="rId3"/>
          <a:stretch>
            <a:fillRect/>
          </a:stretch>
        </p:blipFill>
        <p:spPr>
          <a:xfrm>
            <a:off x="1500809" y="1433689"/>
            <a:ext cx="9099457" cy="4743274"/>
          </a:xfrm>
          <a:prstGeom prst="rect">
            <a:avLst/>
          </a:prstGeom>
        </p:spPr>
      </p:pic>
    </p:spTree>
    <p:extLst>
      <p:ext uri="{BB962C8B-B14F-4D97-AF65-F5344CB8AC3E}">
        <p14:creationId xmlns:p14="http://schemas.microsoft.com/office/powerpoint/2010/main" val="1836363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847A-FDD9-276C-537D-CBC2793BBE87}"/>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Suicide Prevention &amp; Surveillance</a:t>
            </a:r>
          </a:p>
        </p:txBody>
      </p:sp>
      <p:sp>
        <p:nvSpPr>
          <p:cNvPr id="4" name="Slide Number Placeholder 3">
            <a:extLst>
              <a:ext uri="{FF2B5EF4-FFF2-40B4-BE49-F238E27FC236}">
                <a16:creationId xmlns:a16="http://schemas.microsoft.com/office/drawing/2014/main" id="{38090A1F-CABD-893A-540B-9821B899C91D}"/>
              </a:ext>
            </a:extLst>
          </p:cNvPr>
          <p:cNvSpPr>
            <a:spLocks noGrp="1"/>
          </p:cNvSpPr>
          <p:nvPr>
            <p:ph type="sldNum" sz="quarter" idx="12"/>
          </p:nvPr>
        </p:nvSpPr>
        <p:spPr/>
        <p:txBody>
          <a:bodyPr/>
          <a:lstStyle/>
          <a:p>
            <a:fld id="{31E56DF1-2802-4191-B98C-550116521960}" type="slidenum">
              <a:rPr lang="en-US" smtClean="0"/>
              <a:t>26</a:t>
            </a:fld>
            <a:endParaRPr lang="en-US" dirty="0"/>
          </a:p>
        </p:txBody>
      </p:sp>
      <p:pic>
        <p:nvPicPr>
          <p:cNvPr id="10" name="Content Placeholder 9">
            <a:extLst>
              <a:ext uri="{FF2B5EF4-FFF2-40B4-BE49-F238E27FC236}">
                <a16:creationId xmlns:a16="http://schemas.microsoft.com/office/drawing/2014/main" id="{FDA1EBA9-0029-7D48-1333-CCFCFDCDFE55}"/>
              </a:ext>
            </a:extLst>
          </p:cNvPr>
          <p:cNvPicPr>
            <a:picLocks noGrp="1" noChangeAspect="1"/>
          </p:cNvPicPr>
          <p:nvPr>
            <p:ph idx="1"/>
          </p:nvPr>
        </p:nvPicPr>
        <p:blipFill>
          <a:blip r:embed="rId3"/>
          <a:stretch>
            <a:fillRect/>
          </a:stretch>
        </p:blipFill>
        <p:spPr>
          <a:xfrm>
            <a:off x="1172817" y="1512711"/>
            <a:ext cx="9811272" cy="4664252"/>
          </a:xfrm>
          <a:prstGeom prst="rect">
            <a:avLst/>
          </a:prstGeom>
        </p:spPr>
      </p:pic>
    </p:spTree>
    <p:extLst>
      <p:ext uri="{BB962C8B-B14F-4D97-AF65-F5344CB8AC3E}">
        <p14:creationId xmlns:p14="http://schemas.microsoft.com/office/powerpoint/2010/main" val="1384878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342A8-F251-8201-2621-97C7A1C2A2A7}"/>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Partner-Inflicted Brain Injury (PIBI) Training &amp; Surveillance</a:t>
            </a:r>
          </a:p>
        </p:txBody>
      </p:sp>
      <p:sp>
        <p:nvSpPr>
          <p:cNvPr id="3" name="Slide Number Placeholder 2">
            <a:extLst>
              <a:ext uri="{FF2B5EF4-FFF2-40B4-BE49-F238E27FC236}">
                <a16:creationId xmlns:a16="http://schemas.microsoft.com/office/drawing/2014/main" id="{1328724B-6A84-3988-286C-52A28691B4C6}"/>
              </a:ext>
            </a:extLst>
          </p:cNvPr>
          <p:cNvSpPr>
            <a:spLocks noGrp="1"/>
          </p:cNvSpPr>
          <p:nvPr>
            <p:ph type="sldNum" sz="quarter" idx="12"/>
          </p:nvPr>
        </p:nvSpPr>
        <p:spPr/>
        <p:txBody>
          <a:bodyPr/>
          <a:lstStyle/>
          <a:p>
            <a:fld id="{31E56DF1-2802-4191-B98C-550116521960}" type="slidenum">
              <a:rPr lang="en-US" smtClean="0"/>
              <a:t>27</a:t>
            </a:fld>
            <a:endParaRPr lang="en-US" dirty="0"/>
          </a:p>
        </p:txBody>
      </p:sp>
      <p:pic>
        <p:nvPicPr>
          <p:cNvPr id="7" name="Picture 6">
            <a:extLst>
              <a:ext uri="{FF2B5EF4-FFF2-40B4-BE49-F238E27FC236}">
                <a16:creationId xmlns:a16="http://schemas.microsoft.com/office/drawing/2014/main" id="{B1826729-64CA-4257-45FB-8CEF5D3B1C8F}"/>
              </a:ext>
            </a:extLst>
          </p:cNvPr>
          <p:cNvPicPr>
            <a:picLocks noChangeAspect="1"/>
          </p:cNvPicPr>
          <p:nvPr/>
        </p:nvPicPr>
        <p:blipFill>
          <a:blip r:embed="rId3"/>
          <a:stretch>
            <a:fillRect/>
          </a:stretch>
        </p:blipFill>
        <p:spPr>
          <a:xfrm>
            <a:off x="1371600" y="1591733"/>
            <a:ext cx="9781822" cy="4764617"/>
          </a:xfrm>
          <a:prstGeom prst="rect">
            <a:avLst/>
          </a:prstGeom>
        </p:spPr>
      </p:pic>
    </p:spTree>
    <p:extLst>
      <p:ext uri="{BB962C8B-B14F-4D97-AF65-F5344CB8AC3E}">
        <p14:creationId xmlns:p14="http://schemas.microsoft.com/office/powerpoint/2010/main" val="2307712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9FBD-2AC7-84FF-CEFC-52ED025AEF6C}"/>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CHO- Certified Healthy Oklahoma Statewide Technical Assistance</a:t>
            </a:r>
          </a:p>
        </p:txBody>
      </p:sp>
      <p:sp>
        <p:nvSpPr>
          <p:cNvPr id="4" name="Slide Number Placeholder 3">
            <a:extLst>
              <a:ext uri="{FF2B5EF4-FFF2-40B4-BE49-F238E27FC236}">
                <a16:creationId xmlns:a16="http://schemas.microsoft.com/office/drawing/2014/main" id="{56E13CC7-0493-9074-672A-0E6D4BE70B36}"/>
              </a:ext>
            </a:extLst>
          </p:cNvPr>
          <p:cNvSpPr>
            <a:spLocks noGrp="1"/>
          </p:cNvSpPr>
          <p:nvPr>
            <p:ph type="sldNum" sz="quarter" idx="12"/>
          </p:nvPr>
        </p:nvSpPr>
        <p:spPr/>
        <p:txBody>
          <a:bodyPr/>
          <a:lstStyle/>
          <a:p>
            <a:fld id="{31E56DF1-2802-4191-B98C-550116521960}" type="slidenum">
              <a:rPr lang="en-US" smtClean="0"/>
              <a:t>28</a:t>
            </a:fld>
            <a:endParaRPr lang="en-US" dirty="0"/>
          </a:p>
        </p:txBody>
      </p:sp>
      <p:pic>
        <p:nvPicPr>
          <p:cNvPr id="10" name="Content Placeholder 9">
            <a:extLst>
              <a:ext uri="{FF2B5EF4-FFF2-40B4-BE49-F238E27FC236}">
                <a16:creationId xmlns:a16="http://schemas.microsoft.com/office/drawing/2014/main" id="{FDE9662B-3E4D-1776-A3AD-260D58608F69}"/>
              </a:ext>
            </a:extLst>
          </p:cNvPr>
          <p:cNvPicPr>
            <a:picLocks noGrp="1" noChangeAspect="1"/>
          </p:cNvPicPr>
          <p:nvPr>
            <p:ph idx="1"/>
          </p:nvPr>
        </p:nvPicPr>
        <p:blipFill>
          <a:blip r:embed="rId3"/>
          <a:stretch>
            <a:fillRect/>
          </a:stretch>
        </p:blipFill>
        <p:spPr>
          <a:xfrm>
            <a:off x="1292087" y="1690688"/>
            <a:ext cx="9500090" cy="4529490"/>
          </a:xfrm>
          <a:prstGeom prst="rect">
            <a:avLst/>
          </a:prstGeom>
        </p:spPr>
      </p:pic>
    </p:spTree>
    <p:extLst>
      <p:ext uri="{BB962C8B-B14F-4D97-AF65-F5344CB8AC3E}">
        <p14:creationId xmlns:p14="http://schemas.microsoft.com/office/powerpoint/2010/main" val="576010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76EE7-0484-5F80-5329-E37F9FA2F79B}"/>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Go NAPSACC Technical Assistance</a:t>
            </a:r>
          </a:p>
        </p:txBody>
      </p:sp>
      <p:sp>
        <p:nvSpPr>
          <p:cNvPr id="4" name="Slide Number Placeholder 3">
            <a:extLst>
              <a:ext uri="{FF2B5EF4-FFF2-40B4-BE49-F238E27FC236}">
                <a16:creationId xmlns:a16="http://schemas.microsoft.com/office/drawing/2014/main" id="{555AB25C-74EE-E9A3-5486-7A42D2DEDCF0}"/>
              </a:ext>
            </a:extLst>
          </p:cNvPr>
          <p:cNvSpPr>
            <a:spLocks noGrp="1"/>
          </p:cNvSpPr>
          <p:nvPr>
            <p:ph type="sldNum" sz="quarter" idx="12"/>
          </p:nvPr>
        </p:nvSpPr>
        <p:spPr/>
        <p:txBody>
          <a:bodyPr/>
          <a:lstStyle/>
          <a:p>
            <a:fld id="{31E56DF1-2802-4191-B98C-550116521960}" type="slidenum">
              <a:rPr lang="en-US" smtClean="0"/>
              <a:t>29</a:t>
            </a:fld>
            <a:endParaRPr lang="en-US" dirty="0"/>
          </a:p>
        </p:txBody>
      </p:sp>
      <p:pic>
        <p:nvPicPr>
          <p:cNvPr id="10" name="Content Placeholder 9">
            <a:extLst>
              <a:ext uri="{FF2B5EF4-FFF2-40B4-BE49-F238E27FC236}">
                <a16:creationId xmlns:a16="http://schemas.microsoft.com/office/drawing/2014/main" id="{B3282D62-FA77-9AE0-3AAE-BB5FE68BDDF1}"/>
              </a:ext>
            </a:extLst>
          </p:cNvPr>
          <p:cNvPicPr>
            <a:picLocks noGrp="1" noChangeAspect="1"/>
          </p:cNvPicPr>
          <p:nvPr>
            <p:ph idx="1"/>
          </p:nvPr>
        </p:nvPicPr>
        <p:blipFill>
          <a:blip r:embed="rId3"/>
          <a:stretch>
            <a:fillRect/>
          </a:stretch>
        </p:blipFill>
        <p:spPr>
          <a:xfrm>
            <a:off x="1371601" y="1534887"/>
            <a:ext cx="9372600" cy="4550228"/>
          </a:xfrm>
          <a:prstGeom prst="rect">
            <a:avLst/>
          </a:prstGeom>
        </p:spPr>
      </p:pic>
    </p:spTree>
    <p:extLst>
      <p:ext uri="{BB962C8B-B14F-4D97-AF65-F5344CB8AC3E}">
        <p14:creationId xmlns:p14="http://schemas.microsoft.com/office/powerpoint/2010/main" val="2383994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F7AEB-CE33-4D0D-B4EE-54BCCC9F545C}"/>
              </a:ext>
            </a:extLst>
          </p:cNvPr>
          <p:cNvSpPr>
            <a:spLocks noGrp="1"/>
          </p:cNvSpPr>
          <p:nvPr>
            <p:ph type="ctrTitle"/>
          </p:nvPr>
        </p:nvSpPr>
        <p:spPr>
          <a:xfrm>
            <a:off x="653144" y="1122363"/>
            <a:ext cx="1606730" cy="366803"/>
          </a:xfrm>
        </p:spPr>
        <p:txBody>
          <a:bodyPr>
            <a:normAutofit/>
          </a:bodyPr>
          <a:lstStyle/>
          <a:p>
            <a:r>
              <a:rPr lang="en-US" sz="900" dirty="0"/>
              <a:t>Agenda</a:t>
            </a:r>
          </a:p>
        </p:txBody>
      </p:sp>
      <p:sp>
        <p:nvSpPr>
          <p:cNvPr id="3" name="Subtitle 2">
            <a:extLst>
              <a:ext uri="{FF2B5EF4-FFF2-40B4-BE49-F238E27FC236}">
                <a16:creationId xmlns:a16="http://schemas.microsoft.com/office/drawing/2014/main" id="{A8099C05-3B5F-4C98-A53E-7C4D02BCB681}"/>
              </a:ext>
            </a:extLst>
          </p:cNvPr>
          <p:cNvSpPr>
            <a:spLocks noGrp="1"/>
          </p:cNvSpPr>
          <p:nvPr>
            <p:ph type="subTitle" idx="1"/>
          </p:nvPr>
        </p:nvSpPr>
        <p:spPr>
          <a:xfrm>
            <a:off x="1817915" y="286438"/>
            <a:ext cx="10156372" cy="6055663"/>
          </a:xfrm>
        </p:spPr>
        <p:txBody>
          <a:bodyPr>
            <a:noAutofit/>
          </a:bodyPr>
          <a:lstStyle/>
          <a:p>
            <a:pPr algn="r"/>
            <a:r>
              <a:rPr lang="en-US" sz="3200" dirty="0">
                <a:latin typeface="Times New Roman" panose="02020603050405020304" pitchFamily="18" charset="0"/>
                <a:cs typeface="Times New Roman" panose="02020603050405020304" pitchFamily="18" charset="0"/>
              </a:rPr>
              <a:t>Call to Order </a:t>
            </a:r>
          </a:p>
          <a:p>
            <a:pPr algn="r"/>
            <a:r>
              <a:rPr lang="en-US" sz="3200" dirty="0">
                <a:latin typeface="Times New Roman" panose="02020603050405020304" pitchFamily="18" charset="0"/>
                <a:cs typeface="Times New Roman" panose="02020603050405020304" pitchFamily="18" charset="0"/>
              </a:rPr>
              <a:t>Welcome and Introductions </a:t>
            </a:r>
          </a:p>
          <a:p>
            <a:pPr algn="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Review and Approval of the Meeting </a:t>
            </a:r>
            <a:r>
              <a:rPr lang="en-US" sz="32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Minutes</a:t>
            </a:r>
          </a:p>
          <a:p>
            <a:pPr algn="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AP6 Challenges and Success stories</a:t>
            </a:r>
          </a:p>
          <a:p>
            <a:pPr algn="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FY25</a:t>
            </a:r>
            <a:r>
              <a:rPr lang="en-US" sz="3200" spc="-2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PHHS Block Grant AP6 </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Budget</a:t>
            </a:r>
            <a:r>
              <a:rPr lang="en-US" sz="3200" spc="-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Spend-down</a:t>
            </a:r>
            <a:r>
              <a:rPr lang="en-US" sz="3200" spc="-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U</a:t>
            </a: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pdate</a:t>
            </a:r>
          </a:p>
          <a:p>
            <a:pPr algn="r"/>
            <a:r>
              <a:rPr lang="en-US" sz="32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AP6 Budget</a:t>
            </a:r>
            <a:r>
              <a:rPr lang="en-US" sz="3200" spc="-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Revision Requests </a:t>
            </a:r>
          </a:p>
          <a:p>
            <a:pPr algn="r"/>
            <a:r>
              <a:rPr lang="en-US" sz="3200" dirty="0">
                <a:latin typeface="Times New Roman" panose="02020603050405020304" pitchFamily="18" charset="0"/>
                <a:cs typeface="Times New Roman" panose="02020603050405020304" pitchFamily="18" charset="0"/>
              </a:rPr>
              <a:t>FY26 Proposal Requests - AP7, Evaluation </a:t>
            </a:r>
          </a:p>
          <a:p>
            <a:pPr algn="r"/>
            <a:r>
              <a:rPr lang="en-US" sz="3200" dirty="0">
                <a:latin typeface="Times New Roman" panose="02020603050405020304" pitchFamily="18" charset="0"/>
                <a:cs typeface="Times New Roman" panose="02020603050405020304" pitchFamily="18" charset="0"/>
              </a:rPr>
              <a:t>and Funding Recommendations</a:t>
            </a:r>
          </a:p>
          <a:p>
            <a:pPr algn="r"/>
            <a:r>
              <a:rPr lang="en-US" sz="3200" dirty="0">
                <a:latin typeface="Times New Roman" panose="02020603050405020304" pitchFamily="18" charset="0"/>
                <a:cs typeface="Times New Roman" panose="02020603050405020304" pitchFamily="18" charset="0"/>
              </a:rPr>
              <a:t>Advisory Committee Meeting Dates and Next Steps </a:t>
            </a:r>
          </a:p>
          <a:p>
            <a:pPr algn="r"/>
            <a:r>
              <a:rPr lang="en-US" sz="3200" dirty="0">
                <a:latin typeface="Times New Roman" panose="02020603050405020304" pitchFamily="18" charset="0"/>
                <a:cs typeface="Times New Roman" panose="02020603050405020304" pitchFamily="18" charset="0"/>
              </a:rPr>
              <a:t>Closing Remarks and Adjournment</a:t>
            </a:r>
          </a:p>
        </p:txBody>
      </p:sp>
      <p:pic>
        <p:nvPicPr>
          <p:cNvPr id="5" name="Picture 4">
            <a:extLst>
              <a:ext uri="{FF2B5EF4-FFF2-40B4-BE49-F238E27FC236}">
                <a16:creationId xmlns:a16="http://schemas.microsoft.com/office/drawing/2014/main" id="{B1448E28-A1E0-4518-BE2B-0DE3F59C73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5294" y="817345"/>
            <a:ext cx="2065867" cy="5080872"/>
          </a:xfrm>
          <a:prstGeom prst="rect">
            <a:avLst/>
          </a:prstGeom>
        </p:spPr>
      </p:pic>
      <p:sp>
        <p:nvSpPr>
          <p:cNvPr id="4" name="Footer Placeholder 4">
            <a:extLst>
              <a:ext uri="{FF2B5EF4-FFF2-40B4-BE49-F238E27FC236}">
                <a16:creationId xmlns:a16="http://schemas.microsoft.com/office/drawing/2014/main" id="{FAB27C03-86DA-D283-977C-CD9DB958CA0B}"/>
              </a:ext>
            </a:extLst>
          </p:cNvPr>
          <p:cNvSpPr txBox="1">
            <a:spLocks/>
          </p:cNvSpPr>
          <p:nvPr/>
        </p:nvSpPr>
        <p:spPr>
          <a:xfrm>
            <a:off x="1972492" y="6263196"/>
            <a:ext cx="8268788" cy="4438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ea typeface="+mn-lt"/>
                <a:cs typeface="+mn-lt"/>
              </a:rPr>
              <a:t>Oklahoma State Department of Health | Preventive Health and Health Services Block Grant | 2026</a:t>
            </a:r>
            <a:endParaRPr lang="en-US" sz="1200" dirty="0"/>
          </a:p>
        </p:txBody>
      </p:sp>
      <p:sp>
        <p:nvSpPr>
          <p:cNvPr id="7" name="Slide Number Placeholder 6">
            <a:extLst>
              <a:ext uri="{FF2B5EF4-FFF2-40B4-BE49-F238E27FC236}">
                <a16:creationId xmlns:a16="http://schemas.microsoft.com/office/drawing/2014/main" id="{5B4EFB5B-D2DA-978C-593D-98508A467F34}"/>
              </a:ext>
            </a:extLst>
          </p:cNvPr>
          <p:cNvSpPr>
            <a:spLocks noGrp="1"/>
          </p:cNvSpPr>
          <p:nvPr>
            <p:ph type="sldNum" sz="quarter" idx="12"/>
          </p:nvPr>
        </p:nvSpPr>
        <p:spPr/>
        <p:txBody>
          <a:bodyPr/>
          <a:lstStyle/>
          <a:p>
            <a:fld id="{31E56DF1-2802-4191-B98C-550116521960}" type="slidenum">
              <a:rPr lang="en-US" smtClean="0"/>
              <a:t>3</a:t>
            </a:fld>
            <a:endParaRPr lang="en-US" dirty="0"/>
          </a:p>
        </p:txBody>
      </p:sp>
    </p:spTree>
    <p:extLst>
      <p:ext uri="{BB962C8B-B14F-4D97-AF65-F5344CB8AC3E}">
        <p14:creationId xmlns:p14="http://schemas.microsoft.com/office/powerpoint/2010/main" val="3058607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26CA-518D-E4D3-50E6-7D418283AAB6}"/>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PHHS Block Grant – Gen Adm Coordinator</a:t>
            </a:r>
          </a:p>
        </p:txBody>
      </p:sp>
      <p:sp>
        <p:nvSpPr>
          <p:cNvPr id="4" name="Slide Number Placeholder 3">
            <a:extLst>
              <a:ext uri="{FF2B5EF4-FFF2-40B4-BE49-F238E27FC236}">
                <a16:creationId xmlns:a16="http://schemas.microsoft.com/office/drawing/2014/main" id="{E5BEBA56-F8B2-1C1B-FF4B-9D797CAB8250}"/>
              </a:ext>
            </a:extLst>
          </p:cNvPr>
          <p:cNvSpPr>
            <a:spLocks noGrp="1"/>
          </p:cNvSpPr>
          <p:nvPr>
            <p:ph type="sldNum" sz="quarter" idx="12"/>
          </p:nvPr>
        </p:nvSpPr>
        <p:spPr/>
        <p:txBody>
          <a:bodyPr/>
          <a:lstStyle/>
          <a:p>
            <a:fld id="{31E56DF1-2802-4191-B98C-550116521960}" type="slidenum">
              <a:rPr lang="en-US" smtClean="0"/>
              <a:t>30</a:t>
            </a:fld>
            <a:endParaRPr lang="en-US" dirty="0"/>
          </a:p>
        </p:txBody>
      </p:sp>
      <p:pic>
        <p:nvPicPr>
          <p:cNvPr id="14" name="Content Placeholder 13">
            <a:extLst>
              <a:ext uri="{FF2B5EF4-FFF2-40B4-BE49-F238E27FC236}">
                <a16:creationId xmlns:a16="http://schemas.microsoft.com/office/drawing/2014/main" id="{A8ACE986-32FD-732E-1FFD-2AEDCAD17068}"/>
              </a:ext>
            </a:extLst>
          </p:cNvPr>
          <p:cNvPicPr>
            <a:picLocks noGrp="1" noChangeAspect="1"/>
          </p:cNvPicPr>
          <p:nvPr>
            <p:ph idx="1"/>
          </p:nvPr>
        </p:nvPicPr>
        <p:blipFill>
          <a:blip r:embed="rId3"/>
          <a:stretch>
            <a:fillRect/>
          </a:stretch>
        </p:blipFill>
        <p:spPr>
          <a:xfrm>
            <a:off x="1331843" y="1411111"/>
            <a:ext cx="9911890" cy="4765852"/>
          </a:xfrm>
          <a:prstGeom prst="rect">
            <a:avLst/>
          </a:prstGeom>
        </p:spPr>
      </p:pic>
    </p:spTree>
    <p:extLst>
      <p:ext uri="{BB962C8B-B14F-4D97-AF65-F5344CB8AC3E}">
        <p14:creationId xmlns:p14="http://schemas.microsoft.com/office/powerpoint/2010/main" val="4194652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96E69-B353-6A9A-EC98-324EF4943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0AB8C-2E03-3DC5-3492-10E00283D6E0}"/>
              </a:ext>
            </a:extLst>
          </p:cNvPr>
          <p:cNvSpPr>
            <a:spLocks noGrp="1"/>
          </p:cNvSpPr>
          <p:nvPr>
            <p:ph type="title"/>
          </p:nvPr>
        </p:nvSpPr>
        <p:spPr>
          <a:xfrm>
            <a:off x="1143000" y="365125"/>
            <a:ext cx="3875315" cy="5567589"/>
          </a:xfrm>
        </p:spPr>
        <p:txBody>
          <a:bodyPr>
            <a:normAutofit/>
          </a:bodyPr>
          <a:lstStyle/>
          <a:p>
            <a:r>
              <a:rPr lang="en-US" sz="5400" dirty="0"/>
              <a:t>AP6 </a:t>
            </a:r>
            <a:br>
              <a:rPr lang="en-US" sz="5400" dirty="0"/>
            </a:br>
            <a:r>
              <a:rPr lang="en-US" sz="5400" dirty="0"/>
              <a:t>Program </a:t>
            </a:r>
            <a:br>
              <a:rPr lang="en-US" sz="5400" dirty="0"/>
            </a:br>
            <a:r>
              <a:rPr lang="en-US" sz="5400" dirty="0"/>
              <a:t>Budget Revision</a:t>
            </a:r>
          </a:p>
        </p:txBody>
      </p:sp>
      <p:sp>
        <p:nvSpPr>
          <p:cNvPr id="4" name="Slide Number Placeholder 3">
            <a:extLst>
              <a:ext uri="{FF2B5EF4-FFF2-40B4-BE49-F238E27FC236}">
                <a16:creationId xmlns:a16="http://schemas.microsoft.com/office/drawing/2014/main" id="{87B7754B-9118-177B-684C-4274D57786B9}"/>
              </a:ext>
            </a:extLst>
          </p:cNvPr>
          <p:cNvSpPr>
            <a:spLocks noGrp="1"/>
          </p:cNvSpPr>
          <p:nvPr>
            <p:ph type="sldNum" sz="quarter" idx="12"/>
          </p:nvPr>
        </p:nvSpPr>
        <p:spPr/>
        <p:txBody>
          <a:bodyPr/>
          <a:lstStyle/>
          <a:p>
            <a:fld id="{31E56DF1-2802-4191-B98C-550116521960}" type="slidenum">
              <a:rPr lang="en-US" smtClean="0"/>
              <a:t>31</a:t>
            </a:fld>
            <a:endParaRPr lang="en-US" dirty="0"/>
          </a:p>
        </p:txBody>
      </p:sp>
      <p:pic>
        <p:nvPicPr>
          <p:cNvPr id="5" name="Picture Placeholder 8" descr="A picture containing outdoor, water, large, building&#10;&#10;Description automatically generated">
            <a:extLst>
              <a:ext uri="{FF2B5EF4-FFF2-40B4-BE49-F238E27FC236}">
                <a16:creationId xmlns:a16="http://schemas.microsoft.com/office/drawing/2014/main" id="{EA5929D3-3663-EEF6-864D-354313F393B7}"/>
              </a:ext>
            </a:extLst>
          </p:cNvPr>
          <p:cNvPicPr>
            <a:picLocks noGrp="1" noChangeAspect="1"/>
          </p:cNvPicPr>
          <p:nvPr>
            <p:ph idx="1"/>
          </p:nvPr>
        </p:nvPicPr>
        <p:blipFill>
          <a:blip r:embed="rId3">
            <a:alphaModFix amt="40000"/>
          </a:blip>
          <a:srcRect r="5431" b="1"/>
          <a:stretch/>
        </p:blipFill>
        <p:spPr>
          <a:xfrm rot="716264">
            <a:off x="5835098" y="1074549"/>
            <a:ext cx="5355416" cy="4351338"/>
          </a:xfrm>
          <a:prstGeom prst="rect">
            <a:avLst/>
          </a:prstGeom>
          <a:ln>
            <a:noFill/>
          </a:ln>
          <a:effectLst>
            <a:softEdge rad="112500"/>
          </a:effectLst>
        </p:spPr>
      </p:pic>
    </p:spTree>
    <p:extLst>
      <p:ext uri="{BB962C8B-B14F-4D97-AF65-F5344CB8AC3E}">
        <p14:creationId xmlns:p14="http://schemas.microsoft.com/office/powerpoint/2010/main" val="1587322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35679-505D-A0DC-1D78-6FFC7F08E11D}"/>
              </a:ext>
            </a:extLst>
          </p:cNvPr>
          <p:cNvSpPr>
            <a:spLocks noGrp="1"/>
          </p:cNvSpPr>
          <p:nvPr>
            <p:ph type="title"/>
          </p:nvPr>
        </p:nvSpPr>
        <p:spPr>
          <a:xfrm>
            <a:off x="250371" y="136525"/>
            <a:ext cx="11103429" cy="1554163"/>
          </a:xfrm>
        </p:spPr>
        <p:txBody>
          <a:bodyPr/>
          <a:lstStyle/>
          <a:p>
            <a:r>
              <a:rPr lang="en-US" dirty="0"/>
              <a:t>AP6 Budget Modifications </a:t>
            </a:r>
          </a:p>
        </p:txBody>
      </p:sp>
      <p:sp>
        <p:nvSpPr>
          <p:cNvPr id="3" name="Content Placeholder 2">
            <a:extLst>
              <a:ext uri="{FF2B5EF4-FFF2-40B4-BE49-F238E27FC236}">
                <a16:creationId xmlns:a16="http://schemas.microsoft.com/office/drawing/2014/main" id="{7932D70A-A71A-8838-EF80-CF00B2ABE41C}"/>
              </a:ext>
            </a:extLst>
          </p:cNvPr>
          <p:cNvSpPr>
            <a:spLocks noGrp="1"/>
          </p:cNvSpPr>
          <p:nvPr>
            <p:ph sz="half" idx="1"/>
          </p:nvPr>
        </p:nvSpPr>
        <p:spPr>
          <a:xfrm>
            <a:off x="435429" y="1360714"/>
            <a:ext cx="5584371" cy="5181600"/>
          </a:xfrm>
        </p:spPr>
        <p:txBody>
          <a:bodyPr>
            <a:normAutofit fontScale="92500" lnSpcReduction="20000"/>
          </a:bodyPr>
          <a:lstStyle/>
          <a:p>
            <a:pPr marL="0" indent="0">
              <a:buNone/>
            </a:pPr>
            <a:r>
              <a:rPr lang="en-US" dirty="0"/>
              <a:t>Request:</a:t>
            </a:r>
          </a:p>
          <a:p>
            <a:r>
              <a:rPr lang="en-US" dirty="0"/>
              <a:t> CHW Training – new staff.  No additional funds required</a:t>
            </a:r>
          </a:p>
          <a:p>
            <a:r>
              <a:rPr lang="en-US" dirty="0"/>
              <a:t>PHL Microbiology  - supply cost change. No additional funds required</a:t>
            </a:r>
          </a:p>
          <a:p>
            <a:r>
              <a:rPr lang="en-US" dirty="0"/>
              <a:t>CATCH – Requested to add one additional daycare. No additional funds required</a:t>
            </a:r>
          </a:p>
          <a:p>
            <a:r>
              <a:rPr lang="en-US" dirty="0"/>
              <a:t>Community Engagement –  request to add supplies item line. No additional funds required</a:t>
            </a:r>
          </a:p>
          <a:p>
            <a:r>
              <a:rPr lang="en-US" dirty="0"/>
              <a:t>A Way to Wellness – Pending new category request, equipment. No additional funds required</a:t>
            </a:r>
          </a:p>
          <a:p>
            <a:endParaRPr lang="en-US" dirty="0"/>
          </a:p>
          <a:p>
            <a:endParaRPr lang="en-US" dirty="0"/>
          </a:p>
        </p:txBody>
      </p:sp>
      <p:sp>
        <p:nvSpPr>
          <p:cNvPr id="5" name="Slide Number Placeholder 4">
            <a:extLst>
              <a:ext uri="{FF2B5EF4-FFF2-40B4-BE49-F238E27FC236}">
                <a16:creationId xmlns:a16="http://schemas.microsoft.com/office/drawing/2014/main" id="{F39FE274-CBBF-EC03-E363-A8CD4B3BA054}"/>
              </a:ext>
            </a:extLst>
          </p:cNvPr>
          <p:cNvSpPr>
            <a:spLocks noGrp="1"/>
          </p:cNvSpPr>
          <p:nvPr>
            <p:ph type="sldNum" sz="quarter" idx="12"/>
          </p:nvPr>
        </p:nvSpPr>
        <p:spPr/>
        <p:txBody>
          <a:bodyPr/>
          <a:lstStyle/>
          <a:p>
            <a:fld id="{31E56DF1-2802-4191-B98C-550116521960}" type="slidenum">
              <a:rPr lang="en-US" smtClean="0"/>
              <a:t>32</a:t>
            </a:fld>
            <a:endParaRPr lang="en-US" dirty="0"/>
          </a:p>
        </p:txBody>
      </p:sp>
      <p:pic>
        <p:nvPicPr>
          <p:cNvPr id="25" name="Content Placeholder 24">
            <a:extLst>
              <a:ext uri="{FF2B5EF4-FFF2-40B4-BE49-F238E27FC236}">
                <a16:creationId xmlns:a16="http://schemas.microsoft.com/office/drawing/2014/main" id="{A3FD7482-3B86-3947-F47D-517E7105CBFB}"/>
              </a:ext>
            </a:extLst>
          </p:cNvPr>
          <p:cNvPicPr>
            <a:picLocks noGrp="1" noChangeAspect="1"/>
          </p:cNvPicPr>
          <p:nvPr>
            <p:ph sz="half" idx="2"/>
          </p:nvPr>
        </p:nvPicPr>
        <p:blipFill>
          <a:blip r:embed="rId3"/>
          <a:stretch>
            <a:fillRect/>
          </a:stretch>
        </p:blipFill>
        <p:spPr>
          <a:xfrm>
            <a:off x="6204858" y="1544352"/>
            <a:ext cx="5584371" cy="4667434"/>
          </a:xfrm>
          <a:prstGeom prst="rect">
            <a:avLst/>
          </a:prstGeom>
        </p:spPr>
      </p:pic>
    </p:spTree>
    <p:extLst>
      <p:ext uri="{BB962C8B-B14F-4D97-AF65-F5344CB8AC3E}">
        <p14:creationId xmlns:p14="http://schemas.microsoft.com/office/powerpoint/2010/main" val="28928886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C5F048-F456-1668-3106-DBE4B0D1657D}"/>
              </a:ext>
            </a:extLst>
          </p:cNvPr>
          <p:cNvSpPr>
            <a:spLocks noGrp="1"/>
          </p:cNvSpPr>
          <p:nvPr>
            <p:ph type="title"/>
          </p:nvPr>
        </p:nvSpPr>
        <p:spPr>
          <a:xfrm>
            <a:off x="417443" y="329184"/>
            <a:ext cx="9074427" cy="1783080"/>
          </a:xfrm>
        </p:spPr>
        <p:txBody>
          <a:bodyPr vert="horz" lIns="91440" tIns="45720" rIns="91440" bIns="45720" rtlCol="0" anchor="b">
            <a:normAutofit/>
          </a:bodyPr>
          <a:lstStyle/>
          <a:p>
            <a:r>
              <a:rPr lang="en-US" sz="5400" dirty="0"/>
              <a:t>Budget Redirections   (Revision)  </a:t>
            </a:r>
          </a:p>
        </p:txBody>
      </p:sp>
      <p:sp>
        <p:nvSpPr>
          <p:cNvPr id="2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6A0B0D5-8BDA-25C8-45AF-63421F5D8E15}"/>
              </a:ext>
            </a:extLst>
          </p:cNvPr>
          <p:cNvSpPr txBox="1"/>
          <p:nvPr/>
        </p:nvSpPr>
        <p:spPr>
          <a:xfrm>
            <a:off x="119745" y="2697480"/>
            <a:ext cx="6618512" cy="35443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800" dirty="0"/>
              <a:t>Enhancing Access, Promoting Wellness  		&amp; Telehealth - $36,853</a:t>
            </a:r>
          </a:p>
          <a:p>
            <a:pPr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r>
              <a:rPr lang="en-US" sz="2800" dirty="0"/>
              <a:t>GoNAPSACC – $37,500</a:t>
            </a:r>
          </a:p>
        </p:txBody>
      </p:sp>
      <p:pic>
        <p:nvPicPr>
          <p:cNvPr id="22" name="Content Placeholder 21" descr="Clipboard with solid fill">
            <a:extLst>
              <a:ext uri="{FF2B5EF4-FFF2-40B4-BE49-F238E27FC236}">
                <a16:creationId xmlns:a16="http://schemas.microsoft.com/office/drawing/2014/main" id="{A8C35387-F1BC-2938-0B85-1A0A851EDD3D}"/>
              </a:ext>
            </a:extLst>
          </p:cNvPr>
          <p:cNvPicPr>
            <a:picLocks noGrp="1" noChangeAspect="1"/>
          </p:cNvPicPr>
          <p:nvPr>
            <p:ph idx="1"/>
          </p:nvPr>
        </p:nvPicPr>
        <p:blipFill>
          <a:blip>
            <a:extLst>
              <a:ext uri="{96DAC541-7B7A-43D3-8B79-37D633B846F1}">
                <asvg:svgBlip xmlns:asvg="http://schemas.microsoft.com/office/drawing/2016/SVG/main" r:embed="rId3"/>
              </a:ext>
            </a:extLst>
          </a:blip>
          <a:stretch>
            <a:fillRect/>
          </a:stretch>
        </p:blipFill>
        <p:spPr>
          <a:xfrm>
            <a:off x="9861151" y="1146048"/>
            <a:ext cx="2386149" cy="1317171"/>
          </a:xfrm>
          <a:prstGeom prst="rect">
            <a:avLst/>
          </a:prstGeom>
        </p:spPr>
      </p:pic>
      <p:pic>
        <p:nvPicPr>
          <p:cNvPr id="12" name="Picture 11">
            <a:extLst>
              <a:ext uri="{FF2B5EF4-FFF2-40B4-BE49-F238E27FC236}">
                <a16:creationId xmlns:a16="http://schemas.microsoft.com/office/drawing/2014/main" id="{8F839BC6-1B47-C13C-9E35-9ECDF01947A5}"/>
              </a:ext>
            </a:extLst>
          </p:cNvPr>
          <p:cNvPicPr>
            <a:picLocks noChangeAspect="1"/>
          </p:cNvPicPr>
          <p:nvPr/>
        </p:nvPicPr>
        <p:blipFill>
          <a:blip r:embed="rId4"/>
          <a:stretch>
            <a:fillRect/>
          </a:stretch>
        </p:blipFill>
        <p:spPr>
          <a:xfrm>
            <a:off x="7189461" y="2395728"/>
            <a:ext cx="4882795" cy="3960622"/>
          </a:xfrm>
          <a:prstGeom prst="rect">
            <a:avLst/>
          </a:prstGeom>
        </p:spPr>
      </p:pic>
      <p:sp>
        <p:nvSpPr>
          <p:cNvPr id="4" name="Slide Number Placeholder 3">
            <a:extLst>
              <a:ext uri="{FF2B5EF4-FFF2-40B4-BE49-F238E27FC236}">
                <a16:creationId xmlns:a16="http://schemas.microsoft.com/office/drawing/2014/main" id="{A036AF88-CE80-8483-5CD7-0DCBDF719C0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1E56DF1-2802-4191-B98C-550116521960}" type="slidenum">
              <a:rPr lang="en-US" smtClean="0">
                <a:solidFill>
                  <a:schemeClr val="tx1">
                    <a:tint val="75000"/>
                  </a:schemeClr>
                </a:solidFill>
              </a:rPr>
              <a:pPr>
                <a:spcAft>
                  <a:spcPts val="600"/>
                </a:spcAft>
              </a:pPr>
              <a:t>33</a:t>
            </a:fld>
            <a:endParaRPr lang="en-US" dirty="0">
              <a:solidFill>
                <a:schemeClr val="tx1">
                  <a:tint val="75000"/>
                </a:schemeClr>
              </a:solidFill>
            </a:endParaRPr>
          </a:p>
        </p:txBody>
      </p:sp>
    </p:spTree>
    <p:extLst>
      <p:ext uri="{BB962C8B-B14F-4D97-AF65-F5344CB8AC3E}">
        <p14:creationId xmlns:p14="http://schemas.microsoft.com/office/powerpoint/2010/main" val="130542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8D14C8-4342-F2D1-60EF-9243A706B23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5 minutes</a:t>
            </a:r>
          </a:p>
        </p:txBody>
      </p:sp>
      <p:pic>
        <p:nvPicPr>
          <p:cNvPr id="6" name="Content Placeholder 5">
            <a:extLst>
              <a:ext uri="{FF2B5EF4-FFF2-40B4-BE49-F238E27FC236}">
                <a16:creationId xmlns:a16="http://schemas.microsoft.com/office/drawing/2014/main" id="{553FCAB1-BA5C-5283-DDD8-8787F09B3A3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767833" y="1165941"/>
            <a:ext cx="6780700" cy="4526117"/>
          </a:xfrm>
          <a:prstGeom prst="rect">
            <a:avLst/>
          </a:prstGeom>
        </p:spPr>
      </p:pic>
      <p:sp>
        <p:nvSpPr>
          <p:cNvPr id="4" name="Slide Number Placeholder 3">
            <a:extLst>
              <a:ext uri="{FF2B5EF4-FFF2-40B4-BE49-F238E27FC236}">
                <a16:creationId xmlns:a16="http://schemas.microsoft.com/office/drawing/2014/main" id="{5DF3DFF4-046F-281C-9AA0-470AD1D52091}"/>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31E56DF1-2802-4191-B98C-550116521960}" type="slidenum">
              <a:rPr lang="en-US">
                <a:solidFill>
                  <a:schemeClr val="tx1">
                    <a:alpha val="80000"/>
                  </a:schemeClr>
                </a:solidFill>
              </a:rPr>
              <a:pPr>
                <a:spcAft>
                  <a:spcPts val="600"/>
                </a:spcAft>
              </a:pPr>
              <a:t>34</a:t>
            </a:fld>
            <a:endParaRPr lang="en-US" dirty="0">
              <a:solidFill>
                <a:schemeClr val="tx1">
                  <a:alpha val="80000"/>
                </a:schemeClr>
              </a:solidFill>
            </a:endParaRPr>
          </a:p>
        </p:txBody>
      </p:sp>
      <p:sp>
        <p:nvSpPr>
          <p:cNvPr id="7" name="TextBox 6">
            <a:extLst>
              <a:ext uri="{FF2B5EF4-FFF2-40B4-BE49-F238E27FC236}">
                <a16:creationId xmlns:a16="http://schemas.microsoft.com/office/drawing/2014/main" id="{F1C42BF3-1234-3597-46D1-B616F9DA59C7}"/>
              </a:ext>
            </a:extLst>
          </p:cNvPr>
          <p:cNvSpPr txBox="1"/>
          <p:nvPr/>
        </p:nvSpPr>
        <p:spPr>
          <a:xfrm rot="9687765" flipV="1">
            <a:off x="10101941" y="5835326"/>
            <a:ext cx="1303673" cy="200055"/>
          </a:xfrm>
          <a:prstGeom prst="rect">
            <a:avLst/>
          </a:prstGeom>
          <a:solidFill>
            <a:srgbClr val="000000"/>
          </a:solidFill>
        </p:spPr>
        <p:txBody>
          <a:bodyPr wrap="square" rtlCol="0">
            <a:spAutoFit/>
          </a:bodyPr>
          <a:lstStyle/>
          <a:p>
            <a:pPr algn="r">
              <a:spcAft>
                <a:spcPts val="600"/>
              </a:spcAft>
            </a:pPr>
            <a:endParaRPr lang="en-US" sz="700" dirty="0">
              <a:solidFill>
                <a:srgbClr val="FFFFFF"/>
              </a:solidFill>
            </a:endParaRPr>
          </a:p>
        </p:txBody>
      </p:sp>
      <p:pic>
        <p:nvPicPr>
          <p:cNvPr id="8" name="Content Placeholder 3">
            <a:extLst>
              <a:ext uri="{FF2B5EF4-FFF2-40B4-BE49-F238E27FC236}">
                <a16:creationId xmlns:a16="http://schemas.microsoft.com/office/drawing/2014/main" id="{9D799368-9F7A-1C79-2440-0478EE56988F}"/>
              </a:ext>
            </a:extLst>
          </p:cNvPr>
          <p:cNvPicPr>
            <a:picLocks noChangeAspect="1"/>
          </p:cNvPicPr>
          <p:nvPr/>
        </p:nvPicPr>
        <p:blipFill>
          <a:blip r:embed="rId5"/>
          <a:stretch>
            <a:fillRect/>
          </a:stretch>
        </p:blipFill>
        <p:spPr>
          <a:xfrm>
            <a:off x="8936065" y="5581668"/>
            <a:ext cx="3055359" cy="7073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49775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5AED8-1443-3E05-8B21-7BFBDBA742F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02CFEE-D55C-EF47-0904-B91BE369EE52}"/>
              </a:ext>
            </a:extLst>
          </p:cNvPr>
          <p:cNvSpPr>
            <a:spLocks noGrp="1"/>
          </p:cNvSpPr>
          <p:nvPr>
            <p:ph type="sldNum" sz="quarter" idx="12"/>
          </p:nvPr>
        </p:nvSpPr>
        <p:spPr/>
        <p:txBody>
          <a:bodyPr/>
          <a:lstStyle/>
          <a:p>
            <a:fld id="{DB7DDC46-2E90-8640-BEFE-F54DCCD857ED}" type="slidenum">
              <a:rPr lang="en-US" smtClean="0"/>
              <a:t>35</a:t>
            </a:fld>
            <a:endParaRPr lang="en-US" dirty="0"/>
          </a:p>
        </p:txBody>
      </p:sp>
      <p:sp>
        <p:nvSpPr>
          <p:cNvPr id="2" name="Title 1">
            <a:extLst>
              <a:ext uri="{FF2B5EF4-FFF2-40B4-BE49-F238E27FC236}">
                <a16:creationId xmlns:a16="http://schemas.microsoft.com/office/drawing/2014/main" id="{10D73769-2340-EC68-EFA8-BBE437C57995}"/>
              </a:ext>
            </a:extLst>
          </p:cNvPr>
          <p:cNvSpPr>
            <a:spLocks noGrp="1"/>
          </p:cNvSpPr>
          <p:nvPr>
            <p:ph type="title" idx="4294967295"/>
          </p:nvPr>
        </p:nvSpPr>
        <p:spPr>
          <a:xfrm>
            <a:off x="0" y="2770188"/>
            <a:ext cx="9617075" cy="700087"/>
          </a:xfrm>
        </p:spPr>
        <p:txBody>
          <a:bodyPr/>
          <a:lstStyle/>
          <a:p>
            <a:pPr algn="ctr"/>
            <a:r>
              <a:rPr lang="en-US" sz="3200" dirty="0"/>
              <a:t> </a:t>
            </a:r>
            <a:endParaRPr lang="en-US" dirty="0"/>
          </a:p>
        </p:txBody>
      </p:sp>
      <p:sp>
        <p:nvSpPr>
          <p:cNvPr id="3" name="Content Placeholder 2">
            <a:extLst>
              <a:ext uri="{FF2B5EF4-FFF2-40B4-BE49-F238E27FC236}">
                <a16:creationId xmlns:a16="http://schemas.microsoft.com/office/drawing/2014/main" id="{82640C65-53A6-E64E-6213-E7D990580C1D}"/>
              </a:ext>
            </a:extLst>
          </p:cNvPr>
          <p:cNvSpPr>
            <a:spLocks noGrp="1"/>
          </p:cNvSpPr>
          <p:nvPr>
            <p:ph type="body" sz="quarter" idx="4294967295"/>
          </p:nvPr>
        </p:nvSpPr>
        <p:spPr>
          <a:xfrm>
            <a:off x="0" y="1076325"/>
            <a:ext cx="8894763" cy="3403600"/>
          </a:xfrm>
        </p:spPr>
        <p:txBody>
          <a:bodyPr/>
          <a:lstStyle/>
          <a:p>
            <a:pPr marL="0" indent="0">
              <a:buNone/>
            </a:pPr>
            <a:r>
              <a:rPr lang="en-US" sz="2400" dirty="0"/>
              <a:t> </a:t>
            </a:r>
          </a:p>
          <a:p>
            <a:endParaRPr lang="en-US" sz="2400" dirty="0"/>
          </a:p>
        </p:txBody>
      </p:sp>
      <p:sp>
        <p:nvSpPr>
          <p:cNvPr id="6" name="Title 1">
            <a:extLst>
              <a:ext uri="{FF2B5EF4-FFF2-40B4-BE49-F238E27FC236}">
                <a16:creationId xmlns:a16="http://schemas.microsoft.com/office/drawing/2014/main" id="{F1E1436C-974F-C9CB-1E6D-E37CF7606598}"/>
              </a:ext>
            </a:extLst>
          </p:cNvPr>
          <p:cNvSpPr txBox="1">
            <a:spLocks/>
          </p:cNvSpPr>
          <p:nvPr/>
        </p:nvSpPr>
        <p:spPr>
          <a:xfrm>
            <a:off x="457200" y="415230"/>
            <a:ext cx="11394140" cy="837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cs typeface="Arial"/>
              </a:rPr>
            </a:br>
            <a:endParaRPr lang="en-US" dirty="0"/>
          </a:p>
        </p:txBody>
      </p:sp>
      <p:sp>
        <p:nvSpPr>
          <p:cNvPr id="7" name="Title 1">
            <a:extLst>
              <a:ext uri="{FF2B5EF4-FFF2-40B4-BE49-F238E27FC236}">
                <a16:creationId xmlns:a16="http://schemas.microsoft.com/office/drawing/2014/main" id="{92368367-451D-CBBC-327F-FF88E079309E}"/>
              </a:ext>
            </a:extLst>
          </p:cNvPr>
          <p:cNvSpPr txBox="1">
            <a:spLocks/>
          </p:cNvSpPr>
          <p:nvPr/>
        </p:nvSpPr>
        <p:spPr>
          <a:xfrm>
            <a:off x="190468" y="904461"/>
            <a:ext cx="6460703" cy="55383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cs typeface="Arial"/>
              </a:rPr>
              <a:t>Proposal Request- AP7</a:t>
            </a:r>
          </a:p>
          <a:p>
            <a:pPr algn="ctr"/>
            <a:r>
              <a:rPr lang="en-US" dirty="0">
                <a:cs typeface="Arial"/>
              </a:rPr>
              <a:t>FY26 </a:t>
            </a:r>
          </a:p>
          <a:p>
            <a:pPr algn="ctr"/>
            <a:r>
              <a:rPr lang="en-US" dirty="0">
                <a:cs typeface="Arial"/>
              </a:rPr>
              <a:t>Program Year</a:t>
            </a:r>
            <a:endParaRPr lang="en-US" dirty="0"/>
          </a:p>
          <a:p>
            <a:pPr algn="ctr"/>
            <a:r>
              <a:rPr lang="en-US" dirty="0">
                <a:cs typeface="Arial"/>
              </a:rPr>
              <a:t>_______</a:t>
            </a:r>
          </a:p>
          <a:p>
            <a:pPr algn="ctr"/>
            <a:endParaRPr lang="en-US" dirty="0">
              <a:cs typeface="Arial"/>
            </a:endParaRPr>
          </a:p>
          <a:p>
            <a:pPr algn="ctr"/>
            <a:r>
              <a:rPr lang="en-US" dirty="0">
                <a:cs typeface="Arial"/>
              </a:rPr>
              <a:t>Review and/or Approval </a:t>
            </a:r>
          </a:p>
        </p:txBody>
      </p:sp>
      <p:pic>
        <p:nvPicPr>
          <p:cNvPr id="8" name="Picture 7">
            <a:extLst>
              <a:ext uri="{FF2B5EF4-FFF2-40B4-BE49-F238E27FC236}">
                <a16:creationId xmlns:a16="http://schemas.microsoft.com/office/drawing/2014/main" id="{64D1FDE6-7690-2E5A-6409-D64A5A8F8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49" r="24344"/>
          <a:stretch/>
        </p:blipFill>
        <p:spPr bwMode="auto">
          <a:xfrm>
            <a:off x="6257580" y="0"/>
            <a:ext cx="6460703"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241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B397-7959-CCC2-14BE-D7DCFB194BCC}"/>
              </a:ext>
            </a:extLst>
          </p:cNvPr>
          <p:cNvSpPr>
            <a:spLocks noGrp="1"/>
          </p:cNvSpPr>
          <p:nvPr>
            <p:ph type="title"/>
          </p:nvPr>
        </p:nvSpPr>
        <p:spPr>
          <a:xfrm>
            <a:off x="838200" y="136525"/>
            <a:ext cx="10210800" cy="821419"/>
          </a:xfrm>
        </p:spPr>
        <p:txBody>
          <a:bodyPr>
            <a:normAutofit/>
          </a:bodyPr>
          <a:lstStyle/>
          <a:p>
            <a:r>
              <a:rPr lang="en-US" dirty="0"/>
              <a:t>FY26 PHHS Block Grant Programs</a:t>
            </a:r>
          </a:p>
        </p:txBody>
      </p:sp>
      <p:sp>
        <p:nvSpPr>
          <p:cNvPr id="5" name="Slide Number Placeholder 4">
            <a:extLst>
              <a:ext uri="{FF2B5EF4-FFF2-40B4-BE49-F238E27FC236}">
                <a16:creationId xmlns:a16="http://schemas.microsoft.com/office/drawing/2014/main" id="{D3D6A619-3A1E-8DAC-BE8A-F0DC620E2555}"/>
              </a:ext>
            </a:extLst>
          </p:cNvPr>
          <p:cNvSpPr>
            <a:spLocks noGrp="1"/>
          </p:cNvSpPr>
          <p:nvPr>
            <p:ph type="sldNum" sz="quarter" idx="12"/>
          </p:nvPr>
        </p:nvSpPr>
        <p:spPr/>
        <p:txBody>
          <a:bodyPr/>
          <a:lstStyle/>
          <a:p>
            <a:fld id="{31E56DF1-2802-4191-B98C-550116521960}" type="slidenum">
              <a:rPr lang="en-US" smtClean="0"/>
              <a:t>36</a:t>
            </a:fld>
            <a:endParaRPr lang="en-US" dirty="0"/>
          </a:p>
        </p:txBody>
      </p:sp>
      <p:pic>
        <p:nvPicPr>
          <p:cNvPr id="33" name="Content Placeholder 32">
            <a:extLst>
              <a:ext uri="{FF2B5EF4-FFF2-40B4-BE49-F238E27FC236}">
                <a16:creationId xmlns:a16="http://schemas.microsoft.com/office/drawing/2014/main" id="{235C2667-B7AE-C77C-AA53-474600034CDD}"/>
              </a:ext>
            </a:extLst>
          </p:cNvPr>
          <p:cNvPicPr>
            <a:picLocks noGrp="1" noChangeAspect="1"/>
          </p:cNvPicPr>
          <p:nvPr>
            <p:ph sz="half" idx="2"/>
          </p:nvPr>
        </p:nvPicPr>
        <p:blipFill>
          <a:blip r:embed="rId3"/>
          <a:stretch>
            <a:fillRect/>
          </a:stretch>
        </p:blipFill>
        <p:spPr>
          <a:xfrm>
            <a:off x="6189122" y="1192839"/>
            <a:ext cx="5327964" cy="4984124"/>
          </a:xfrm>
          <a:prstGeom prst="rect">
            <a:avLst/>
          </a:prstGeom>
        </p:spPr>
      </p:pic>
      <p:pic>
        <p:nvPicPr>
          <p:cNvPr id="31" name="Content Placeholder 30">
            <a:extLst>
              <a:ext uri="{FF2B5EF4-FFF2-40B4-BE49-F238E27FC236}">
                <a16:creationId xmlns:a16="http://schemas.microsoft.com/office/drawing/2014/main" id="{5C791536-ED43-3384-4D41-E329B4E837A5}"/>
              </a:ext>
            </a:extLst>
          </p:cNvPr>
          <p:cNvPicPr>
            <a:picLocks noGrp="1" noChangeAspect="1"/>
          </p:cNvPicPr>
          <p:nvPr>
            <p:ph sz="half" idx="1"/>
          </p:nvPr>
        </p:nvPicPr>
        <p:blipFill>
          <a:blip r:embed="rId4"/>
          <a:stretch>
            <a:fillRect/>
          </a:stretch>
        </p:blipFill>
        <p:spPr>
          <a:xfrm>
            <a:off x="381001" y="1192839"/>
            <a:ext cx="5409240" cy="4984124"/>
          </a:xfrm>
          <a:prstGeom prst="rect">
            <a:avLst/>
          </a:prstGeom>
        </p:spPr>
      </p:pic>
    </p:spTree>
    <p:extLst>
      <p:ext uri="{BB962C8B-B14F-4D97-AF65-F5344CB8AC3E}">
        <p14:creationId xmlns:p14="http://schemas.microsoft.com/office/powerpoint/2010/main" val="16172495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1E74-4A7B-C5DB-6931-0C5389456125}"/>
              </a:ext>
            </a:extLst>
          </p:cNvPr>
          <p:cNvSpPr>
            <a:spLocks noGrp="1"/>
          </p:cNvSpPr>
          <p:nvPr>
            <p:ph type="title"/>
          </p:nvPr>
        </p:nvSpPr>
        <p:spPr/>
        <p:txBody>
          <a:bodyPr/>
          <a:lstStyle/>
          <a:p>
            <a:pPr algn="ctr"/>
            <a:r>
              <a:rPr lang="en-US" sz="4000" b="1" dirty="0">
                <a:solidFill>
                  <a:schemeClr val="tx2">
                    <a:lumMod val="75000"/>
                    <a:lumOff val="25000"/>
                  </a:schemeClr>
                </a:solidFill>
              </a:rPr>
              <a:t>D7 Community Engagement and Health Planning Maternal &amp; Infant Health Initiative</a:t>
            </a:r>
          </a:p>
        </p:txBody>
      </p:sp>
      <p:sp>
        <p:nvSpPr>
          <p:cNvPr id="3" name="Content Placeholder 2">
            <a:extLst>
              <a:ext uri="{FF2B5EF4-FFF2-40B4-BE49-F238E27FC236}">
                <a16:creationId xmlns:a16="http://schemas.microsoft.com/office/drawing/2014/main" id="{F249768A-53EC-958C-8D28-3219E6BE239D}"/>
              </a:ext>
            </a:extLst>
          </p:cNvPr>
          <p:cNvSpPr>
            <a:spLocks noGrp="1"/>
          </p:cNvSpPr>
          <p:nvPr>
            <p:ph idx="1"/>
          </p:nvPr>
        </p:nvSpPr>
        <p:spPr>
          <a:xfrm>
            <a:off x="330507" y="1520328"/>
            <a:ext cx="11520834" cy="4825387"/>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$370,778</a:t>
            </a:r>
            <a:r>
              <a:rPr lang="en-US" sz="2800" b="0" i="0" dirty="0">
                <a:solidFill>
                  <a:srgbClr val="FF0000"/>
                </a:solidFill>
                <a:effectLst/>
                <a:latin typeface="Times New Roman" panose="02020603050405020304" pitchFamily="18" charset="0"/>
                <a:cs typeface="Times New Roman" panose="02020603050405020304" pitchFamily="18" charset="0"/>
              </a:rPr>
              <a:t> </a:t>
            </a:r>
            <a:r>
              <a:rPr lang="en-US" sz="2800" b="0" i="0" dirty="0">
                <a:solidFill>
                  <a:srgbClr val="000000"/>
                </a:solidFill>
                <a:effectLst/>
                <a:latin typeface="Times New Roman" panose="02020603050405020304" pitchFamily="18" charset="0"/>
                <a:cs typeface="Times New Roman" panose="02020603050405020304" pitchFamily="18" charset="0"/>
              </a:rPr>
              <a:t>– Start up </a:t>
            </a:r>
            <a:r>
              <a:rPr lang="en-US" sz="2800" b="0" i="1" dirty="0">
                <a:solidFill>
                  <a:srgbClr val="000000"/>
                </a:solidFill>
                <a:effectLst/>
                <a:latin typeface="Times New Roman" panose="02020603050405020304" pitchFamily="18" charset="0"/>
                <a:cs typeface="Times New Roman" panose="02020603050405020304" pitchFamily="18" charset="0"/>
              </a:rPr>
              <a:t>FTEs: 9  Other: </a:t>
            </a:r>
            <a:r>
              <a:rPr lang="en-US" sz="2800" b="0" i="0" dirty="0">
                <a:solidFill>
                  <a:srgbClr val="000000"/>
                </a:solidFill>
                <a:effectLst/>
                <a:latin typeface="Times New Roman" panose="02020603050405020304" pitchFamily="18" charset="0"/>
                <a:cs typeface="Times New Roman" panose="02020603050405020304" pitchFamily="18" charset="0"/>
              </a:rPr>
              <a:t>Supplies / Travel /</a:t>
            </a:r>
            <a:r>
              <a:rPr lang="en-US" dirty="0">
                <a:solidFill>
                  <a:srgbClr val="000000"/>
                </a:solidFill>
                <a:latin typeface="Times New Roman" panose="02020603050405020304" pitchFamily="18" charset="0"/>
                <a:cs typeface="Times New Roman" panose="02020603050405020304" pitchFamily="18" charset="0"/>
              </a:rPr>
              <a:t>  Equipment –portable ultrasound units / Other – staff certifications, toolkits, curriculum </a:t>
            </a: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FF0000"/>
                </a:solidFill>
                <a:effectLst/>
                <a:latin typeface="Times New Roman" panose="02020603050405020304" pitchFamily="18" charset="0"/>
                <a:cs typeface="Times New Roman" panose="02020603050405020304" pitchFamily="18" charset="0"/>
              </a:rPr>
              <a:t>Healthy People 2030: </a:t>
            </a:r>
            <a:r>
              <a:rPr lang="en-US" sz="2800" i="1" strike="sngStrike" dirty="0">
                <a:effectLst/>
                <a:latin typeface="Times New Roman" panose="02020603050405020304" pitchFamily="18" charset="0"/>
                <a:cs typeface="Times New Roman" panose="02020603050405020304" pitchFamily="18" charset="0"/>
              </a:rPr>
              <a:t>Prevent pregnancy complications and maternal deaths and improve women’s health before, during, and after pregnancy</a:t>
            </a:r>
            <a:r>
              <a:rPr lang="en-US" sz="2800" i="1" dirty="0">
                <a:effectLst/>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Reduce the rate of fetal deaths at 20 or more weeks of gestation – MICH-01</a:t>
            </a:r>
            <a:endParaRPr lang="en-US" sz="2800" i="0" dirty="0">
              <a:effectLst/>
              <a:latin typeface="Times New Roman" panose="02020603050405020304" pitchFamily="18" charset="0"/>
              <a:cs typeface="Times New Roman" panose="02020603050405020304" pitchFamily="18" charset="0"/>
            </a:endParaRP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p>
          <a:p>
            <a:pPr marL="0" indent="0">
              <a:buNone/>
            </a:pPr>
            <a:r>
              <a:rPr lang="en-US" dirty="0">
                <a:solidFill>
                  <a:srgbClr val="000000"/>
                </a:solidFill>
                <a:latin typeface="Times New Roman" panose="02020603050405020304" pitchFamily="18" charset="0"/>
                <a:cs typeface="Times New Roman" panose="02020603050405020304" pitchFamily="18" charset="0"/>
              </a:rPr>
              <a:t>To reduce infant mortality and improve maternal health outcomes in District 7 through a coordinated, three-pronged preventive health approach that integrates physical health support, education, and nutrition, delivered through trusted community-based systems and mobile outreach.</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E472C82-ED88-BFE4-9BB5-F781209298C6}"/>
              </a:ext>
            </a:extLst>
          </p:cNvPr>
          <p:cNvSpPr>
            <a:spLocks noGrp="1"/>
          </p:cNvSpPr>
          <p:nvPr>
            <p:ph type="sldNum" sz="quarter" idx="12"/>
          </p:nvPr>
        </p:nvSpPr>
        <p:spPr/>
        <p:txBody>
          <a:bodyPr/>
          <a:lstStyle/>
          <a:p>
            <a:fld id="{DB7DDC46-2E90-8640-BEFE-F54DCCD857ED}" type="slidenum">
              <a:rPr lang="en-US" smtClean="0"/>
              <a:t>37</a:t>
            </a:fld>
            <a:endParaRPr lang="en-US" dirty="0"/>
          </a:p>
        </p:txBody>
      </p:sp>
    </p:spTree>
    <p:extLst>
      <p:ext uri="{BB962C8B-B14F-4D97-AF65-F5344CB8AC3E}">
        <p14:creationId xmlns:p14="http://schemas.microsoft.com/office/powerpoint/2010/main" val="1213654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1E74-4A7B-C5DB-6931-0C5389456125}"/>
              </a:ext>
            </a:extLst>
          </p:cNvPr>
          <p:cNvSpPr>
            <a:spLocks noGrp="1"/>
          </p:cNvSpPr>
          <p:nvPr>
            <p:ph type="title"/>
          </p:nvPr>
        </p:nvSpPr>
        <p:spPr/>
        <p:txBody>
          <a:bodyPr/>
          <a:lstStyle/>
          <a:p>
            <a:pPr algn="ctr"/>
            <a:r>
              <a:rPr lang="en-US" sz="4000" b="1" dirty="0">
                <a:solidFill>
                  <a:schemeClr val="tx2">
                    <a:lumMod val="75000"/>
                    <a:lumOff val="25000"/>
                  </a:schemeClr>
                </a:solidFill>
              </a:rPr>
              <a:t>Traumatic Brain Injury (TBI) Prevention &amp; Response Program</a:t>
            </a:r>
          </a:p>
        </p:txBody>
      </p:sp>
      <p:sp>
        <p:nvSpPr>
          <p:cNvPr id="3" name="Content Placeholder 2">
            <a:extLst>
              <a:ext uri="{FF2B5EF4-FFF2-40B4-BE49-F238E27FC236}">
                <a16:creationId xmlns:a16="http://schemas.microsoft.com/office/drawing/2014/main" id="{F249768A-53EC-958C-8D28-3219E6BE239D}"/>
              </a:ext>
            </a:extLst>
          </p:cNvPr>
          <p:cNvSpPr>
            <a:spLocks noGrp="1"/>
          </p:cNvSpPr>
          <p:nvPr>
            <p:ph idx="1"/>
          </p:nvPr>
        </p:nvSpPr>
        <p:spPr>
          <a:xfrm>
            <a:off x="330507" y="1520328"/>
            <a:ext cx="11520834" cy="4825387"/>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$124,044 – Start up </a:t>
            </a:r>
            <a:r>
              <a:rPr lang="en-US" sz="2800" b="0" i="1" dirty="0">
                <a:solidFill>
                  <a:srgbClr val="000000"/>
                </a:solidFill>
                <a:effectLst/>
                <a:latin typeface="Times New Roman" panose="02020603050405020304" pitchFamily="18" charset="0"/>
                <a:cs typeface="Times New Roman" panose="02020603050405020304" pitchFamily="18" charset="0"/>
              </a:rPr>
              <a:t>FTEs: 2 </a:t>
            </a:r>
            <a:r>
              <a:rPr lang="en-US" dirty="0">
                <a:solidFill>
                  <a:srgbClr val="000000"/>
                </a:solidFill>
                <a:latin typeface="Times New Roman" panose="02020603050405020304" pitchFamily="18" charset="0"/>
                <a:cs typeface="Times New Roman" panose="02020603050405020304" pitchFamily="18" charset="0"/>
              </a:rPr>
              <a:t>existing staff</a:t>
            </a:r>
            <a:r>
              <a:rPr lang="en-US" sz="2800" b="0" i="1" dirty="0">
                <a:solidFill>
                  <a:srgbClr val="000000"/>
                </a:solidFill>
                <a:effectLst/>
                <a:latin typeface="Times New Roman" panose="02020603050405020304" pitchFamily="18" charset="0"/>
                <a:cs typeface="Times New Roman" panose="02020603050405020304" pitchFamily="18" charset="0"/>
              </a:rPr>
              <a:t>  Other: </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Supplies / Contractual / Data Cost/ BRFSS Questions/ Other – bicycle helmets, print cost</a:t>
            </a: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fatal traumatic brain injuries – IVP-05</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p>
          <a:p>
            <a:pPr marL="0" indent="0">
              <a:buNone/>
            </a:pPr>
            <a:r>
              <a:rPr lang="en-US" dirty="0">
                <a:solidFill>
                  <a:srgbClr val="000000"/>
                </a:solidFill>
                <a:latin typeface="Times New Roman" panose="02020603050405020304" pitchFamily="18" charset="0"/>
                <a:cs typeface="Times New Roman" panose="02020603050405020304" pitchFamily="18" charset="0"/>
              </a:rPr>
              <a:t>This program aims to decrease TBI-related morbidity and mortality, with a special focus on children and those impacted by IPV statewide.</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E8977A2-9574-96BF-6A08-AD4C1F6084C7}"/>
              </a:ext>
            </a:extLst>
          </p:cNvPr>
          <p:cNvSpPr>
            <a:spLocks noGrp="1"/>
          </p:cNvSpPr>
          <p:nvPr>
            <p:ph type="sldNum" sz="quarter" idx="12"/>
          </p:nvPr>
        </p:nvSpPr>
        <p:spPr/>
        <p:txBody>
          <a:bodyPr/>
          <a:lstStyle/>
          <a:p>
            <a:fld id="{DB7DDC46-2E90-8640-BEFE-F54DCCD857ED}" type="slidenum">
              <a:rPr lang="en-US" smtClean="0"/>
              <a:t>38</a:t>
            </a:fld>
            <a:endParaRPr lang="en-US" dirty="0"/>
          </a:p>
        </p:txBody>
      </p:sp>
    </p:spTree>
    <p:extLst>
      <p:ext uri="{BB962C8B-B14F-4D97-AF65-F5344CB8AC3E}">
        <p14:creationId xmlns:p14="http://schemas.microsoft.com/office/powerpoint/2010/main" val="80441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630A-7322-B553-D3B1-3BFD0419DF60}"/>
              </a:ext>
            </a:extLst>
          </p:cNvPr>
          <p:cNvSpPr>
            <a:spLocks noGrp="1"/>
          </p:cNvSpPr>
          <p:nvPr>
            <p:ph type="title"/>
          </p:nvPr>
        </p:nvSpPr>
        <p:spPr/>
        <p:txBody>
          <a:bodyPr/>
          <a:lstStyle/>
          <a:p>
            <a:pPr algn="ctr"/>
            <a:r>
              <a:rPr lang="en-US" sz="4000" b="1" dirty="0">
                <a:solidFill>
                  <a:schemeClr val="tx2">
                    <a:lumMod val="75000"/>
                    <a:lumOff val="25000"/>
                  </a:schemeClr>
                </a:solidFill>
              </a:rPr>
              <a:t>Violence Prevention Program</a:t>
            </a:r>
          </a:p>
        </p:txBody>
      </p:sp>
      <p:sp>
        <p:nvSpPr>
          <p:cNvPr id="3" name="Content Placeholder 2">
            <a:extLst>
              <a:ext uri="{FF2B5EF4-FFF2-40B4-BE49-F238E27FC236}">
                <a16:creationId xmlns:a16="http://schemas.microsoft.com/office/drawing/2014/main" id="{7C646E3F-2C40-3392-F6D8-0C904FA1A151}"/>
              </a:ext>
            </a:extLst>
          </p:cNvPr>
          <p:cNvSpPr>
            <a:spLocks noGrp="1"/>
          </p:cNvSpPr>
          <p:nvPr>
            <p:ph idx="1"/>
          </p:nvPr>
        </p:nvSpPr>
        <p:spPr>
          <a:xfrm>
            <a:off x="353291" y="1399142"/>
            <a:ext cx="11498049" cy="5043628"/>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$169,322 – Enhance/expand program </a:t>
            </a:r>
            <a:r>
              <a:rPr lang="en-US" sz="2800" b="0" i="1" dirty="0">
                <a:solidFill>
                  <a:srgbClr val="000000"/>
                </a:solidFill>
                <a:effectLst/>
                <a:latin typeface="Times New Roman" panose="02020603050405020304" pitchFamily="18" charset="0"/>
                <a:cs typeface="Times New Roman" panose="02020603050405020304" pitchFamily="18" charset="0"/>
              </a:rPr>
              <a:t>FTEs: 1</a:t>
            </a:r>
            <a:r>
              <a:rPr lang="en-US" sz="2800" b="0" i="0" dirty="0">
                <a:solidFill>
                  <a:srgbClr val="000000"/>
                </a:solidFill>
                <a:effectLst/>
                <a:latin typeface="Times New Roman" panose="02020603050405020304" pitchFamily="18" charset="0"/>
                <a:cs typeface="Times New Roman" panose="02020603050405020304" pitchFamily="18" charset="0"/>
              </a:rPr>
              <a:t> vacant position </a:t>
            </a:r>
            <a:r>
              <a:rPr lang="en-US" sz="2800" b="0" i="1" dirty="0">
                <a:solidFill>
                  <a:srgbClr val="000000"/>
                </a:solidFill>
                <a:effectLst/>
                <a:latin typeface="Times New Roman" panose="02020603050405020304" pitchFamily="18" charset="0"/>
                <a:cs typeface="Times New Roman" panose="02020603050405020304" pitchFamily="18" charset="0"/>
              </a:rPr>
              <a:t>Other: </a:t>
            </a:r>
            <a:r>
              <a:rPr lang="en-US" sz="2800" b="0" i="0" dirty="0">
                <a:solidFill>
                  <a:srgbClr val="000000"/>
                </a:solidFill>
                <a:effectLst/>
                <a:latin typeface="Times New Roman" panose="02020603050405020304" pitchFamily="18" charset="0"/>
                <a:cs typeface="Times New Roman" panose="02020603050405020304" pitchFamily="18" charset="0"/>
              </a:rPr>
              <a:t>Supplies/ BRFSS ACEs Questions / Other – gun locks, print cost </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firearm-related deaths – IVP-13</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p>
          <a:p>
            <a:pPr marL="0" indent="0">
              <a:buNone/>
            </a:pPr>
            <a:r>
              <a:rPr lang="en-US" dirty="0"/>
              <a:t>This program aims to decrease violence-related morbidity and mortality, with a special focus on firearm-related injuries and deaths statewide and enhance existing suicide mortality surveillance with data on suicide attempts and ideation, and firearm safety through the Behavioral Risk Factor Surveillance System (BRFSS).</a:t>
            </a:r>
          </a:p>
        </p:txBody>
      </p:sp>
      <p:sp>
        <p:nvSpPr>
          <p:cNvPr id="4" name="Slide Number Placeholder 3">
            <a:extLst>
              <a:ext uri="{FF2B5EF4-FFF2-40B4-BE49-F238E27FC236}">
                <a16:creationId xmlns:a16="http://schemas.microsoft.com/office/drawing/2014/main" id="{691E1AB1-817A-5EB1-9CC1-1762DFFB1209}"/>
              </a:ext>
            </a:extLst>
          </p:cNvPr>
          <p:cNvSpPr>
            <a:spLocks noGrp="1"/>
          </p:cNvSpPr>
          <p:nvPr>
            <p:ph type="sldNum" sz="quarter" idx="12"/>
          </p:nvPr>
        </p:nvSpPr>
        <p:spPr/>
        <p:txBody>
          <a:bodyPr/>
          <a:lstStyle/>
          <a:p>
            <a:fld id="{DB7DDC46-2E90-8640-BEFE-F54DCCD857ED}" type="slidenum">
              <a:rPr lang="en-US" smtClean="0"/>
              <a:t>39</a:t>
            </a:fld>
            <a:endParaRPr lang="en-US" dirty="0"/>
          </a:p>
        </p:txBody>
      </p:sp>
    </p:spTree>
    <p:extLst>
      <p:ext uri="{BB962C8B-B14F-4D97-AF65-F5344CB8AC3E}">
        <p14:creationId xmlns:p14="http://schemas.microsoft.com/office/powerpoint/2010/main" val="2734780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2826193-0176-97CD-61DD-B02328853CE2}"/>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1546" r="9142"/>
          <a:stretch>
            <a:fillRect/>
          </a:stretch>
        </p:blipFill>
        <p:spPr bwMode="auto">
          <a:xfrm>
            <a:off x="0"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8600660" y="2199861"/>
            <a:ext cx="3286539" cy="1133061"/>
          </a:xfrm>
          <a:noFill/>
        </p:spPr>
        <p:txBody>
          <a:bodyPr vert="horz" lIns="91440" tIns="45720" rIns="91440" bIns="45720" rtlCol="0" anchor="b">
            <a:normAutofit/>
          </a:bodyPr>
          <a:lstStyle/>
          <a:p>
            <a:r>
              <a:rPr lang="en-US" sz="5200" dirty="0">
                <a:solidFill>
                  <a:schemeClr val="bg1"/>
                </a:solidFill>
                <a:latin typeface="Times New Roman" panose="02020603050405020304" pitchFamily="18" charset="0"/>
                <a:cs typeface="Times New Roman" panose="02020603050405020304" pitchFamily="18" charset="0"/>
              </a:rPr>
              <a:t>Welcome</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sz="half" idx="2"/>
          </p:nvPr>
        </p:nvSpPr>
        <p:spPr>
          <a:xfrm>
            <a:off x="6798366" y="3525078"/>
            <a:ext cx="5234608" cy="940905"/>
          </a:xfrm>
          <a:noFill/>
        </p:spPr>
        <p:txBody>
          <a:bodyPr vert="horz" lIns="91440" tIns="45720" rIns="91440" bIns="45720" rtlCol="0">
            <a:noAutofit/>
          </a:bodyPr>
          <a:lstStyle/>
          <a:p>
            <a:pPr marL="0" indent="0">
              <a:buNone/>
            </a:pPr>
            <a:r>
              <a:rPr lang="en-US" sz="5400" dirty="0">
                <a:solidFill>
                  <a:schemeClr val="bg1"/>
                </a:solidFill>
                <a:latin typeface="Times New Roman" panose="02020603050405020304" pitchFamily="18" charset="0"/>
                <a:cs typeface="Times New Roman" panose="02020603050405020304" pitchFamily="18" charset="0"/>
              </a:rPr>
              <a:t>Introductions</a:t>
            </a:r>
          </a:p>
        </p:txBody>
      </p:sp>
    </p:spTree>
    <p:extLst>
      <p:ext uri="{BB962C8B-B14F-4D97-AF65-F5344CB8AC3E}">
        <p14:creationId xmlns:p14="http://schemas.microsoft.com/office/powerpoint/2010/main" val="366667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21E74-4A7B-C5DB-6931-0C5389456125}"/>
              </a:ext>
            </a:extLst>
          </p:cNvPr>
          <p:cNvSpPr>
            <a:spLocks noGrp="1"/>
          </p:cNvSpPr>
          <p:nvPr>
            <p:ph type="title"/>
          </p:nvPr>
        </p:nvSpPr>
        <p:spPr/>
        <p:txBody>
          <a:bodyPr/>
          <a:lstStyle/>
          <a:p>
            <a:pPr algn="ctr"/>
            <a:r>
              <a:rPr lang="en-US" sz="4000" b="1" dirty="0">
                <a:solidFill>
                  <a:schemeClr val="tx2">
                    <a:lumMod val="75000"/>
                    <a:lumOff val="25000"/>
                  </a:schemeClr>
                </a:solidFill>
              </a:rPr>
              <a:t>A Way to Wellness +</a:t>
            </a:r>
          </a:p>
        </p:txBody>
      </p:sp>
      <p:sp>
        <p:nvSpPr>
          <p:cNvPr id="3" name="Content Placeholder 2">
            <a:extLst>
              <a:ext uri="{FF2B5EF4-FFF2-40B4-BE49-F238E27FC236}">
                <a16:creationId xmlns:a16="http://schemas.microsoft.com/office/drawing/2014/main" id="{F249768A-53EC-958C-8D28-3219E6BE239D}"/>
              </a:ext>
            </a:extLst>
          </p:cNvPr>
          <p:cNvSpPr>
            <a:spLocks noGrp="1"/>
          </p:cNvSpPr>
          <p:nvPr>
            <p:ph idx="1"/>
          </p:nvPr>
        </p:nvSpPr>
        <p:spPr>
          <a:xfrm>
            <a:off x="330507" y="1520328"/>
            <a:ext cx="11520834" cy="4825387"/>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$32,822 – Start up </a:t>
            </a:r>
            <a:r>
              <a:rPr lang="en-US" sz="2800" b="0" i="1" dirty="0">
                <a:solidFill>
                  <a:srgbClr val="000000"/>
                </a:solidFill>
                <a:effectLst/>
                <a:latin typeface="Times New Roman" panose="02020603050405020304" pitchFamily="18" charset="0"/>
                <a:cs typeface="Times New Roman" panose="02020603050405020304" pitchFamily="18" charset="0"/>
              </a:rPr>
              <a:t>FTEs: 0 Other:</a:t>
            </a:r>
            <a:r>
              <a:rPr lang="en-US" i="1"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Supplies / Contractual / Equipment- Exam Table, Phlebotomy chair</a:t>
            </a: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the proportion of adults with high blood pressure - HDS-04</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endParaRPr lang="en-US" sz="2800" b="0" i="0"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To reduce 3-5% body fat over and eight-week period by implementing healthy choices for participants.</a:t>
            </a:r>
          </a:p>
        </p:txBody>
      </p:sp>
      <p:sp>
        <p:nvSpPr>
          <p:cNvPr id="4" name="Slide Number Placeholder 3">
            <a:extLst>
              <a:ext uri="{FF2B5EF4-FFF2-40B4-BE49-F238E27FC236}">
                <a16:creationId xmlns:a16="http://schemas.microsoft.com/office/drawing/2014/main" id="{6A332093-3F62-B927-1413-00A99824A686}"/>
              </a:ext>
            </a:extLst>
          </p:cNvPr>
          <p:cNvSpPr>
            <a:spLocks noGrp="1"/>
          </p:cNvSpPr>
          <p:nvPr>
            <p:ph type="sldNum" sz="quarter" idx="12"/>
          </p:nvPr>
        </p:nvSpPr>
        <p:spPr/>
        <p:txBody>
          <a:bodyPr/>
          <a:lstStyle/>
          <a:p>
            <a:fld id="{DB7DDC46-2E90-8640-BEFE-F54DCCD857ED}" type="slidenum">
              <a:rPr lang="en-US" smtClean="0"/>
              <a:t>40</a:t>
            </a:fld>
            <a:endParaRPr lang="en-US" dirty="0"/>
          </a:p>
        </p:txBody>
      </p:sp>
    </p:spTree>
    <p:extLst>
      <p:ext uri="{BB962C8B-B14F-4D97-AF65-F5344CB8AC3E}">
        <p14:creationId xmlns:p14="http://schemas.microsoft.com/office/powerpoint/2010/main" val="1000398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630A-7322-B553-D3B1-3BFD0419DF60}"/>
              </a:ext>
            </a:extLst>
          </p:cNvPr>
          <p:cNvSpPr>
            <a:spLocks noGrp="1"/>
          </p:cNvSpPr>
          <p:nvPr>
            <p:ph type="title"/>
          </p:nvPr>
        </p:nvSpPr>
        <p:spPr/>
        <p:txBody>
          <a:bodyPr/>
          <a:lstStyle/>
          <a:p>
            <a:pPr algn="ctr"/>
            <a:r>
              <a:rPr lang="en-US" sz="4000" b="1" dirty="0">
                <a:solidFill>
                  <a:schemeClr val="tx2">
                    <a:lumMod val="75000"/>
                    <a:lumOff val="25000"/>
                  </a:schemeClr>
                </a:solidFill>
              </a:rPr>
              <a:t>Sexual Assault Training &amp; Surveillance</a:t>
            </a:r>
          </a:p>
        </p:txBody>
      </p:sp>
      <p:sp>
        <p:nvSpPr>
          <p:cNvPr id="3" name="Content Placeholder 2">
            <a:extLst>
              <a:ext uri="{FF2B5EF4-FFF2-40B4-BE49-F238E27FC236}">
                <a16:creationId xmlns:a16="http://schemas.microsoft.com/office/drawing/2014/main" id="{7C646E3F-2C40-3392-F6D8-0C904FA1A151}"/>
              </a:ext>
            </a:extLst>
          </p:cNvPr>
          <p:cNvSpPr>
            <a:spLocks noGrp="1"/>
          </p:cNvSpPr>
          <p:nvPr>
            <p:ph idx="1"/>
          </p:nvPr>
        </p:nvSpPr>
        <p:spPr>
          <a:xfrm>
            <a:off x="457199" y="1399142"/>
            <a:ext cx="11394141" cy="4790347"/>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$85,680 </a:t>
            </a:r>
            <a:r>
              <a:rPr lang="en-US" dirty="0">
                <a:solidFill>
                  <a:srgbClr val="000000"/>
                </a:solidFill>
                <a:latin typeface="Times New Roman" panose="02020603050405020304" pitchFamily="18" charset="0"/>
                <a:cs typeface="Times New Roman" panose="02020603050405020304" pitchFamily="18" charset="0"/>
              </a:rPr>
              <a:t>(</a:t>
            </a:r>
            <a:r>
              <a:rPr lang="en-US" u="sng" dirty="0">
                <a:solidFill>
                  <a:srgbClr val="000000"/>
                </a:solidFill>
                <a:latin typeface="Times New Roman" panose="02020603050405020304" pitchFamily="18" charset="0"/>
                <a:cs typeface="Times New Roman" panose="02020603050405020304" pitchFamily="18" charset="0"/>
              </a:rPr>
              <a:t>82,656</a:t>
            </a:r>
            <a:r>
              <a:rPr lang="en-US" dirty="0">
                <a:solidFill>
                  <a:srgbClr val="000000"/>
                </a:solidFill>
                <a:latin typeface="Times New Roman" panose="02020603050405020304" pitchFamily="18" charset="0"/>
                <a:cs typeface="Times New Roman" panose="02020603050405020304" pitchFamily="18" charset="0"/>
              </a:rPr>
              <a:t>)</a:t>
            </a:r>
            <a:r>
              <a:rPr lang="en-US" sz="2800" b="0" i="0" dirty="0">
                <a:solidFill>
                  <a:srgbClr val="000000"/>
                </a:solidFill>
                <a:effectLst/>
                <a:latin typeface="Times New Roman" panose="02020603050405020304" pitchFamily="18" charset="0"/>
                <a:cs typeface="Times New Roman" panose="02020603050405020304" pitchFamily="18" charset="0"/>
              </a:rPr>
              <a:t>– Start up </a:t>
            </a:r>
            <a:r>
              <a:rPr lang="en-US" sz="2800" b="0" i="1" dirty="0">
                <a:solidFill>
                  <a:srgbClr val="000000"/>
                </a:solidFill>
                <a:effectLst/>
                <a:latin typeface="Times New Roman" panose="02020603050405020304" pitchFamily="18" charset="0"/>
                <a:cs typeface="Times New Roman" panose="02020603050405020304" pitchFamily="18" charset="0"/>
              </a:rPr>
              <a:t>FTEs: 0;</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1" dirty="0">
                <a:solidFill>
                  <a:srgbClr val="000000"/>
                </a:solidFill>
                <a:effectLst/>
                <a:latin typeface="Times New Roman" panose="02020603050405020304" pitchFamily="18" charset="0"/>
                <a:cs typeface="Times New Roman" panose="02020603050405020304" pitchFamily="18" charset="0"/>
              </a:rPr>
              <a:t>Other: </a:t>
            </a:r>
            <a:r>
              <a:rPr lang="en-US" dirty="0">
                <a:solidFill>
                  <a:srgbClr val="000000"/>
                </a:solidFill>
                <a:latin typeface="Times New Roman" panose="02020603050405020304" pitchFamily="18" charset="0"/>
                <a:cs typeface="Times New Roman" panose="02020603050405020304" pitchFamily="18" charset="0"/>
              </a:rPr>
              <a:t>Contractual </a:t>
            </a:r>
            <a:r>
              <a:rPr lang="en-US" sz="2800" b="0" i="0" dirty="0">
                <a:solidFill>
                  <a:srgbClr val="000000"/>
                </a:solidFill>
                <a:effectLst/>
                <a:latin typeface="Times New Roman" panose="02020603050405020304" pitchFamily="18" charset="0"/>
                <a:cs typeface="Times New Roman" panose="02020603050405020304" pitchFamily="18" charset="0"/>
              </a:rPr>
              <a:t>/ Other - ACEs BRFSS Questions, print cost</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contact sexual violence — IVP D05</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 </a:t>
            </a:r>
          </a:p>
          <a:p>
            <a:pPr marL="0" indent="0">
              <a:buNone/>
            </a:pPr>
            <a:r>
              <a:rPr lang="en-US" dirty="0">
                <a:solidFill>
                  <a:srgbClr val="000000"/>
                </a:solidFill>
                <a:latin typeface="Times New Roman" panose="02020603050405020304" pitchFamily="18" charset="0"/>
                <a:cs typeface="Times New Roman" panose="02020603050405020304" pitchFamily="18" charset="0"/>
              </a:rPr>
              <a:t>The IPS will collaborate with sexual violence experts across the state to implement and conduct training related to the topic of sexual violence in Oklahoma and will contribute to surveillance of sexual violence in Oklahoma.</a:t>
            </a:r>
          </a:p>
          <a:p>
            <a:endParaRPr lang="en-US" dirty="0"/>
          </a:p>
        </p:txBody>
      </p:sp>
      <p:sp>
        <p:nvSpPr>
          <p:cNvPr id="4" name="Slide Number Placeholder 3">
            <a:extLst>
              <a:ext uri="{FF2B5EF4-FFF2-40B4-BE49-F238E27FC236}">
                <a16:creationId xmlns:a16="http://schemas.microsoft.com/office/drawing/2014/main" id="{8C4EEC3F-8D0A-751A-E159-837C9395C7ED}"/>
              </a:ext>
            </a:extLst>
          </p:cNvPr>
          <p:cNvSpPr>
            <a:spLocks noGrp="1"/>
          </p:cNvSpPr>
          <p:nvPr>
            <p:ph type="sldNum" sz="quarter" idx="12"/>
          </p:nvPr>
        </p:nvSpPr>
        <p:spPr/>
        <p:txBody>
          <a:bodyPr/>
          <a:lstStyle/>
          <a:p>
            <a:fld id="{DB7DDC46-2E90-8640-BEFE-F54DCCD857ED}" type="slidenum">
              <a:rPr lang="en-US" smtClean="0"/>
              <a:t>41</a:t>
            </a:fld>
            <a:endParaRPr lang="en-US" dirty="0"/>
          </a:p>
        </p:txBody>
      </p:sp>
    </p:spTree>
    <p:extLst>
      <p:ext uri="{BB962C8B-B14F-4D97-AF65-F5344CB8AC3E}">
        <p14:creationId xmlns:p14="http://schemas.microsoft.com/office/powerpoint/2010/main" val="467220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065A-B0A7-8D98-1C9C-EC0A21A4EF18}"/>
              </a:ext>
            </a:extLst>
          </p:cNvPr>
          <p:cNvSpPr>
            <a:spLocks noGrp="1"/>
          </p:cNvSpPr>
          <p:nvPr>
            <p:ph type="title"/>
          </p:nvPr>
        </p:nvSpPr>
        <p:spPr/>
        <p:txBody>
          <a:bodyPr/>
          <a:lstStyle/>
          <a:p>
            <a:pPr algn="ctr"/>
            <a:r>
              <a:rPr lang="en-US" sz="4000" b="1" dirty="0">
                <a:solidFill>
                  <a:schemeClr val="tx2">
                    <a:lumMod val="75000"/>
                    <a:lumOff val="25000"/>
                  </a:schemeClr>
                </a:solidFill>
              </a:rPr>
              <a:t>School Health Technical Assistance- Statewide</a:t>
            </a:r>
          </a:p>
        </p:txBody>
      </p:sp>
      <p:sp>
        <p:nvSpPr>
          <p:cNvPr id="3" name="Content Placeholder 2">
            <a:extLst>
              <a:ext uri="{FF2B5EF4-FFF2-40B4-BE49-F238E27FC236}">
                <a16:creationId xmlns:a16="http://schemas.microsoft.com/office/drawing/2014/main" id="{BCD80EB8-3E8D-C9B6-42D0-489F5C678BFF}"/>
              </a:ext>
            </a:extLst>
          </p:cNvPr>
          <p:cNvSpPr>
            <a:spLocks noGrp="1"/>
          </p:cNvSpPr>
          <p:nvPr>
            <p:ph idx="1"/>
          </p:nvPr>
        </p:nvSpPr>
        <p:spPr>
          <a:xfrm>
            <a:off x="457199" y="1629508"/>
            <a:ext cx="11394141" cy="4559981"/>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$76,029 – Enhance or expand  </a:t>
            </a:r>
            <a:r>
              <a:rPr lang="en-US" sz="2800" b="0" i="1" dirty="0">
                <a:solidFill>
                  <a:srgbClr val="000000"/>
                </a:solidFill>
                <a:effectLst/>
                <a:latin typeface="Times New Roman" panose="02020603050405020304" pitchFamily="18" charset="0"/>
                <a:cs typeface="Times New Roman" panose="02020603050405020304" pitchFamily="18" charset="0"/>
              </a:rPr>
              <a:t>FTEs: 1</a:t>
            </a:r>
            <a:r>
              <a:rPr lang="en-US" sz="2800" b="0" i="0" dirty="0">
                <a:solidFill>
                  <a:srgbClr val="000000"/>
                </a:solidFill>
                <a:effectLst/>
                <a:latin typeface="Times New Roman" panose="02020603050405020304" pitchFamily="18" charset="0"/>
                <a:cs typeface="Times New Roman" panose="02020603050405020304" pitchFamily="18" charset="0"/>
              </a:rPr>
              <a:t> existing staff  </a:t>
            </a:r>
          </a:p>
          <a:p>
            <a:pPr marL="0" indent="0">
              <a:buNone/>
            </a:pPr>
            <a:r>
              <a:rPr lang="en-US" sz="2800" b="0" i="1" dirty="0">
                <a:solidFill>
                  <a:srgbClr val="000000"/>
                </a:solidFill>
                <a:effectLst/>
                <a:latin typeface="Times New Roman" panose="02020603050405020304" pitchFamily="18" charset="0"/>
                <a:cs typeface="Times New Roman" panose="02020603050405020304" pitchFamily="18" charset="0"/>
              </a:rPr>
              <a:t>Other: </a:t>
            </a:r>
            <a:r>
              <a:rPr lang="en-US" sz="2800" b="0" i="0" dirty="0">
                <a:solidFill>
                  <a:srgbClr val="000000"/>
                </a:solidFill>
                <a:effectLst/>
                <a:latin typeface="Times New Roman" panose="02020603050405020304" pitchFamily="18" charset="0"/>
                <a:cs typeface="Times New Roman" panose="02020603050405020304" pitchFamily="18" charset="0"/>
              </a:rPr>
              <a:t>Supplies/ Contractual/ Other – Motor Pool </a:t>
            </a: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the proportion of children and adolescents with obesity — NWS 04</a:t>
            </a:r>
          </a:p>
          <a:p>
            <a:pPr marL="0" indent="0">
              <a:buNone/>
            </a:pPr>
            <a:endParaRPr lang="en-US" i="1"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 </a:t>
            </a:r>
          </a:p>
          <a:p>
            <a:pPr marL="0" indent="0">
              <a:buNone/>
            </a:pPr>
            <a:r>
              <a:rPr lang="en-US" dirty="0">
                <a:solidFill>
                  <a:srgbClr val="000000"/>
                </a:solidFill>
                <a:latin typeface="Times New Roman" panose="02020603050405020304" pitchFamily="18" charset="0"/>
                <a:cs typeface="Times New Roman" panose="02020603050405020304" pitchFamily="18" charset="0"/>
              </a:rPr>
              <a:t>The program goal would be to provide 40 additional lessons to schools across the State of Oklahoma.</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C45B8C2-D4CB-D14D-6DFD-A7BF730164EE}"/>
              </a:ext>
            </a:extLst>
          </p:cNvPr>
          <p:cNvSpPr>
            <a:spLocks noGrp="1"/>
          </p:cNvSpPr>
          <p:nvPr>
            <p:ph type="sldNum" sz="quarter" idx="12"/>
          </p:nvPr>
        </p:nvSpPr>
        <p:spPr/>
        <p:txBody>
          <a:bodyPr/>
          <a:lstStyle/>
          <a:p>
            <a:fld id="{DB7DDC46-2E90-8640-BEFE-F54DCCD857ED}" type="slidenum">
              <a:rPr lang="en-US" smtClean="0"/>
              <a:t>42</a:t>
            </a:fld>
            <a:endParaRPr lang="en-US" dirty="0"/>
          </a:p>
        </p:txBody>
      </p:sp>
    </p:spTree>
    <p:extLst>
      <p:ext uri="{BB962C8B-B14F-4D97-AF65-F5344CB8AC3E}">
        <p14:creationId xmlns:p14="http://schemas.microsoft.com/office/powerpoint/2010/main" val="3138236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065A-B0A7-8D98-1C9C-EC0A21A4EF18}"/>
              </a:ext>
            </a:extLst>
          </p:cNvPr>
          <p:cNvSpPr>
            <a:spLocks noGrp="1"/>
          </p:cNvSpPr>
          <p:nvPr>
            <p:ph type="title"/>
          </p:nvPr>
        </p:nvSpPr>
        <p:spPr/>
        <p:txBody>
          <a:bodyPr/>
          <a:lstStyle/>
          <a:p>
            <a:pPr algn="ctr"/>
            <a:r>
              <a:rPr lang="en-US" sz="4000" b="1" dirty="0">
                <a:solidFill>
                  <a:schemeClr val="tx2">
                    <a:lumMod val="75000"/>
                    <a:lumOff val="25000"/>
                  </a:schemeClr>
                </a:solidFill>
              </a:rPr>
              <a:t>Work@Health Technical Assistance</a:t>
            </a:r>
          </a:p>
        </p:txBody>
      </p:sp>
      <p:sp>
        <p:nvSpPr>
          <p:cNvPr id="3" name="Content Placeholder 2">
            <a:extLst>
              <a:ext uri="{FF2B5EF4-FFF2-40B4-BE49-F238E27FC236}">
                <a16:creationId xmlns:a16="http://schemas.microsoft.com/office/drawing/2014/main" id="{BCD80EB8-3E8D-C9B6-42D0-489F5C678BFF}"/>
              </a:ext>
            </a:extLst>
          </p:cNvPr>
          <p:cNvSpPr>
            <a:spLocks noGrp="1"/>
          </p:cNvSpPr>
          <p:nvPr>
            <p:ph idx="1"/>
          </p:nvPr>
        </p:nvSpPr>
        <p:spPr>
          <a:xfrm>
            <a:off x="457199" y="1629508"/>
            <a:ext cx="11394141" cy="4559981"/>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$10,950 – Enhance or expand  </a:t>
            </a:r>
            <a:r>
              <a:rPr lang="en-US" sz="2800" b="0" i="1" dirty="0">
                <a:solidFill>
                  <a:srgbClr val="000000"/>
                </a:solidFill>
                <a:effectLst/>
                <a:latin typeface="Times New Roman" panose="02020603050405020304" pitchFamily="18" charset="0"/>
                <a:cs typeface="Times New Roman" panose="02020603050405020304" pitchFamily="18" charset="0"/>
              </a:rPr>
              <a:t>FTEs: 0; Other: </a:t>
            </a:r>
            <a:r>
              <a:rPr lang="en-US" sz="2800" b="0" i="0" dirty="0">
                <a:solidFill>
                  <a:srgbClr val="000000"/>
                </a:solidFill>
                <a:effectLst/>
                <a:latin typeface="Times New Roman" panose="02020603050405020304" pitchFamily="18" charset="0"/>
                <a:cs typeface="Times New Roman" panose="02020603050405020304" pitchFamily="18" charset="0"/>
              </a:rPr>
              <a:t>Supplies/ Contractual /Other - Motor Pool</a:t>
            </a: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a:t>
            </a:r>
          </a:p>
          <a:p>
            <a:pPr marL="0" indent="0">
              <a:buNone/>
            </a:pPr>
            <a:r>
              <a:rPr lang="en-US" sz="2800" b="0" i="0" dirty="0">
                <a:solidFill>
                  <a:srgbClr val="000000"/>
                </a:solidFill>
                <a:effectLst/>
                <a:latin typeface="Times New Roman" panose="02020603050405020304" pitchFamily="18" charset="0"/>
                <a:cs typeface="Times New Roman" panose="02020603050405020304" pitchFamily="18" charset="0"/>
              </a:rPr>
              <a:t>Increase the proportion of worksites that offer an employee health promotion program — ECBP‑D03</a:t>
            </a:r>
          </a:p>
          <a:p>
            <a:pPr marL="0" indent="0">
              <a:buNone/>
            </a:pPr>
            <a:endParaRPr lang="en-US" i="1"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 </a:t>
            </a:r>
          </a:p>
          <a:p>
            <a:pPr marL="0" indent="0">
              <a:buNone/>
            </a:pPr>
            <a:r>
              <a:rPr lang="en-US" dirty="0">
                <a:solidFill>
                  <a:srgbClr val="000000"/>
                </a:solidFill>
                <a:latin typeface="Times New Roman" panose="02020603050405020304" pitchFamily="18" charset="0"/>
                <a:cs typeface="Times New Roman" panose="02020603050405020304" pitchFamily="18" charset="0"/>
              </a:rPr>
              <a:t>Increase by 10 the number of employers completing a Work@Health training.</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62DD23E-A2A9-3FAF-5823-C53BB5E55FBF}"/>
              </a:ext>
            </a:extLst>
          </p:cNvPr>
          <p:cNvSpPr>
            <a:spLocks noGrp="1"/>
          </p:cNvSpPr>
          <p:nvPr>
            <p:ph type="sldNum" sz="quarter" idx="12"/>
          </p:nvPr>
        </p:nvSpPr>
        <p:spPr/>
        <p:txBody>
          <a:bodyPr/>
          <a:lstStyle/>
          <a:p>
            <a:fld id="{DB7DDC46-2E90-8640-BEFE-F54DCCD857ED}" type="slidenum">
              <a:rPr lang="en-US" smtClean="0"/>
              <a:t>43</a:t>
            </a:fld>
            <a:endParaRPr lang="en-US" dirty="0"/>
          </a:p>
        </p:txBody>
      </p:sp>
    </p:spTree>
    <p:extLst>
      <p:ext uri="{BB962C8B-B14F-4D97-AF65-F5344CB8AC3E}">
        <p14:creationId xmlns:p14="http://schemas.microsoft.com/office/powerpoint/2010/main" val="11622081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065A-B0A7-8D98-1C9C-EC0A21A4EF18}"/>
              </a:ext>
            </a:extLst>
          </p:cNvPr>
          <p:cNvSpPr>
            <a:spLocks noGrp="1"/>
          </p:cNvSpPr>
          <p:nvPr>
            <p:ph type="title"/>
          </p:nvPr>
        </p:nvSpPr>
        <p:spPr>
          <a:xfrm>
            <a:off x="457200" y="-195943"/>
            <a:ext cx="11394140" cy="1448547"/>
          </a:xfrm>
        </p:spPr>
        <p:txBody>
          <a:bodyPr/>
          <a:lstStyle/>
          <a:p>
            <a:pPr algn="ctr"/>
            <a:r>
              <a:rPr lang="en-US" sz="4000" b="1" dirty="0">
                <a:solidFill>
                  <a:schemeClr val="tx2">
                    <a:lumMod val="75000"/>
                    <a:lumOff val="25000"/>
                  </a:schemeClr>
                </a:solidFill>
              </a:rPr>
              <a:t>District 3 Communication &amp; Health Literacy Project</a:t>
            </a:r>
          </a:p>
        </p:txBody>
      </p:sp>
      <p:sp>
        <p:nvSpPr>
          <p:cNvPr id="3" name="Content Placeholder 2">
            <a:extLst>
              <a:ext uri="{FF2B5EF4-FFF2-40B4-BE49-F238E27FC236}">
                <a16:creationId xmlns:a16="http://schemas.microsoft.com/office/drawing/2014/main" id="{BCD80EB8-3E8D-C9B6-42D0-489F5C678BFF}"/>
              </a:ext>
            </a:extLst>
          </p:cNvPr>
          <p:cNvSpPr>
            <a:spLocks noGrp="1"/>
          </p:cNvSpPr>
          <p:nvPr>
            <p:ph idx="1"/>
          </p:nvPr>
        </p:nvSpPr>
        <p:spPr>
          <a:xfrm>
            <a:off x="340661" y="849086"/>
            <a:ext cx="11851340" cy="5340403"/>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$62,001 – Enhance or expand  </a:t>
            </a:r>
            <a:r>
              <a:rPr lang="en-US" sz="2800" b="0" i="1" dirty="0">
                <a:solidFill>
                  <a:srgbClr val="000000"/>
                </a:solidFill>
                <a:effectLst/>
                <a:latin typeface="Times New Roman" panose="02020603050405020304" pitchFamily="18" charset="0"/>
                <a:cs typeface="Times New Roman" panose="02020603050405020304" pitchFamily="18" charset="0"/>
              </a:rPr>
              <a:t>FTEs: 0; Other: </a:t>
            </a:r>
            <a:r>
              <a:rPr lang="en-US" sz="2800" b="0" i="0" dirty="0">
                <a:solidFill>
                  <a:srgbClr val="000000"/>
                </a:solidFill>
                <a:effectLst/>
                <a:latin typeface="Times New Roman" panose="02020603050405020304" pitchFamily="18" charset="0"/>
                <a:cs typeface="Times New Roman" panose="02020603050405020304" pitchFamily="18" charset="0"/>
              </a:rPr>
              <a:t>Supplies </a:t>
            </a: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a:t>
            </a:r>
          </a:p>
          <a:p>
            <a:pPr marL="0" indent="0">
              <a:buNone/>
            </a:pPr>
            <a:r>
              <a:rPr lang="en-US" sz="2800" b="0" i="0" dirty="0">
                <a:solidFill>
                  <a:srgbClr val="000000"/>
                </a:solidFill>
                <a:effectLst/>
                <a:latin typeface="Times New Roman" panose="02020603050405020304" pitchFamily="18" charset="0"/>
                <a:cs typeface="Times New Roman" panose="02020603050405020304" pitchFamily="18" charset="0"/>
              </a:rPr>
              <a:t>Increase the health literacy of the population — HC/HIT‑R01</a:t>
            </a:r>
          </a:p>
          <a:p>
            <a:pPr marL="0" indent="0">
              <a:buNone/>
            </a:pPr>
            <a:endParaRPr lang="en-US" i="1"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 To focus on health literacy needs for internal and external populations. We will educate our staff to become a health literate organization with a workforce well trained in health literacy issues, being trauma informed, and strong communication and leadership skills to ensure health literacy is improved internally to assist with necessary skills to affect change externally. We will utilize our collaborative network of partners to provide relevant and adapted materials and education to our communities about the preventative services we provide in effort to reduce barriers faced for individuals with low health literacy.</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C4E7F8B-A7C1-7526-EE36-85633539C650}"/>
              </a:ext>
            </a:extLst>
          </p:cNvPr>
          <p:cNvSpPr>
            <a:spLocks noGrp="1"/>
          </p:cNvSpPr>
          <p:nvPr>
            <p:ph type="sldNum" sz="quarter" idx="12"/>
          </p:nvPr>
        </p:nvSpPr>
        <p:spPr/>
        <p:txBody>
          <a:bodyPr/>
          <a:lstStyle/>
          <a:p>
            <a:fld id="{DB7DDC46-2E90-8640-BEFE-F54DCCD857ED}" type="slidenum">
              <a:rPr lang="en-US" smtClean="0"/>
              <a:t>44</a:t>
            </a:fld>
            <a:endParaRPr lang="en-US" dirty="0"/>
          </a:p>
        </p:txBody>
      </p:sp>
    </p:spTree>
    <p:extLst>
      <p:ext uri="{BB962C8B-B14F-4D97-AF65-F5344CB8AC3E}">
        <p14:creationId xmlns:p14="http://schemas.microsoft.com/office/powerpoint/2010/main" val="1904944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AC341-9174-6391-462E-2E8B6D7BEDA3}"/>
              </a:ext>
            </a:extLst>
          </p:cNvPr>
          <p:cNvSpPr>
            <a:spLocks noGrp="1"/>
          </p:cNvSpPr>
          <p:nvPr>
            <p:ph type="title"/>
          </p:nvPr>
        </p:nvSpPr>
        <p:spPr/>
        <p:txBody>
          <a:bodyPr/>
          <a:lstStyle/>
          <a:p>
            <a:pPr algn="ctr"/>
            <a:r>
              <a:rPr lang="en-US" sz="4000" b="1" dirty="0">
                <a:solidFill>
                  <a:schemeClr val="tx2">
                    <a:lumMod val="75000"/>
                    <a:lumOff val="25000"/>
                  </a:schemeClr>
                </a:solidFill>
              </a:rPr>
              <a:t>Enhancing Statewide Evidence-Based Programming</a:t>
            </a:r>
          </a:p>
        </p:txBody>
      </p:sp>
      <p:sp>
        <p:nvSpPr>
          <p:cNvPr id="3" name="Content Placeholder 2">
            <a:extLst>
              <a:ext uri="{FF2B5EF4-FFF2-40B4-BE49-F238E27FC236}">
                <a16:creationId xmlns:a16="http://schemas.microsoft.com/office/drawing/2014/main" id="{4BF8D9D8-AC5A-FFDC-F2CE-56A8354D212C}"/>
              </a:ext>
            </a:extLst>
          </p:cNvPr>
          <p:cNvSpPr>
            <a:spLocks noGrp="1"/>
          </p:cNvSpPr>
          <p:nvPr>
            <p:ph idx="1"/>
          </p:nvPr>
        </p:nvSpPr>
        <p:spPr>
          <a:xfrm>
            <a:off x="638978" y="1740665"/>
            <a:ext cx="11212362" cy="4448824"/>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$26,236 – Enhance or expand  </a:t>
            </a:r>
            <a:r>
              <a:rPr lang="en-US" sz="2800" b="0" i="1" dirty="0">
                <a:solidFill>
                  <a:srgbClr val="000000"/>
                </a:solidFill>
                <a:effectLst/>
                <a:latin typeface="Times New Roman" panose="02020603050405020304" pitchFamily="18" charset="0"/>
                <a:cs typeface="Times New Roman" panose="02020603050405020304" pitchFamily="18" charset="0"/>
              </a:rPr>
              <a:t>FTEs: 0; Other: </a:t>
            </a:r>
            <a:r>
              <a:rPr lang="en-US" sz="2800" b="0" i="0" dirty="0">
                <a:solidFill>
                  <a:srgbClr val="000000"/>
                </a:solidFill>
                <a:effectLst/>
                <a:latin typeface="Times New Roman" panose="02020603050405020304" pitchFamily="18" charset="0"/>
                <a:cs typeface="Times New Roman" panose="02020603050405020304" pitchFamily="18" charset="0"/>
              </a:rPr>
              <a:t>Supplies</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the proportion of adults with obesity — NWS‑03</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 </a:t>
            </a:r>
          </a:p>
          <a:p>
            <a:pPr marL="0" indent="0">
              <a:buNone/>
            </a:pPr>
            <a:r>
              <a:rPr lang="en-US" dirty="0">
                <a:solidFill>
                  <a:srgbClr val="000000"/>
                </a:solidFill>
                <a:latin typeface="Times New Roman" panose="02020603050405020304" pitchFamily="18" charset="0"/>
                <a:cs typeface="Times New Roman" panose="02020603050405020304" pitchFamily="18" charset="0"/>
              </a:rPr>
              <a:t>To enhance the Evidence-Based programming being offered to Oklahoman adults through OSDH.</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F9BB9E2-FB5F-0041-6F07-B4D142944F08}"/>
              </a:ext>
            </a:extLst>
          </p:cNvPr>
          <p:cNvSpPr>
            <a:spLocks noGrp="1"/>
          </p:cNvSpPr>
          <p:nvPr>
            <p:ph type="sldNum" sz="quarter" idx="12"/>
          </p:nvPr>
        </p:nvSpPr>
        <p:spPr/>
        <p:txBody>
          <a:bodyPr/>
          <a:lstStyle/>
          <a:p>
            <a:fld id="{DB7DDC46-2E90-8640-BEFE-F54DCCD857ED}" type="slidenum">
              <a:rPr lang="en-US" smtClean="0"/>
              <a:t>45</a:t>
            </a:fld>
            <a:endParaRPr lang="en-US" dirty="0"/>
          </a:p>
        </p:txBody>
      </p:sp>
    </p:spTree>
    <p:extLst>
      <p:ext uri="{BB962C8B-B14F-4D97-AF65-F5344CB8AC3E}">
        <p14:creationId xmlns:p14="http://schemas.microsoft.com/office/powerpoint/2010/main" val="3558341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D455-EB63-727A-ED29-BB2AD60FE11F}"/>
              </a:ext>
            </a:extLst>
          </p:cNvPr>
          <p:cNvSpPr>
            <a:spLocks noGrp="1"/>
          </p:cNvSpPr>
          <p:nvPr>
            <p:ph type="title"/>
          </p:nvPr>
        </p:nvSpPr>
        <p:spPr/>
        <p:txBody>
          <a:bodyPr/>
          <a:lstStyle/>
          <a:p>
            <a:pPr algn="ctr"/>
            <a:r>
              <a:rPr lang="en-US" sz="4000" b="1" dirty="0">
                <a:solidFill>
                  <a:schemeClr val="tx2">
                    <a:lumMod val="75000"/>
                    <a:lumOff val="25000"/>
                  </a:schemeClr>
                </a:solidFill>
              </a:rPr>
              <a:t>Increasing Nutrition Security through CHDs</a:t>
            </a:r>
          </a:p>
        </p:txBody>
      </p:sp>
      <p:sp>
        <p:nvSpPr>
          <p:cNvPr id="3" name="Content Placeholder 2">
            <a:extLst>
              <a:ext uri="{FF2B5EF4-FFF2-40B4-BE49-F238E27FC236}">
                <a16:creationId xmlns:a16="http://schemas.microsoft.com/office/drawing/2014/main" id="{C33D73B7-2A50-FC28-BA5C-527562207884}"/>
              </a:ext>
            </a:extLst>
          </p:cNvPr>
          <p:cNvSpPr>
            <a:spLocks noGrp="1"/>
          </p:cNvSpPr>
          <p:nvPr>
            <p:ph idx="1"/>
          </p:nvPr>
        </p:nvSpPr>
        <p:spPr>
          <a:xfrm>
            <a:off x="457199" y="1817914"/>
            <a:ext cx="11394141" cy="4371575"/>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$50,000 –  Enhance or expand  </a:t>
            </a:r>
            <a:r>
              <a:rPr lang="en-US" sz="2800" b="0" i="1" dirty="0">
                <a:solidFill>
                  <a:srgbClr val="000000"/>
                </a:solidFill>
                <a:effectLst/>
                <a:latin typeface="Times New Roman" panose="02020603050405020304" pitchFamily="18" charset="0"/>
                <a:cs typeface="Times New Roman" panose="02020603050405020304" pitchFamily="18" charset="0"/>
              </a:rPr>
              <a:t>FTEs: 0; Other: </a:t>
            </a:r>
            <a:r>
              <a:rPr lang="en-US" sz="2800" b="0" i="0" dirty="0">
                <a:solidFill>
                  <a:srgbClr val="000000"/>
                </a:solidFill>
                <a:effectLst/>
                <a:latin typeface="Times New Roman" panose="02020603050405020304" pitchFamily="18" charset="0"/>
                <a:cs typeface="Times New Roman" panose="02020603050405020304" pitchFamily="18" charset="0"/>
              </a:rPr>
              <a:t>Contractual</a:t>
            </a:r>
          </a:p>
          <a:p>
            <a:pPr marL="0" indent="0">
              <a:buNone/>
            </a:pPr>
            <a:endParaRPr lang="en-US" sz="2800" b="0" i="1"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household food insecurity and hunger – NWS01   </a:t>
            </a: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p>
          <a:p>
            <a:pPr marL="0" indent="0">
              <a:buNone/>
            </a:pPr>
            <a:r>
              <a:rPr lang="en-US" dirty="0">
                <a:solidFill>
                  <a:srgbClr val="000000"/>
                </a:solidFill>
                <a:latin typeface="Times New Roman" panose="02020603050405020304" pitchFamily="18" charset="0"/>
                <a:cs typeface="Times New Roman" panose="02020603050405020304" pitchFamily="18" charset="0"/>
              </a:rPr>
              <a:t>To continue partnership with the food banks and county health departments to provide more nutritious food to individuals that are nutrition insecure.</a:t>
            </a:r>
          </a:p>
        </p:txBody>
      </p:sp>
      <p:sp>
        <p:nvSpPr>
          <p:cNvPr id="4" name="Slide Number Placeholder 3">
            <a:extLst>
              <a:ext uri="{FF2B5EF4-FFF2-40B4-BE49-F238E27FC236}">
                <a16:creationId xmlns:a16="http://schemas.microsoft.com/office/drawing/2014/main" id="{B598F14A-CAF7-441D-10FE-9ED6A8B23723}"/>
              </a:ext>
            </a:extLst>
          </p:cNvPr>
          <p:cNvSpPr>
            <a:spLocks noGrp="1"/>
          </p:cNvSpPr>
          <p:nvPr>
            <p:ph type="sldNum" sz="quarter" idx="12"/>
          </p:nvPr>
        </p:nvSpPr>
        <p:spPr/>
        <p:txBody>
          <a:bodyPr/>
          <a:lstStyle/>
          <a:p>
            <a:fld id="{DB7DDC46-2E90-8640-BEFE-F54DCCD857ED}" type="slidenum">
              <a:rPr lang="en-US" smtClean="0"/>
              <a:t>46</a:t>
            </a:fld>
            <a:endParaRPr lang="en-US" dirty="0"/>
          </a:p>
        </p:txBody>
      </p:sp>
    </p:spTree>
    <p:extLst>
      <p:ext uri="{BB962C8B-B14F-4D97-AF65-F5344CB8AC3E}">
        <p14:creationId xmlns:p14="http://schemas.microsoft.com/office/powerpoint/2010/main" val="506244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4161-1F49-3752-910D-6F93C5A4CF09}"/>
              </a:ext>
            </a:extLst>
          </p:cNvPr>
          <p:cNvSpPr>
            <a:spLocks noGrp="1"/>
          </p:cNvSpPr>
          <p:nvPr>
            <p:ph type="title"/>
          </p:nvPr>
        </p:nvSpPr>
        <p:spPr/>
        <p:txBody>
          <a:bodyPr/>
          <a:lstStyle/>
          <a:p>
            <a:pPr algn="ctr"/>
            <a:r>
              <a:rPr lang="en-US" sz="4000" b="1" dirty="0">
                <a:solidFill>
                  <a:schemeClr val="tx2">
                    <a:lumMod val="75000"/>
                    <a:lumOff val="25000"/>
                  </a:schemeClr>
                </a:solidFill>
              </a:rPr>
              <a:t>OSDH PHL -</a:t>
            </a:r>
            <a:br>
              <a:rPr lang="en-US" sz="4000" b="1" dirty="0">
                <a:solidFill>
                  <a:schemeClr val="tx2">
                    <a:lumMod val="75000"/>
                    <a:lumOff val="25000"/>
                  </a:schemeClr>
                </a:solidFill>
              </a:rPr>
            </a:br>
            <a:r>
              <a:rPr lang="en-US" sz="4000" b="1" dirty="0">
                <a:solidFill>
                  <a:schemeClr val="tx2">
                    <a:lumMod val="75000"/>
                    <a:lumOff val="25000"/>
                  </a:schemeClr>
                </a:solidFill>
              </a:rPr>
              <a:t>Sexual Transmitted Infections (STI) Department Syphilis Testing Initiative</a:t>
            </a:r>
          </a:p>
        </p:txBody>
      </p:sp>
      <p:sp>
        <p:nvSpPr>
          <p:cNvPr id="3" name="Content Placeholder 2">
            <a:extLst>
              <a:ext uri="{FF2B5EF4-FFF2-40B4-BE49-F238E27FC236}">
                <a16:creationId xmlns:a16="http://schemas.microsoft.com/office/drawing/2014/main" id="{8D496220-E1BF-1E14-F3E6-C77673916D31}"/>
              </a:ext>
            </a:extLst>
          </p:cNvPr>
          <p:cNvSpPr>
            <a:spLocks noGrp="1"/>
          </p:cNvSpPr>
          <p:nvPr>
            <p:ph idx="1"/>
          </p:nvPr>
        </p:nvSpPr>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$106,679 – Maintain existing program (as is) </a:t>
            </a:r>
            <a:r>
              <a:rPr lang="en-US" sz="2800" b="0" i="1" dirty="0">
                <a:solidFill>
                  <a:srgbClr val="000000"/>
                </a:solidFill>
                <a:effectLst/>
                <a:latin typeface="Times New Roman" panose="02020603050405020304" pitchFamily="18" charset="0"/>
                <a:cs typeface="Times New Roman" panose="02020603050405020304" pitchFamily="18" charset="0"/>
              </a:rPr>
              <a:t>FTEs: 0;</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1" dirty="0">
                <a:solidFill>
                  <a:srgbClr val="000000"/>
                </a:solidFill>
                <a:effectLst/>
                <a:latin typeface="Times New Roman" panose="02020603050405020304" pitchFamily="18" charset="0"/>
                <a:cs typeface="Times New Roman" panose="02020603050405020304" pitchFamily="18" charset="0"/>
              </a:rPr>
              <a:t>Other: </a:t>
            </a:r>
            <a:r>
              <a:rPr lang="en-US" sz="2800" b="0" i="0" dirty="0">
                <a:solidFill>
                  <a:srgbClr val="000000"/>
                </a:solidFill>
                <a:effectLst/>
                <a:latin typeface="Times New Roman" panose="02020603050405020304" pitchFamily="18" charset="0"/>
                <a:cs typeface="Times New Roman" panose="02020603050405020304" pitchFamily="18" charset="0"/>
              </a:rPr>
              <a:t>Supplies/ Contractual</a:t>
            </a: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congenital syphilis — STI-04</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 </a:t>
            </a:r>
          </a:p>
          <a:p>
            <a:pPr marL="0" indent="0">
              <a:buNone/>
            </a:pPr>
            <a:r>
              <a:rPr lang="en-US" dirty="0">
                <a:solidFill>
                  <a:srgbClr val="000000"/>
                </a:solidFill>
                <a:latin typeface="Times New Roman" panose="02020603050405020304" pitchFamily="18" charset="0"/>
                <a:cs typeface="Times New Roman" panose="02020603050405020304" pitchFamily="18" charset="0"/>
              </a:rPr>
              <a:t>The OSDH PHL STI Department will achieve at least a rate of 95% of samples that meet our established turn-around time for Syphilis specimens between 10/2026 to 9/2027.</a:t>
            </a: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22EB428-09BC-34C9-C889-22BEFF96B065}"/>
              </a:ext>
            </a:extLst>
          </p:cNvPr>
          <p:cNvSpPr>
            <a:spLocks noGrp="1"/>
          </p:cNvSpPr>
          <p:nvPr>
            <p:ph type="sldNum" sz="quarter" idx="12"/>
          </p:nvPr>
        </p:nvSpPr>
        <p:spPr/>
        <p:txBody>
          <a:bodyPr/>
          <a:lstStyle/>
          <a:p>
            <a:fld id="{DB7DDC46-2E90-8640-BEFE-F54DCCD857ED}" type="slidenum">
              <a:rPr lang="en-US" smtClean="0"/>
              <a:t>47</a:t>
            </a:fld>
            <a:endParaRPr lang="en-US" dirty="0"/>
          </a:p>
        </p:txBody>
      </p:sp>
    </p:spTree>
    <p:extLst>
      <p:ext uri="{BB962C8B-B14F-4D97-AF65-F5344CB8AC3E}">
        <p14:creationId xmlns:p14="http://schemas.microsoft.com/office/powerpoint/2010/main" val="1109803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86C80-3BA0-7B91-7713-606B035B6F17}"/>
              </a:ext>
            </a:extLst>
          </p:cNvPr>
          <p:cNvSpPr>
            <a:spLocks noGrp="1"/>
          </p:cNvSpPr>
          <p:nvPr>
            <p:ph type="title"/>
          </p:nvPr>
        </p:nvSpPr>
        <p:spPr/>
        <p:txBody>
          <a:bodyPr/>
          <a:lstStyle/>
          <a:p>
            <a:pPr algn="ctr"/>
            <a:r>
              <a:rPr lang="en-US" sz="4000" b="1" dirty="0">
                <a:solidFill>
                  <a:schemeClr val="tx2">
                    <a:lumMod val="75000"/>
                    <a:lumOff val="25000"/>
                  </a:schemeClr>
                </a:solidFill>
              </a:rPr>
              <a:t>Healthy Aging and Injury Prevention</a:t>
            </a:r>
          </a:p>
        </p:txBody>
      </p:sp>
      <p:sp>
        <p:nvSpPr>
          <p:cNvPr id="3" name="Content Placeholder 2">
            <a:extLst>
              <a:ext uri="{FF2B5EF4-FFF2-40B4-BE49-F238E27FC236}">
                <a16:creationId xmlns:a16="http://schemas.microsoft.com/office/drawing/2014/main" id="{F7FC2966-A710-5354-72BC-2A6CC81F0A68}"/>
              </a:ext>
            </a:extLst>
          </p:cNvPr>
          <p:cNvSpPr>
            <a:spLocks noGrp="1"/>
          </p:cNvSpPr>
          <p:nvPr>
            <p:ph idx="1"/>
          </p:nvPr>
        </p:nvSpPr>
        <p:spPr>
          <a:xfrm>
            <a:off x="457199" y="1421176"/>
            <a:ext cx="11394141" cy="4768313"/>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$200,720  – Enhance or expand  </a:t>
            </a:r>
            <a:r>
              <a:rPr lang="en-US" sz="2800" b="0" i="1" dirty="0">
                <a:solidFill>
                  <a:srgbClr val="000000"/>
                </a:solidFill>
                <a:effectLst/>
                <a:latin typeface="Times New Roman" panose="02020603050405020304" pitchFamily="18" charset="0"/>
                <a:cs typeface="Times New Roman" panose="02020603050405020304" pitchFamily="18" charset="0"/>
              </a:rPr>
              <a:t>FTEs: 3</a:t>
            </a:r>
            <a:r>
              <a:rPr lang="en-US" sz="2800" b="0" i="0" dirty="0">
                <a:solidFill>
                  <a:srgbClr val="000000"/>
                </a:solidFill>
                <a:effectLst/>
                <a:latin typeface="Times New Roman" panose="02020603050405020304" pitchFamily="18" charset="0"/>
                <a:cs typeface="Times New Roman" panose="02020603050405020304" pitchFamily="18" charset="0"/>
              </a:rPr>
              <a:t> existing staff  </a:t>
            </a:r>
            <a:r>
              <a:rPr lang="en-US" sz="2800" b="0" i="1" dirty="0">
                <a:solidFill>
                  <a:srgbClr val="000000"/>
                </a:solidFill>
                <a:effectLst/>
                <a:latin typeface="Times New Roman" panose="02020603050405020304" pitchFamily="18" charset="0"/>
                <a:cs typeface="Times New Roman" panose="02020603050405020304" pitchFamily="18" charset="0"/>
              </a:rPr>
              <a:t>Other: </a:t>
            </a:r>
            <a:r>
              <a:rPr lang="en-US" sz="2800" b="0" i="0" dirty="0">
                <a:solidFill>
                  <a:srgbClr val="000000"/>
                </a:solidFill>
                <a:effectLst/>
                <a:latin typeface="Times New Roman" panose="02020603050405020304" pitchFamily="18" charset="0"/>
                <a:cs typeface="Times New Roman" panose="02020603050405020304" pitchFamily="18" charset="0"/>
              </a:rPr>
              <a:t>Supplies/ Data Cost /Other – print cost </a:t>
            </a: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fall-related deaths among older adults – IVP-08</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p>
          <a:p>
            <a:pPr marL="0" indent="0">
              <a:buNone/>
            </a:pPr>
            <a:r>
              <a:rPr lang="en-US" dirty="0">
                <a:solidFill>
                  <a:srgbClr val="000000"/>
                </a:solidFill>
                <a:latin typeface="Times New Roman" panose="02020603050405020304" pitchFamily="18" charset="0"/>
                <a:cs typeface="Times New Roman" panose="02020603050405020304" pitchFamily="18" charset="0"/>
              </a:rPr>
              <a:t>Engage state and community partners across sectors to implement strategies to reduce injury-related morbidity and mortality among adults 65 years and older statewide.</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CBCDAE0-9AA0-CCB6-1ECA-CAE83DF5050F}"/>
              </a:ext>
            </a:extLst>
          </p:cNvPr>
          <p:cNvSpPr>
            <a:spLocks noGrp="1"/>
          </p:cNvSpPr>
          <p:nvPr>
            <p:ph type="sldNum" sz="quarter" idx="12"/>
          </p:nvPr>
        </p:nvSpPr>
        <p:spPr/>
        <p:txBody>
          <a:bodyPr/>
          <a:lstStyle/>
          <a:p>
            <a:fld id="{DB7DDC46-2E90-8640-BEFE-F54DCCD857ED}" type="slidenum">
              <a:rPr lang="en-US" smtClean="0"/>
              <a:t>48</a:t>
            </a:fld>
            <a:endParaRPr lang="en-US" dirty="0"/>
          </a:p>
        </p:txBody>
      </p:sp>
    </p:spTree>
    <p:extLst>
      <p:ext uri="{BB962C8B-B14F-4D97-AF65-F5344CB8AC3E}">
        <p14:creationId xmlns:p14="http://schemas.microsoft.com/office/powerpoint/2010/main" val="1499686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30FAE-EADB-5288-476F-B1BB107DE605}"/>
              </a:ext>
            </a:extLst>
          </p:cNvPr>
          <p:cNvSpPr>
            <a:spLocks noGrp="1"/>
          </p:cNvSpPr>
          <p:nvPr>
            <p:ph type="title"/>
          </p:nvPr>
        </p:nvSpPr>
        <p:spPr>
          <a:xfrm>
            <a:off x="457200" y="550985"/>
            <a:ext cx="11394140" cy="837374"/>
          </a:xfrm>
        </p:spPr>
        <p:txBody>
          <a:bodyPr/>
          <a:lstStyle/>
          <a:p>
            <a:pPr algn="ctr"/>
            <a:r>
              <a:rPr lang="en-US" sz="4000" b="1" dirty="0">
                <a:solidFill>
                  <a:schemeClr val="tx2">
                    <a:lumMod val="75000"/>
                    <a:lumOff val="25000"/>
                  </a:schemeClr>
                </a:solidFill>
              </a:rPr>
              <a:t>OSDH PHL - Molecular Department Enteric Screening Initiative</a:t>
            </a:r>
          </a:p>
        </p:txBody>
      </p:sp>
      <p:sp>
        <p:nvSpPr>
          <p:cNvPr id="3" name="Content Placeholder 2">
            <a:extLst>
              <a:ext uri="{FF2B5EF4-FFF2-40B4-BE49-F238E27FC236}">
                <a16:creationId xmlns:a16="http://schemas.microsoft.com/office/drawing/2014/main" id="{1D5D4F10-406B-79F4-BB24-234B7D25A578}"/>
              </a:ext>
            </a:extLst>
          </p:cNvPr>
          <p:cNvSpPr>
            <a:spLocks noGrp="1"/>
          </p:cNvSpPr>
          <p:nvPr>
            <p:ph idx="1"/>
          </p:nvPr>
        </p:nvSpPr>
        <p:spPr>
          <a:xfrm>
            <a:off x="457199" y="1641231"/>
            <a:ext cx="11394141" cy="4665784"/>
          </a:xfrm>
        </p:spPr>
        <p:txBody>
          <a:bodyPr/>
          <a:lstStyle/>
          <a:p>
            <a:pPr marL="0" indent="0">
              <a:buNone/>
            </a:pPr>
            <a:r>
              <a:rPr lang="en-US" b="0" i="1" u="sng" dirty="0">
                <a:solidFill>
                  <a:srgbClr val="000000"/>
                </a:solidFill>
                <a:effectLst/>
                <a:latin typeface="Times New Roman" panose="02020603050405020304" pitchFamily="18" charset="0"/>
                <a:cs typeface="Times New Roman" panose="02020603050405020304" pitchFamily="18" charset="0"/>
              </a:rPr>
              <a:t>Budget Request</a:t>
            </a:r>
            <a:r>
              <a:rPr lang="en-US" b="0" i="0" dirty="0">
                <a:solidFill>
                  <a:srgbClr val="000000"/>
                </a:solidFill>
                <a:effectLst/>
                <a:latin typeface="Times New Roman" panose="02020603050405020304" pitchFamily="18" charset="0"/>
                <a:cs typeface="Times New Roman" panose="02020603050405020304" pitchFamily="18" charset="0"/>
              </a:rPr>
              <a:t>: $100,037 – Maintain existing  </a:t>
            </a:r>
            <a:r>
              <a:rPr lang="en-US" b="0" i="1" dirty="0">
                <a:solidFill>
                  <a:srgbClr val="000000"/>
                </a:solidFill>
                <a:effectLst/>
                <a:latin typeface="Times New Roman" panose="02020603050405020304" pitchFamily="18" charset="0"/>
                <a:cs typeface="Times New Roman" panose="02020603050405020304" pitchFamily="18" charset="0"/>
              </a:rPr>
              <a:t>FTEs: 0;  Other: </a:t>
            </a:r>
            <a:r>
              <a:rPr lang="en-US" b="0" i="0" dirty="0">
                <a:solidFill>
                  <a:srgbClr val="000000"/>
                </a:solidFill>
                <a:effectLst/>
                <a:latin typeface="Times New Roman" panose="02020603050405020304" pitchFamily="18" charset="0"/>
                <a:cs typeface="Times New Roman" panose="02020603050405020304" pitchFamily="18" charset="0"/>
              </a:rPr>
              <a:t>Supplies </a:t>
            </a:r>
          </a:p>
          <a:p>
            <a:pPr marL="0" indent="0">
              <a:buNone/>
            </a:pPr>
            <a:endParaRPr lang="en-US"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b="0" i="1" u="sng" dirty="0">
                <a:solidFill>
                  <a:srgbClr val="000000"/>
                </a:solidFill>
                <a:effectLst/>
                <a:latin typeface="Times New Roman" panose="02020603050405020304" pitchFamily="18" charset="0"/>
                <a:cs typeface="Times New Roman" panose="02020603050405020304" pitchFamily="18" charset="0"/>
              </a:rPr>
              <a:t>Healthy People 2030</a:t>
            </a:r>
            <a:r>
              <a:rPr lang="en-US" b="0" i="0" dirty="0">
                <a:solidFill>
                  <a:srgbClr val="000000"/>
                </a:solidFill>
                <a:effectLst/>
                <a:latin typeface="Times New Roman" panose="02020603050405020304" pitchFamily="18" charset="0"/>
                <a:cs typeface="Times New Roman" panose="02020603050405020304" pitchFamily="18" charset="0"/>
              </a:rPr>
              <a:t>: Reduce infections caused by Salmonella - FS-04</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OSDH PHL Molecular Department aims to reduce Salmonella infections by utilizing PCR screening of submitted stool specimens for rapid detection, followed by serotyping of identified Salmonella isolates, enabling early identification of potential outbreaks and supports timely patient management and contact investigations.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number of infections by Salmonella utilizing PCR screening of stool specimen submitted for testing to quickly detect potential outbreaks and to inform patient management and contact investigations.</a:t>
            </a:r>
          </a:p>
        </p:txBody>
      </p:sp>
      <p:sp>
        <p:nvSpPr>
          <p:cNvPr id="4" name="Slide Number Placeholder 3">
            <a:extLst>
              <a:ext uri="{FF2B5EF4-FFF2-40B4-BE49-F238E27FC236}">
                <a16:creationId xmlns:a16="http://schemas.microsoft.com/office/drawing/2014/main" id="{56237B2B-E002-36AA-7292-65B63103B7EA}"/>
              </a:ext>
            </a:extLst>
          </p:cNvPr>
          <p:cNvSpPr>
            <a:spLocks noGrp="1"/>
          </p:cNvSpPr>
          <p:nvPr>
            <p:ph type="sldNum" sz="quarter" idx="12"/>
          </p:nvPr>
        </p:nvSpPr>
        <p:spPr/>
        <p:txBody>
          <a:bodyPr/>
          <a:lstStyle/>
          <a:p>
            <a:fld id="{DB7DDC46-2E90-8640-BEFE-F54DCCD857ED}" type="slidenum">
              <a:rPr lang="en-US" smtClean="0"/>
              <a:t>49</a:t>
            </a:fld>
            <a:endParaRPr lang="en-US" dirty="0"/>
          </a:p>
        </p:txBody>
      </p:sp>
    </p:spTree>
    <p:extLst>
      <p:ext uri="{BB962C8B-B14F-4D97-AF65-F5344CB8AC3E}">
        <p14:creationId xmlns:p14="http://schemas.microsoft.com/office/powerpoint/2010/main" val="906947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F3E63-D71E-646A-F84D-B9BD52BE52E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8E3AF7-EE81-B3E9-BEE1-CDC1641F0C5B}"/>
              </a:ext>
            </a:extLst>
          </p:cNvPr>
          <p:cNvSpPr>
            <a:spLocks noGrp="1"/>
          </p:cNvSpPr>
          <p:nvPr>
            <p:ph type="sldNum" sz="quarter" idx="12"/>
          </p:nvPr>
        </p:nvSpPr>
        <p:spPr/>
        <p:txBody>
          <a:bodyPr/>
          <a:lstStyle/>
          <a:p>
            <a:fld id="{DB7DDC46-2E90-8640-BEFE-F54DCCD857ED}" type="slidenum">
              <a:rPr lang="en-US" smtClean="0"/>
              <a:t>5</a:t>
            </a:fld>
            <a:endParaRPr lang="en-US" dirty="0"/>
          </a:p>
        </p:txBody>
      </p:sp>
      <p:sp>
        <p:nvSpPr>
          <p:cNvPr id="2" name="Title 1">
            <a:extLst>
              <a:ext uri="{FF2B5EF4-FFF2-40B4-BE49-F238E27FC236}">
                <a16:creationId xmlns:a16="http://schemas.microsoft.com/office/drawing/2014/main" id="{593B26FD-C3E2-A374-F254-8333863DD3C0}"/>
              </a:ext>
            </a:extLst>
          </p:cNvPr>
          <p:cNvSpPr>
            <a:spLocks noGrp="1"/>
          </p:cNvSpPr>
          <p:nvPr>
            <p:ph type="title" idx="4294967295"/>
          </p:nvPr>
        </p:nvSpPr>
        <p:spPr>
          <a:xfrm>
            <a:off x="0" y="2770188"/>
            <a:ext cx="9617075" cy="700087"/>
          </a:xfrm>
        </p:spPr>
        <p:txBody>
          <a:bodyPr/>
          <a:lstStyle/>
          <a:p>
            <a:pPr algn="ctr"/>
            <a:r>
              <a:rPr lang="en-US" sz="3200" dirty="0"/>
              <a:t> </a:t>
            </a:r>
            <a:endParaRPr lang="en-US" dirty="0"/>
          </a:p>
        </p:txBody>
      </p:sp>
      <p:sp>
        <p:nvSpPr>
          <p:cNvPr id="3" name="Content Placeholder 2">
            <a:extLst>
              <a:ext uri="{FF2B5EF4-FFF2-40B4-BE49-F238E27FC236}">
                <a16:creationId xmlns:a16="http://schemas.microsoft.com/office/drawing/2014/main" id="{D09A4B24-AC46-85B7-AE2B-88391C6D8E87}"/>
              </a:ext>
            </a:extLst>
          </p:cNvPr>
          <p:cNvSpPr>
            <a:spLocks noGrp="1"/>
          </p:cNvSpPr>
          <p:nvPr>
            <p:ph type="body" sz="quarter" idx="4294967295"/>
          </p:nvPr>
        </p:nvSpPr>
        <p:spPr>
          <a:xfrm>
            <a:off x="0" y="1076325"/>
            <a:ext cx="8894763" cy="3403600"/>
          </a:xfrm>
        </p:spPr>
        <p:txBody>
          <a:bodyPr/>
          <a:lstStyle/>
          <a:p>
            <a:pPr marL="0" indent="0">
              <a:buNone/>
            </a:pPr>
            <a:r>
              <a:rPr lang="en-US" sz="2400" dirty="0"/>
              <a:t> </a:t>
            </a:r>
          </a:p>
          <a:p>
            <a:endParaRPr lang="en-US" sz="2400" dirty="0"/>
          </a:p>
        </p:txBody>
      </p:sp>
      <p:sp>
        <p:nvSpPr>
          <p:cNvPr id="6" name="Title 1">
            <a:extLst>
              <a:ext uri="{FF2B5EF4-FFF2-40B4-BE49-F238E27FC236}">
                <a16:creationId xmlns:a16="http://schemas.microsoft.com/office/drawing/2014/main" id="{FE3BE50A-AA07-EF72-A4EC-65BDE239C3FE}"/>
              </a:ext>
            </a:extLst>
          </p:cNvPr>
          <p:cNvSpPr txBox="1">
            <a:spLocks/>
          </p:cNvSpPr>
          <p:nvPr/>
        </p:nvSpPr>
        <p:spPr>
          <a:xfrm>
            <a:off x="457200" y="415230"/>
            <a:ext cx="11394140" cy="837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cs typeface="Arial"/>
              </a:rPr>
            </a:br>
            <a:endParaRPr lang="en-US" dirty="0"/>
          </a:p>
        </p:txBody>
      </p:sp>
      <p:sp>
        <p:nvSpPr>
          <p:cNvPr id="7" name="Title 1">
            <a:extLst>
              <a:ext uri="{FF2B5EF4-FFF2-40B4-BE49-F238E27FC236}">
                <a16:creationId xmlns:a16="http://schemas.microsoft.com/office/drawing/2014/main" id="{3959A898-65D9-276E-409C-1E8630F1FB0E}"/>
              </a:ext>
            </a:extLst>
          </p:cNvPr>
          <p:cNvSpPr txBox="1">
            <a:spLocks/>
          </p:cNvSpPr>
          <p:nvPr/>
        </p:nvSpPr>
        <p:spPr>
          <a:xfrm>
            <a:off x="-228600" y="1733550"/>
            <a:ext cx="6163021" cy="37926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Review and Approval </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Meeting Minutes</a:t>
            </a:r>
            <a:br>
              <a:rPr lang="en-US" dirty="0">
                <a:cs typeface="Arial"/>
              </a:rPr>
            </a:br>
            <a:endParaRPr lang="en-US" dirty="0"/>
          </a:p>
        </p:txBody>
      </p:sp>
      <p:pic>
        <p:nvPicPr>
          <p:cNvPr id="8" name="Picture 7">
            <a:extLst>
              <a:ext uri="{FF2B5EF4-FFF2-40B4-BE49-F238E27FC236}">
                <a16:creationId xmlns:a16="http://schemas.microsoft.com/office/drawing/2014/main" id="{2F9B0523-146C-D293-84A8-847A46EA4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49" r="24344"/>
          <a:stretch/>
        </p:blipFill>
        <p:spPr bwMode="auto">
          <a:xfrm>
            <a:off x="6257580" y="0"/>
            <a:ext cx="6460703"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7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6C60E-C606-F2A0-6210-390A5C5DD15A}"/>
              </a:ext>
            </a:extLst>
          </p:cNvPr>
          <p:cNvSpPr>
            <a:spLocks noGrp="1"/>
          </p:cNvSpPr>
          <p:nvPr>
            <p:ph type="title"/>
          </p:nvPr>
        </p:nvSpPr>
        <p:spPr/>
        <p:txBody>
          <a:bodyPr/>
          <a:lstStyle/>
          <a:p>
            <a:pPr algn="ctr"/>
            <a:r>
              <a:rPr lang="en-US" sz="4000" b="1" dirty="0">
                <a:solidFill>
                  <a:schemeClr val="tx2">
                    <a:lumMod val="75000"/>
                    <a:lumOff val="25000"/>
                  </a:schemeClr>
                </a:solidFill>
              </a:rPr>
              <a:t>CHW  Workforce Advancement Initiative</a:t>
            </a:r>
          </a:p>
        </p:txBody>
      </p:sp>
      <p:sp>
        <p:nvSpPr>
          <p:cNvPr id="3" name="Content Placeholder 2">
            <a:extLst>
              <a:ext uri="{FF2B5EF4-FFF2-40B4-BE49-F238E27FC236}">
                <a16:creationId xmlns:a16="http://schemas.microsoft.com/office/drawing/2014/main" id="{17A65A55-AA54-2BA4-C035-F27691DCA15E}"/>
              </a:ext>
            </a:extLst>
          </p:cNvPr>
          <p:cNvSpPr>
            <a:spLocks noGrp="1"/>
          </p:cNvSpPr>
          <p:nvPr>
            <p:ph idx="1"/>
          </p:nvPr>
        </p:nvSpPr>
        <p:spPr>
          <a:xfrm>
            <a:off x="457199" y="1629508"/>
            <a:ext cx="11394141" cy="4559981"/>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$203,715 – Enhance or expand  </a:t>
            </a:r>
            <a:r>
              <a:rPr lang="en-US" sz="2800" b="0" i="1" dirty="0">
                <a:solidFill>
                  <a:srgbClr val="000000"/>
                </a:solidFill>
                <a:effectLst/>
                <a:latin typeface="Times New Roman" panose="02020603050405020304" pitchFamily="18" charset="0"/>
                <a:cs typeface="Times New Roman" panose="02020603050405020304" pitchFamily="18" charset="0"/>
              </a:rPr>
              <a:t>FTEs: 2</a:t>
            </a:r>
            <a:r>
              <a:rPr lang="en-US" sz="2800" b="0" i="0" dirty="0">
                <a:solidFill>
                  <a:srgbClr val="000000"/>
                </a:solidFill>
                <a:effectLst/>
                <a:latin typeface="Times New Roman" panose="02020603050405020304" pitchFamily="18" charset="0"/>
                <a:cs typeface="Times New Roman" panose="02020603050405020304" pitchFamily="18" charset="0"/>
              </a:rPr>
              <a:t> existing staff  </a:t>
            </a:r>
            <a:r>
              <a:rPr lang="en-US" sz="2800" b="0" i="1" dirty="0">
                <a:solidFill>
                  <a:srgbClr val="000000"/>
                </a:solidFill>
                <a:effectLst/>
                <a:latin typeface="Times New Roman" panose="02020603050405020304" pitchFamily="18" charset="0"/>
                <a:cs typeface="Times New Roman" panose="02020603050405020304" pitchFamily="18" charset="0"/>
              </a:rPr>
              <a:t>Other: </a:t>
            </a:r>
            <a:r>
              <a:rPr lang="en-US" sz="2800" b="0" i="0" dirty="0">
                <a:solidFill>
                  <a:srgbClr val="000000"/>
                </a:solidFill>
                <a:effectLst/>
                <a:latin typeface="Times New Roman" panose="02020603050405020304" pitchFamily="18" charset="0"/>
                <a:cs typeface="Times New Roman" panose="02020603050405020304" pitchFamily="18" charset="0"/>
              </a:rPr>
              <a:t>Supplies/ Data Cost/ Contractual/ Other – Motor Pool</a:t>
            </a: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Increase the proportion of public health workers who receive continuing education on public health competencies - PHI 08</a:t>
            </a: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p>
          <a:p>
            <a:pPr marL="0" indent="0">
              <a:buNone/>
            </a:pPr>
            <a:r>
              <a:rPr lang="en-US" dirty="0">
                <a:solidFill>
                  <a:srgbClr val="000000"/>
                </a:solidFill>
                <a:latin typeface="Times New Roman" panose="02020603050405020304" pitchFamily="18" charset="0"/>
                <a:cs typeface="Times New Roman" panose="02020603050405020304" pitchFamily="18" charset="0"/>
              </a:rPr>
              <a:t>To strengthen the statewide Community Health Worker workforce by expanding access to high quality training and professional development that improves their ability to serve communities with the greatest health disparities.</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E587823-C049-CA93-37F5-7EE9C212A717}"/>
              </a:ext>
            </a:extLst>
          </p:cNvPr>
          <p:cNvSpPr>
            <a:spLocks noGrp="1"/>
          </p:cNvSpPr>
          <p:nvPr>
            <p:ph type="sldNum" sz="quarter" idx="12"/>
          </p:nvPr>
        </p:nvSpPr>
        <p:spPr/>
        <p:txBody>
          <a:bodyPr/>
          <a:lstStyle/>
          <a:p>
            <a:fld id="{DB7DDC46-2E90-8640-BEFE-F54DCCD857ED}" type="slidenum">
              <a:rPr lang="en-US" smtClean="0"/>
              <a:t>50</a:t>
            </a:fld>
            <a:endParaRPr lang="en-US" dirty="0"/>
          </a:p>
        </p:txBody>
      </p:sp>
    </p:spTree>
    <p:extLst>
      <p:ext uri="{BB962C8B-B14F-4D97-AF65-F5344CB8AC3E}">
        <p14:creationId xmlns:p14="http://schemas.microsoft.com/office/powerpoint/2010/main" val="2744882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5CDC-38A8-02E1-D390-030D2354AA1E}"/>
              </a:ext>
            </a:extLst>
          </p:cNvPr>
          <p:cNvSpPr>
            <a:spLocks noGrp="1"/>
          </p:cNvSpPr>
          <p:nvPr>
            <p:ph type="title"/>
          </p:nvPr>
        </p:nvSpPr>
        <p:spPr/>
        <p:txBody>
          <a:bodyPr/>
          <a:lstStyle/>
          <a:p>
            <a:pPr algn="ctr"/>
            <a:r>
              <a:rPr lang="en-US" sz="4000" b="1" dirty="0">
                <a:solidFill>
                  <a:schemeClr val="tx2">
                    <a:lumMod val="75000"/>
                    <a:lumOff val="25000"/>
                  </a:schemeClr>
                </a:solidFill>
              </a:rPr>
              <a:t>Child Passenger Safety Program</a:t>
            </a:r>
          </a:p>
        </p:txBody>
      </p:sp>
      <p:sp>
        <p:nvSpPr>
          <p:cNvPr id="3" name="Content Placeholder 2">
            <a:extLst>
              <a:ext uri="{FF2B5EF4-FFF2-40B4-BE49-F238E27FC236}">
                <a16:creationId xmlns:a16="http://schemas.microsoft.com/office/drawing/2014/main" id="{9AB55921-86AA-4109-D8FA-5314F4B20B7D}"/>
              </a:ext>
            </a:extLst>
          </p:cNvPr>
          <p:cNvSpPr>
            <a:spLocks noGrp="1"/>
          </p:cNvSpPr>
          <p:nvPr>
            <p:ph idx="1"/>
          </p:nvPr>
        </p:nvSpPr>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$300,000 – Maintain existing  </a:t>
            </a:r>
            <a:r>
              <a:rPr lang="en-US" sz="2800" b="0" i="1" dirty="0">
                <a:solidFill>
                  <a:srgbClr val="000000"/>
                </a:solidFill>
                <a:effectLst/>
                <a:latin typeface="Times New Roman" panose="02020603050405020304" pitchFamily="18" charset="0"/>
                <a:cs typeface="Times New Roman" panose="02020603050405020304" pitchFamily="18" charset="0"/>
              </a:rPr>
              <a:t>FTEs: 0</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1" dirty="0">
                <a:solidFill>
                  <a:srgbClr val="000000"/>
                </a:solidFill>
                <a:effectLst/>
                <a:latin typeface="Times New Roman" panose="02020603050405020304" pitchFamily="18" charset="0"/>
                <a:cs typeface="Times New Roman" panose="02020603050405020304" pitchFamily="18" charset="0"/>
              </a:rPr>
              <a:t>Other: </a:t>
            </a:r>
            <a:r>
              <a:rPr lang="en-US" sz="2800" b="0" i="0" dirty="0">
                <a:solidFill>
                  <a:srgbClr val="000000"/>
                </a:solidFill>
                <a:effectLst/>
                <a:latin typeface="Times New Roman" panose="02020603050405020304" pitchFamily="18" charset="0"/>
                <a:cs typeface="Times New Roman" panose="02020603050405020304" pitchFamily="18" charset="0"/>
              </a:rPr>
              <a:t>Supplies</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the proportion of deaths of car passengers who weren't buckled in — IVP‑07</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Distribute an average of 264 child safety seats monthly to participating sites statewide.</a:t>
            </a:r>
          </a:p>
        </p:txBody>
      </p:sp>
      <p:sp>
        <p:nvSpPr>
          <p:cNvPr id="4" name="Slide Number Placeholder 3">
            <a:extLst>
              <a:ext uri="{FF2B5EF4-FFF2-40B4-BE49-F238E27FC236}">
                <a16:creationId xmlns:a16="http://schemas.microsoft.com/office/drawing/2014/main" id="{1698BC4F-B44C-5FBA-07EC-1A671B7921BF}"/>
              </a:ext>
            </a:extLst>
          </p:cNvPr>
          <p:cNvSpPr>
            <a:spLocks noGrp="1"/>
          </p:cNvSpPr>
          <p:nvPr>
            <p:ph type="sldNum" sz="quarter" idx="12"/>
          </p:nvPr>
        </p:nvSpPr>
        <p:spPr/>
        <p:txBody>
          <a:bodyPr/>
          <a:lstStyle/>
          <a:p>
            <a:fld id="{DB7DDC46-2E90-8640-BEFE-F54DCCD857ED}" type="slidenum">
              <a:rPr lang="en-US" smtClean="0"/>
              <a:t>51</a:t>
            </a:fld>
            <a:endParaRPr lang="en-US" dirty="0"/>
          </a:p>
        </p:txBody>
      </p:sp>
    </p:spTree>
    <p:extLst>
      <p:ext uri="{BB962C8B-B14F-4D97-AF65-F5344CB8AC3E}">
        <p14:creationId xmlns:p14="http://schemas.microsoft.com/office/powerpoint/2010/main" val="17999060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333-8206-6107-6C70-4802022DAD0D}"/>
              </a:ext>
            </a:extLst>
          </p:cNvPr>
          <p:cNvSpPr>
            <a:spLocks noGrp="1"/>
          </p:cNvSpPr>
          <p:nvPr>
            <p:ph type="title"/>
          </p:nvPr>
        </p:nvSpPr>
        <p:spPr>
          <a:xfrm>
            <a:off x="264405" y="415230"/>
            <a:ext cx="11586935" cy="837374"/>
          </a:xfrm>
        </p:spPr>
        <p:txBody>
          <a:bodyPr/>
          <a:lstStyle/>
          <a:p>
            <a:pPr algn="ctr"/>
            <a:r>
              <a:rPr lang="en-US" sz="4000" b="1" dirty="0">
                <a:solidFill>
                  <a:schemeClr val="tx2">
                    <a:lumMod val="75000"/>
                    <a:lumOff val="25000"/>
                  </a:schemeClr>
                </a:solidFill>
              </a:rPr>
              <a:t>Perinatal Child- Parent Psychotherapy in Oklahoma</a:t>
            </a:r>
          </a:p>
        </p:txBody>
      </p:sp>
      <p:sp>
        <p:nvSpPr>
          <p:cNvPr id="3" name="Content Placeholder 2">
            <a:extLst>
              <a:ext uri="{FF2B5EF4-FFF2-40B4-BE49-F238E27FC236}">
                <a16:creationId xmlns:a16="http://schemas.microsoft.com/office/drawing/2014/main" id="{F762BC20-7195-AD33-C42B-7707AF64E218}"/>
              </a:ext>
            </a:extLst>
          </p:cNvPr>
          <p:cNvSpPr>
            <a:spLocks noGrp="1"/>
          </p:cNvSpPr>
          <p:nvPr>
            <p:ph idx="1"/>
          </p:nvPr>
        </p:nvSpPr>
        <p:spPr>
          <a:xfrm>
            <a:off x="457199" y="1066800"/>
            <a:ext cx="11394141" cy="5375970"/>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$106,857</a:t>
            </a:r>
            <a:r>
              <a:rPr lang="en-US" sz="2800" b="0" i="0" dirty="0">
                <a:solidFill>
                  <a:srgbClr val="000000"/>
                </a:solidFill>
                <a:effectLst/>
                <a:latin typeface="Times New Roman" panose="02020603050405020304" pitchFamily="18" charset="0"/>
                <a:cs typeface="Times New Roman" panose="02020603050405020304" pitchFamily="18" charset="0"/>
              </a:rPr>
              <a:t> – Enhance or expand the program  </a:t>
            </a:r>
            <a:r>
              <a:rPr lang="en-US" sz="2800" b="0" i="1" dirty="0">
                <a:solidFill>
                  <a:srgbClr val="000000"/>
                </a:solidFill>
                <a:effectLst/>
                <a:latin typeface="Times New Roman" panose="02020603050405020304" pitchFamily="18" charset="0"/>
                <a:cs typeface="Times New Roman" panose="02020603050405020304" pitchFamily="18" charset="0"/>
              </a:rPr>
              <a:t>FTEs: </a:t>
            </a:r>
            <a:r>
              <a:rPr lang="en-US" i="1" dirty="0">
                <a:solidFill>
                  <a:srgbClr val="000000"/>
                </a:solidFill>
                <a:latin typeface="Times New Roman" panose="02020603050405020304" pitchFamily="18" charset="0"/>
                <a:cs typeface="Times New Roman" panose="02020603050405020304" pitchFamily="18" charset="0"/>
              </a:rPr>
              <a:t>1</a:t>
            </a:r>
            <a:r>
              <a:rPr lang="en-US" sz="2800" b="0" i="1" dirty="0">
                <a:solidFill>
                  <a:srgbClr val="000000"/>
                </a:solidFill>
                <a:effectLst/>
                <a:latin typeface="Times New Roman" panose="02020603050405020304" pitchFamily="18" charset="0"/>
                <a:cs typeface="Times New Roman" panose="02020603050405020304" pitchFamily="18" charset="0"/>
              </a:rPr>
              <a:t>  Other: </a:t>
            </a:r>
            <a:r>
              <a:rPr lang="en-US" sz="2800" b="0" i="0" dirty="0">
                <a:solidFill>
                  <a:srgbClr val="000000"/>
                </a:solidFill>
                <a:effectLst/>
                <a:latin typeface="Times New Roman" panose="02020603050405020304" pitchFamily="18" charset="0"/>
                <a:cs typeface="Times New Roman" panose="02020603050405020304" pitchFamily="18" charset="0"/>
              </a:rPr>
              <a:t>Supplies/ Contractual / Data Cost</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Increase the proportion of women who get screened for postpartum depression — MICH‑D01</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To improve maternal and infant health outcomes in Oklahoma by expanding access to trauma-informed perinatal mental health care through implementation of Perinatal Child-Parent Psychotherapy (P-CPP) by increasing screening, treatment, workforce capacity to reduce untreated depression, substance use, and trauma-related risks that contribute to maternal mortality, poor birth outcomes, and disrupted parent-infant attachment.</a:t>
            </a:r>
          </a:p>
          <a:p>
            <a:endParaRPr lang="en-US" dirty="0"/>
          </a:p>
        </p:txBody>
      </p:sp>
      <p:sp>
        <p:nvSpPr>
          <p:cNvPr id="4" name="Slide Number Placeholder 3">
            <a:extLst>
              <a:ext uri="{FF2B5EF4-FFF2-40B4-BE49-F238E27FC236}">
                <a16:creationId xmlns:a16="http://schemas.microsoft.com/office/drawing/2014/main" id="{A85EBC4D-D3A1-DCD3-838C-9D215E046EF6}"/>
              </a:ext>
            </a:extLst>
          </p:cNvPr>
          <p:cNvSpPr>
            <a:spLocks noGrp="1"/>
          </p:cNvSpPr>
          <p:nvPr>
            <p:ph type="sldNum" sz="quarter" idx="12"/>
          </p:nvPr>
        </p:nvSpPr>
        <p:spPr/>
        <p:txBody>
          <a:bodyPr/>
          <a:lstStyle/>
          <a:p>
            <a:fld id="{DB7DDC46-2E90-8640-BEFE-F54DCCD857ED}" type="slidenum">
              <a:rPr lang="en-US" smtClean="0"/>
              <a:t>52</a:t>
            </a:fld>
            <a:endParaRPr lang="en-US" dirty="0"/>
          </a:p>
        </p:txBody>
      </p:sp>
    </p:spTree>
    <p:extLst>
      <p:ext uri="{BB962C8B-B14F-4D97-AF65-F5344CB8AC3E}">
        <p14:creationId xmlns:p14="http://schemas.microsoft.com/office/powerpoint/2010/main" val="678259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9065A-B0A7-8D98-1C9C-EC0A21A4EF18}"/>
              </a:ext>
            </a:extLst>
          </p:cNvPr>
          <p:cNvSpPr>
            <a:spLocks noGrp="1"/>
          </p:cNvSpPr>
          <p:nvPr>
            <p:ph type="title"/>
          </p:nvPr>
        </p:nvSpPr>
        <p:spPr/>
        <p:txBody>
          <a:bodyPr/>
          <a:lstStyle/>
          <a:p>
            <a:pPr algn="ctr"/>
            <a:r>
              <a:rPr lang="en-US" sz="4000" b="1" dirty="0">
                <a:solidFill>
                  <a:schemeClr val="tx2">
                    <a:lumMod val="75000"/>
                    <a:lumOff val="25000"/>
                  </a:schemeClr>
                </a:solidFill>
              </a:rPr>
              <a:t>D5 Birth Certificate Waiver Program</a:t>
            </a:r>
          </a:p>
        </p:txBody>
      </p:sp>
      <p:sp>
        <p:nvSpPr>
          <p:cNvPr id="3" name="Content Placeholder 2">
            <a:extLst>
              <a:ext uri="{FF2B5EF4-FFF2-40B4-BE49-F238E27FC236}">
                <a16:creationId xmlns:a16="http://schemas.microsoft.com/office/drawing/2014/main" id="{BCD80EB8-3E8D-C9B6-42D0-489F5C678BFF}"/>
              </a:ext>
            </a:extLst>
          </p:cNvPr>
          <p:cNvSpPr>
            <a:spLocks noGrp="1"/>
          </p:cNvSpPr>
          <p:nvPr>
            <p:ph idx="1"/>
          </p:nvPr>
        </p:nvSpPr>
        <p:spPr>
          <a:xfrm>
            <a:off x="457199" y="1175658"/>
            <a:ext cx="11394141" cy="5013832"/>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$23,000 – Enhance or expand  </a:t>
            </a:r>
            <a:r>
              <a:rPr lang="en-US" sz="2800" b="0" i="1" dirty="0">
                <a:solidFill>
                  <a:srgbClr val="000000"/>
                </a:solidFill>
                <a:effectLst/>
                <a:latin typeface="Times New Roman" panose="02020603050405020304" pitchFamily="18" charset="0"/>
                <a:cs typeface="Times New Roman" panose="02020603050405020304" pitchFamily="18" charset="0"/>
              </a:rPr>
              <a:t>FTEs: 0; Other: </a:t>
            </a:r>
            <a:r>
              <a:rPr lang="en-US" sz="2800" b="0" i="0" dirty="0">
                <a:solidFill>
                  <a:srgbClr val="000000"/>
                </a:solidFill>
                <a:effectLst/>
                <a:latin typeface="Times New Roman" panose="02020603050405020304" pitchFamily="18" charset="0"/>
                <a:cs typeface="Times New Roman" panose="02020603050405020304" pitchFamily="18" charset="0"/>
              </a:rPr>
              <a:t>Supplies/ Equipment – Birth Certificate portal </a:t>
            </a: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SDOH-01 Reduce the proportion of people living in poverty -</a:t>
            </a:r>
            <a:r>
              <a:rPr lang="en-US" dirty="0">
                <a:solidFill>
                  <a:srgbClr val="000000"/>
                </a:solidFill>
                <a:latin typeface="Times New Roman" panose="02020603050405020304" pitchFamily="18" charset="0"/>
                <a:cs typeface="Times New Roman" panose="02020603050405020304" pitchFamily="18" charset="0"/>
              </a:rPr>
              <a:t> SDOH-01</a:t>
            </a: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endParaRPr lang="en-US" i="1"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p>
          <a:p>
            <a:pPr marL="0" indent="0">
              <a:buNone/>
            </a:pPr>
            <a:r>
              <a:rPr lang="en-US" dirty="0">
                <a:solidFill>
                  <a:srgbClr val="000000"/>
                </a:solidFill>
                <a:latin typeface="Times New Roman" panose="02020603050405020304" pitchFamily="18" charset="0"/>
                <a:cs typeface="Times New Roman" panose="02020603050405020304" pitchFamily="18" charset="0"/>
              </a:rPr>
              <a:t>Increase the stability of individuals experiencing homelessness who lack an Oklahoma birth certificate through establishing as a client with a Community Health Worker (CHW), completing a PRAPARE assessment for additional health and health related social needs and securing a birth certificate at no cost.</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FE6706E-7272-A5B8-2A72-54C48F7620B4}"/>
              </a:ext>
            </a:extLst>
          </p:cNvPr>
          <p:cNvSpPr>
            <a:spLocks noGrp="1"/>
          </p:cNvSpPr>
          <p:nvPr>
            <p:ph type="sldNum" sz="quarter" idx="12"/>
          </p:nvPr>
        </p:nvSpPr>
        <p:spPr/>
        <p:txBody>
          <a:bodyPr/>
          <a:lstStyle/>
          <a:p>
            <a:fld id="{DB7DDC46-2E90-8640-BEFE-F54DCCD857ED}" type="slidenum">
              <a:rPr lang="en-US" smtClean="0"/>
              <a:t>53</a:t>
            </a:fld>
            <a:endParaRPr lang="en-US" dirty="0"/>
          </a:p>
        </p:txBody>
      </p:sp>
    </p:spTree>
    <p:extLst>
      <p:ext uri="{BB962C8B-B14F-4D97-AF65-F5344CB8AC3E}">
        <p14:creationId xmlns:p14="http://schemas.microsoft.com/office/powerpoint/2010/main" val="380911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F333-8206-6107-6C70-4802022DAD0D}"/>
              </a:ext>
            </a:extLst>
          </p:cNvPr>
          <p:cNvSpPr>
            <a:spLocks noGrp="1"/>
          </p:cNvSpPr>
          <p:nvPr>
            <p:ph type="title"/>
          </p:nvPr>
        </p:nvSpPr>
        <p:spPr>
          <a:xfrm>
            <a:off x="264405" y="415230"/>
            <a:ext cx="11586935" cy="837374"/>
          </a:xfrm>
        </p:spPr>
        <p:txBody>
          <a:bodyPr/>
          <a:lstStyle/>
          <a:p>
            <a:pPr algn="ctr"/>
            <a:r>
              <a:rPr lang="en-US" sz="4000" b="1" dirty="0">
                <a:solidFill>
                  <a:schemeClr val="tx2">
                    <a:lumMod val="75000"/>
                    <a:lumOff val="25000"/>
                  </a:schemeClr>
                </a:solidFill>
              </a:rPr>
              <a:t>Health Access Partnership Initiative Training</a:t>
            </a:r>
          </a:p>
        </p:txBody>
      </p:sp>
      <p:sp>
        <p:nvSpPr>
          <p:cNvPr id="3" name="Content Placeholder 2">
            <a:extLst>
              <a:ext uri="{FF2B5EF4-FFF2-40B4-BE49-F238E27FC236}">
                <a16:creationId xmlns:a16="http://schemas.microsoft.com/office/drawing/2014/main" id="{F762BC20-7195-AD33-C42B-7707AF64E218}"/>
              </a:ext>
            </a:extLst>
          </p:cNvPr>
          <p:cNvSpPr>
            <a:spLocks noGrp="1"/>
          </p:cNvSpPr>
          <p:nvPr>
            <p:ph idx="1"/>
          </p:nvPr>
        </p:nvSpPr>
        <p:spPr>
          <a:xfrm>
            <a:off x="457199" y="1872342"/>
            <a:ext cx="11394141" cy="4570427"/>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$76,675 – Enhance or expand the program  </a:t>
            </a:r>
            <a:r>
              <a:rPr lang="en-US" sz="2800" b="0" i="1" dirty="0">
                <a:solidFill>
                  <a:srgbClr val="000000"/>
                </a:solidFill>
                <a:effectLst/>
                <a:latin typeface="Times New Roman" panose="02020603050405020304" pitchFamily="18" charset="0"/>
                <a:cs typeface="Times New Roman" panose="02020603050405020304" pitchFamily="18" charset="0"/>
              </a:rPr>
              <a:t>FTEs: 0</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1" dirty="0">
                <a:solidFill>
                  <a:srgbClr val="000000"/>
                </a:solidFill>
                <a:effectLst/>
                <a:latin typeface="Times New Roman" panose="02020603050405020304" pitchFamily="18" charset="0"/>
                <a:cs typeface="Times New Roman" panose="02020603050405020304" pitchFamily="18" charset="0"/>
              </a:rPr>
              <a:t>Other: </a:t>
            </a:r>
            <a:r>
              <a:rPr lang="en-US" sz="2800" b="0" i="0" dirty="0">
                <a:solidFill>
                  <a:srgbClr val="000000"/>
                </a:solidFill>
                <a:effectLst/>
                <a:latin typeface="Times New Roman" panose="02020603050405020304" pitchFamily="18" charset="0"/>
                <a:cs typeface="Times New Roman" panose="02020603050405020304" pitchFamily="18" charset="0"/>
              </a:rPr>
              <a:t>Contractual/ Other – Training and Facilitation</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Expanding community support networks through partnerships (SDOH-04)</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 </a:t>
            </a:r>
          </a:p>
          <a:p>
            <a:pPr marL="0" indent="0">
              <a:buNone/>
            </a:pPr>
            <a:r>
              <a:rPr lang="en-US" dirty="0">
                <a:solidFill>
                  <a:srgbClr val="000000"/>
                </a:solidFill>
                <a:latin typeface="Times New Roman" panose="02020603050405020304" pitchFamily="18" charset="0"/>
                <a:cs typeface="Times New Roman" panose="02020603050405020304" pitchFamily="18" charset="0"/>
              </a:rPr>
              <a:t>To improve access to services through coordinated partnerships and training.</a:t>
            </a:r>
            <a:endParaRPr lang="en-US" sz="2800" b="0" i="0" dirty="0">
              <a:solidFill>
                <a:srgbClr val="000000"/>
              </a:solidFill>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288E30B3-2B4A-B812-3D91-1C50F5C5BC88}"/>
              </a:ext>
            </a:extLst>
          </p:cNvPr>
          <p:cNvSpPr>
            <a:spLocks noGrp="1"/>
          </p:cNvSpPr>
          <p:nvPr>
            <p:ph type="sldNum" sz="quarter" idx="12"/>
          </p:nvPr>
        </p:nvSpPr>
        <p:spPr/>
        <p:txBody>
          <a:bodyPr/>
          <a:lstStyle/>
          <a:p>
            <a:fld id="{DB7DDC46-2E90-8640-BEFE-F54DCCD857ED}" type="slidenum">
              <a:rPr lang="en-US" smtClean="0"/>
              <a:t>54</a:t>
            </a:fld>
            <a:endParaRPr lang="en-US" dirty="0"/>
          </a:p>
        </p:txBody>
      </p:sp>
    </p:spTree>
    <p:extLst>
      <p:ext uri="{BB962C8B-B14F-4D97-AF65-F5344CB8AC3E}">
        <p14:creationId xmlns:p14="http://schemas.microsoft.com/office/powerpoint/2010/main" val="1619167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B564F-116B-A5B4-0988-930C8CB0AFA8}"/>
              </a:ext>
            </a:extLst>
          </p:cNvPr>
          <p:cNvSpPr>
            <a:spLocks noGrp="1"/>
          </p:cNvSpPr>
          <p:nvPr>
            <p:ph type="title"/>
          </p:nvPr>
        </p:nvSpPr>
        <p:spPr>
          <a:xfrm>
            <a:off x="1" y="415230"/>
            <a:ext cx="12192000" cy="837374"/>
          </a:xfrm>
        </p:spPr>
        <p:txBody>
          <a:bodyPr/>
          <a:lstStyle/>
          <a:p>
            <a:pPr algn="ctr"/>
            <a:r>
              <a:rPr lang="en-US" sz="4000" b="1" dirty="0">
                <a:solidFill>
                  <a:schemeClr val="tx2">
                    <a:lumMod val="75000"/>
                    <a:lumOff val="25000"/>
                  </a:schemeClr>
                </a:solidFill>
              </a:rPr>
              <a:t>Office of Health Access - Strengthening Health Access Pathways to Preventive Health Services Across Oklahoma</a:t>
            </a:r>
          </a:p>
        </p:txBody>
      </p:sp>
      <p:sp>
        <p:nvSpPr>
          <p:cNvPr id="3" name="Content Placeholder 2">
            <a:extLst>
              <a:ext uri="{FF2B5EF4-FFF2-40B4-BE49-F238E27FC236}">
                <a16:creationId xmlns:a16="http://schemas.microsoft.com/office/drawing/2014/main" id="{63B9E7B9-57EB-B088-5E6E-A17797BD4A09}"/>
              </a:ext>
            </a:extLst>
          </p:cNvPr>
          <p:cNvSpPr>
            <a:spLocks noGrp="1"/>
          </p:cNvSpPr>
          <p:nvPr>
            <p:ph idx="1"/>
          </p:nvPr>
        </p:nvSpPr>
        <p:spPr>
          <a:xfrm>
            <a:off x="517793" y="1719943"/>
            <a:ext cx="11333548" cy="4811486"/>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$125,000 – Enhance or expand  </a:t>
            </a:r>
            <a:r>
              <a:rPr lang="en-US" sz="2800" b="0" i="1" dirty="0">
                <a:solidFill>
                  <a:srgbClr val="000000"/>
                </a:solidFill>
                <a:effectLst/>
                <a:latin typeface="Times New Roman" panose="02020603050405020304" pitchFamily="18" charset="0"/>
                <a:cs typeface="Times New Roman" panose="02020603050405020304" pitchFamily="18" charset="0"/>
              </a:rPr>
              <a:t>FTEs: 0</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1" dirty="0">
                <a:solidFill>
                  <a:srgbClr val="000000"/>
                </a:solidFill>
                <a:effectLst/>
                <a:latin typeface="Times New Roman" panose="02020603050405020304" pitchFamily="18" charset="0"/>
                <a:cs typeface="Times New Roman" panose="02020603050405020304" pitchFamily="18" charset="0"/>
              </a:rPr>
              <a:t>Other: </a:t>
            </a:r>
            <a:r>
              <a:rPr lang="en-US" sz="2800" b="0" i="0" dirty="0">
                <a:solidFill>
                  <a:srgbClr val="000000"/>
                </a:solidFill>
                <a:effectLst/>
                <a:latin typeface="Times New Roman" panose="02020603050405020304" pitchFamily="18" charset="0"/>
                <a:cs typeface="Times New Roman" panose="02020603050405020304" pitchFamily="18" charset="0"/>
              </a:rPr>
              <a:t>Contractual </a:t>
            </a:r>
            <a:r>
              <a:rPr lang="en-US" dirty="0">
                <a:solidFill>
                  <a:srgbClr val="000000"/>
                </a:solidFill>
                <a:latin typeface="Times New Roman" panose="02020603050405020304" pitchFamily="18" charset="0"/>
                <a:cs typeface="Times New Roman" panose="02020603050405020304" pitchFamily="18" charset="0"/>
              </a:rPr>
              <a:t>/Other – Training and Facilitation </a:t>
            </a: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endParaRPr lang="en-US" sz="2800" b="0" i="1"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Increase the proportion of adults whose health care providers involved them in decisions as much as they wanted - HC/HIT-01</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u="sng" dirty="0">
                <a:solidFill>
                  <a:srgbClr val="000000"/>
                </a:solidFill>
                <a:latin typeface="Times New Roman" panose="02020603050405020304" pitchFamily="18" charset="0"/>
                <a:cs typeface="Times New Roman" panose="02020603050405020304" pitchFamily="18" charset="0"/>
              </a:rPr>
              <a:t>:</a:t>
            </a:r>
          </a:p>
          <a:p>
            <a:pPr marL="0" indent="0">
              <a:buNone/>
            </a:pPr>
            <a:r>
              <a:rPr lang="en-US" dirty="0"/>
              <a:t>Improve health literacy related preventive and primary care services by strengthening clear communication, navigation support, and referral coordination across OSDH and community partner networks.</a:t>
            </a:r>
          </a:p>
        </p:txBody>
      </p:sp>
      <p:sp>
        <p:nvSpPr>
          <p:cNvPr id="4" name="Slide Number Placeholder 3">
            <a:extLst>
              <a:ext uri="{FF2B5EF4-FFF2-40B4-BE49-F238E27FC236}">
                <a16:creationId xmlns:a16="http://schemas.microsoft.com/office/drawing/2014/main" id="{921FB542-2D88-16B9-B730-1C670470AFC0}"/>
              </a:ext>
            </a:extLst>
          </p:cNvPr>
          <p:cNvSpPr>
            <a:spLocks noGrp="1"/>
          </p:cNvSpPr>
          <p:nvPr>
            <p:ph type="sldNum" sz="quarter" idx="12"/>
          </p:nvPr>
        </p:nvSpPr>
        <p:spPr/>
        <p:txBody>
          <a:bodyPr/>
          <a:lstStyle/>
          <a:p>
            <a:fld id="{DB7DDC46-2E90-8640-BEFE-F54DCCD857ED}" type="slidenum">
              <a:rPr lang="en-US" smtClean="0"/>
              <a:t>55</a:t>
            </a:fld>
            <a:endParaRPr lang="en-US" dirty="0"/>
          </a:p>
        </p:txBody>
      </p:sp>
    </p:spTree>
    <p:extLst>
      <p:ext uri="{BB962C8B-B14F-4D97-AF65-F5344CB8AC3E}">
        <p14:creationId xmlns:p14="http://schemas.microsoft.com/office/powerpoint/2010/main" val="2705130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A889-C9AB-033E-ED8B-C0406C09B877}"/>
              </a:ext>
            </a:extLst>
          </p:cNvPr>
          <p:cNvSpPr>
            <a:spLocks noGrp="1"/>
          </p:cNvSpPr>
          <p:nvPr>
            <p:ph type="title"/>
          </p:nvPr>
        </p:nvSpPr>
        <p:spPr/>
        <p:txBody>
          <a:bodyPr/>
          <a:lstStyle/>
          <a:p>
            <a:pPr algn="ctr"/>
            <a:r>
              <a:rPr lang="en-US" sz="4000" b="1" dirty="0">
                <a:solidFill>
                  <a:schemeClr val="tx2">
                    <a:lumMod val="75000"/>
                    <a:lumOff val="25000"/>
                  </a:schemeClr>
                </a:solidFill>
              </a:rPr>
              <a:t>Southcentral Oklahoma Oral Health Improvement</a:t>
            </a:r>
          </a:p>
        </p:txBody>
      </p:sp>
      <p:sp>
        <p:nvSpPr>
          <p:cNvPr id="3" name="Content Placeholder 2">
            <a:extLst>
              <a:ext uri="{FF2B5EF4-FFF2-40B4-BE49-F238E27FC236}">
                <a16:creationId xmlns:a16="http://schemas.microsoft.com/office/drawing/2014/main" id="{20675957-9741-67E0-3842-A5B7FE9EE45E}"/>
              </a:ext>
            </a:extLst>
          </p:cNvPr>
          <p:cNvSpPr>
            <a:spLocks noGrp="1"/>
          </p:cNvSpPr>
          <p:nvPr>
            <p:ph idx="1"/>
          </p:nvPr>
        </p:nvSpPr>
        <p:spPr>
          <a:xfrm>
            <a:off x="340659" y="1665514"/>
            <a:ext cx="11394141" cy="4191710"/>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$36,100 – Start up  </a:t>
            </a:r>
            <a:r>
              <a:rPr lang="en-US" sz="2800" b="0" i="1" dirty="0">
                <a:solidFill>
                  <a:srgbClr val="000000"/>
                </a:solidFill>
                <a:effectLst/>
                <a:latin typeface="Times New Roman" panose="02020603050405020304" pitchFamily="18" charset="0"/>
                <a:cs typeface="Times New Roman" panose="02020603050405020304" pitchFamily="18" charset="0"/>
              </a:rPr>
              <a:t>FTEs: 0;  Other: </a:t>
            </a:r>
            <a:r>
              <a:rPr lang="en-US" dirty="0">
                <a:solidFill>
                  <a:srgbClr val="000000"/>
                </a:solidFill>
                <a:latin typeface="Times New Roman" panose="02020603050405020304" pitchFamily="18" charset="0"/>
                <a:cs typeface="Times New Roman" panose="02020603050405020304" pitchFamily="18" charset="0"/>
              </a:rPr>
              <a:t>Supplies/ Contractual</a:t>
            </a:r>
            <a:r>
              <a:rPr lang="en-US" sz="2800" b="0" i="0" dirty="0">
                <a:solidFill>
                  <a:srgbClr val="000000"/>
                </a:solidFill>
                <a:effectLst/>
                <a:latin typeface="Times New Roman" panose="02020603050405020304" pitchFamily="18" charset="0"/>
                <a:cs typeface="Times New Roman" panose="02020603050405020304" pitchFamily="18" charset="0"/>
              </a:rPr>
              <a:t> </a:t>
            </a: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the proportion of people who can't get the dental care they need when they need it — AHS 05</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p>
          <a:p>
            <a:pPr marL="0" indent="0">
              <a:buNone/>
            </a:pPr>
            <a:r>
              <a:rPr lang="en-US" dirty="0">
                <a:solidFill>
                  <a:srgbClr val="000000"/>
                </a:solidFill>
                <a:latin typeface="Times New Roman" panose="02020603050405020304" pitchFamily="18" charset="0"/>
                <a:cs typeface="Times New Roman" panose="02020603050405020304" pitchFamily="18" charset="0"/>
              </a:rPr>
              <a:t>To increase the proportion of youths and adults’ access to the overall health system and knowledge on preventative health measures.</a:t>
            </a:r>
            <a:endParaRPr lang="en-US" dirty="0"/>
          </a:p>
        </p:txBody>
      </p:sp>
      <p:sp>
        <p:nvSpPr>
          <p:cNvPr id="4" name="Slide Number Placeholder 3">
            <a:extLst>
              <a:ext uri="{FF2B5EF4-FFF2-40B4-BE49-F238E27FC236}">
                <a16:creationId xmlns:a16="http://schemas.microsoft.com/office/drawing/2014/main" id="{2776E0F5-8302-46D7-7C0A-367006737A37}"/>
              </a:ext>
            </a:extLst>
          </p:cNvPr>
          <p:cNvSpPr>
            <a:spLocks noGrp="1"/>
          </p:cNvSpPr>
          <p:nvPr>
            <p:ph type="sldNum" sz="quarter" idx="12"/>
          </p:nvPr>
        </p:nvSpPr>
        <p:spPr/>
        <p:txBody>
          <a:bodyPr/>
          <a:lstStyle/>
          <a:p>
            <a:fld id="{DB7DDC46-2E90-8640-BEFE-F54DCCD857ED}" type="slidenum">
              <a:rPr lang="en-US" smtClean="0"/>
              <a:t>56</a:t>
            </a:fld>
            <a:endParaRPr lang="en-US" dirty="0"/>
          </a:p>
        </p:txBody>
      </p:sp>
    </p:spTree>
    <p:extLst>
      <p:ext uri="{BB962C8B-B14F-4D97-AF65-F5344CB8AC3E}">
        <p14:creationId xmlns:p14="http://schemas.microsoft.com/office/powerpoint/2010/main" val="3360112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5816-E0EB-3780-21AD-84EE47F4756F}"/>
              </a:ext>
            </a:extLst>
          </p:cNvPr>
          <p:cNvSpPr>
            <a:spLocks noGrp="1"/>
          </p:cNvSpPr>
          <p:nvPr>
            <p:ph type="title"/>
          </p:nvPr>
        </p:nvSpPr>
        <p:spPr/>
        <p:txBody>
          <a:bodyPr/>
          <a:lstStyle/>
          <a:p>
            <a:pPr algn="ctr"/>
            <a:r>
              <a:rPr lang="en-US" sz="4000" b="1" dirty="0">
                <a:solidFill>
                  <a:schemeClr val="tx2">
                    <a:lumMod val="75000"/>
                    <a:lumOff val="25000"/>
                  </a:schemeClr>
                </a:solidFill>
              </a:rPr>
              <a:t>D1 Bridges Out of Poverty &amp; Getting Ahead While Getting By Project</a:t>
            </a:r>
          </a:p>
        </p:txBody>
      </p:sp>
      <p:sp>
        <p:nvSpPr>
          <p:cNvPr id="3" name="Content Placeholder 2">
            <a:extLst>
              <a:ext uri="{FF2B5EF4-FFF2-40B4-BE49-F238E27FC236}">
                <a16:creationId xmlns:a16="http://schemas.microsoft.com/office/drawing/2014/main" id="{563FB3AA-E099-6B94-B2FB-8E55D36C9EB0}"/>
              </a:ext>
            </a:extLst>
          </p:cNvPr>
          <p:cNvSpPr>
            <a:spLocks noGrp="1"/>
          </p:cNvSpPr>
          <p:nvPr>
            <p:ph idx="1"/>
          </p:nvPr>
        </p:nvSpPr>
        <p:spPr>
          <a:xfrm>
            <a:off x="457199" y="1453662"/>
            <a:ext cx="11394141" cy="4735827"/>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$28,000 – Start up of a new program   </a:t>
            </a:r>
            <a:r>
              <a:rPr lang="en-US" sz="2800" b="0" i="1" dirty="0">
                <a:solidFill>
                  <a:srgbClr val="000000"/>
                </a:solidFill>
                <a:effectLst/>
                <a:latin typeface="Times New Roman" panose="02020603050405020304" pitchFamily="18" charset="0"/>
                <a:cs typeface="Times New Roman" panose="02020603050405020304" pitchFamily="18" charset="0"/>
              </a:rPr>
              <a:t>FTEs: 0</a:t>
            </a:r>
            <a:r>
              <a:rPr lang="en-US" i="1" dirty="0">
                <a:solidFill>
                  <a:srgbClr val="000000"/>
                </a:solidFill>
                <a:latin typeface="Times New Roman" panose="02020603050405020304" pitchFamily="18" charset="0"/>
                <a:cs typeface="Times New Roman" panose="02020603050405020304" pitchFamily="18" charset="0"/>
              </a:rPr>
              <a: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1" dirty="0">
                <a:solidFill>
                  <a:srgbClr val="000000"/>
                </a:solidFill>
                <a:effectLst/>
                <a:latin typeface="Times New Roman" panose="02020603050405020304" pitchFamily="18" charset="0"/>
                <a:cs typeface="Times New Roman" panose="02020603050405020304" pitchFamily="18" charset="0"/>
              </a:rPr>
              <a:t>Other: </a:t>
            </a:r>
            <a:r>
              <a:rPr lang="en-US" sz="2800" b="0" i="0" dirty="0">
                <a:solidFill>
                  <a:srgbClr val="000000"/>
                </a:solidFill>
                <a:effectLst/>
                <a:latin typeface="Times New Roman" panose="02020603050405020304" pitchFamily="18" charset="0"/>
                <a:cs typeface="Times New Roman" panose="02020603050405020304" pitchFamily="18" charset="0"/>
              </a:rPr>
              <a:t>Supplies/ Other – Training workshop</a:t>
            </a: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the proportion of people living in poverty - SDOH-01</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   </a:t>
            </a:r>
          </a:p>
          <a:p>
            <a:pPr marL="0" indent="0">
              <a:buNone/>
            </a:pPr>
            <a:r>
              <a:rPr lang="en-US" dirty="0">
                <a:solidFill>
                  <a:srgbClr val="000000"/>
                </a:solidFill>
                <a:latin typeface="Times New Roman" panose="02020603050405020304" pitchFamily="18" charset="0"/>
                <a:cs typeface="Times New Roman" panose="02020603050405020304" pitchFamily="18" charset="0"/>
              </a:rPr>
              <a:t>To reduce poverty-related health disparities in D1 by building local capacity to deliver evidence-informed poverty reduction education that improves economic stability and access to health-promoting resources.</a:t>
            </a:r>
            <a:endParaRPr lang="en-US"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BE6E102-72DC-C1AD-E29E-76B472FAB32B}"/>
              </a:ext>
            </a:extLst>
          </p:cNvPr>
          <p:cNvSpPr>
            <a:spLocks noGrp="1"/>
          </p:cNvSpPr>
          <p:nvPr>
            <p:ph type="sldNum" sz="quarter" idx="12"/>
          </p:nvPr>
        </p:nvSpPr>
        <p:spPr/>
        <p:txBody>
          <a:bodyPr/>
          <a:lstStyle/>
          <a:p>
            <a:fld id="{DB7DDC46-2E90-8640-BEFE-F54DCCD857ED}" type="slidenum">
              <a:rPr lang="en-US" smtClean="0"/>
              <a:t>57</a:t>
            </a:fld>
            <a:endParaRPr lang="en-US" dirty="0"/>
          </a:p>
        </p:txBody>
      </p:sp>
    </p:spTree>
    <p:extLst>
      <p:ext uri="{BB962C8B-B14F-4D97-AF65-F5344CB8AC3E}">
        <p14:creationId xmlns:p14="http://schemas.microsoft.com/office/powerpoint/2010/main" val="38249375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A889-C9AB-033E-ED8B-C0406C09B877}"/>
              </a:ext>
            </a:extLst>
          </p:cNvPr>
          <p:cNvSpPr>
            <a:spLocks noGrp="1"/>
          </p:cNvSpPr>
          <p:nvPr>
            <p:ph type="title"/>
          </p:nvPr>
        </p:nvSpPr>
        <p:spPr/>
        <p:txBody>
          <a:bodyPr/>
          <a:lstStyle/>
          <a:p>
            <a:pPr algn="ctr"/>
            <a:r>
              <a:rPr lang="en-US" sz="4000" b="1" dirty="0">
                <a:solidFill>
                  <a:schemeClr val="tx2">
                    <a:lumMod val="75000"/>
                    <a:lumOff val="25000"/>
                  </a:schemeClr>
                </a:solidFill>
              </a:rPr>
              <a:t>Oral Health Outreach Project</a:t>
            </a:r>
          </a:p>
        </p:txBody>
      </p:sp>
      <p:sp>
        <p:nvSpPr>
          <p:cNvPr id="3" name="Content Placeholder 2">
            <a:extLst>
              <a:ext uri="{FF2B5EF4-FFF2-40B4-BE49-F238E27FC236}">
                <a16:creationId xmlns:a16="http://schemas.microsoft.com/office/drawing/2014/main" id="{20675957-9741-67E0-3842-A5B7FE9EE45E}"/>
              </a:ext>
            </a:extLst>
          </p:cNvPr>
          <p:cNvSpPr>
            <a:spLocks noGrp="1"/>
          </p:cNvSpPr>
          <p:nvPr>
            <p:ph idx="1"/>
          </p:nvPr>
        </p:nvSpPr>
        <p:spPr>
          <a:xfrm>
            <a:off x="457200" y="1567543"/>
            <a:ext cx="11394141" cy="4621946"/>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$50,200 – Enhance or expand  </a:t>
            </a:r>
            <a:r>
              <a:rPr lang="en-US" sz="2800" b="0" i="1" dirty="0">
                <a:solidFill>
                  <a:srgbClr val="000000"/>
                </a:solidFill>
                <a:effectLst/>
                <a:latin typeface="Times New Roman" panose="02020603050405020304" pitchFamily="18" charset="0"/>
                <a:cs typeface="Times New Roman" panose="02020603050405020304" pitchFamily="18" charset="0"/>
              </a:rPr>
              <a:t>FTEs:0;  Other: </a:t>
            </a:r>
            <a:r>
              <a:rPr lang="en-US" sz="2800" b="0" i="0" dirty="0">
                <a:solidFill>
                  <a:srgbClr val="000000"/>
                </a:solidFill>
                <a:effectLst/>
                <a:latin typeface="Times New Roman" panose="02020603050405020304" pitchFamily="18" charset="0"/>
                <a:cs typeface="Times New Roman" panose="02020603050405020304" pitchFamily="18" charset="0"/>
              </a:rPr>
              <a:t>Supplies/ Other – Motor Pool</a:t>
            </a:r>
            <a:r>
              <a:rPr lang="en-US" dirty="0">
                <a:solidFill>
                  <a:srgbClr val="000000"/>
                </a:solidFill>
                <a:latin typeface="Times New Roman" panose="02020603050405020304" pitchFamily="18" charset="0"/>
                <a:cs typeface="Times New Roman" panose="02020603050405020304" pitchFamily="18" charset="0"/>
              </a:rPr>
              <a:t> </a:t>
            </a:r>
            <a:r>
              <a:rPr lang="en-US" sz="2800" b="0" i="0" dirty="0">
                <a:solidFill>
                  <a:srgbClr val="000000"/>
                </a:solidFill>
                <a:effectLst/>
                <a:latin typeface="Times New Roman" panose="02020603050405020304" pitchFamily="18" charset="0"/>
                <a:cs typeface="Times New Roman" panose="02020603050405020304" pitchFamily="18" charset="0"/>
              </a:rPr>
              <a:t>, Dental Mobile Smiles Van </a:t>
            </a: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Increased use of oral health care system-OH-08</a:t>
            </a:r>
          </a:p>
          <a:p>
            <a:pPr marL="0" indent="0">
              <a:buNone/>
            </a:pP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p>
          <a:p>
            <a:pPr marL="0" indent="0">
              <a:buNone/>
            </a:pPr>
            <a:r>
              <a:rPr lang="en-US" dirty="0">
                <a:solidFill>
                  <a:srgbClr val="000000"/>
                </a:solidFill>
                <a:latin typeface="Times New Roman" panose="02020603050405020304" pitchFamily="18" charset="0"/>
                <a:cs typeface="Times New Roman" panose="02020603050405020304" pitchFamily="18" charset="0"/>
              </a:rPr>
              <a:t>To increase use of the oral health care system for children, adolescents and adults.</a:t>
            </a:r>
          </a:p>
        </p:txBody>
      </p:sp>
      <p:sp>
        <p:nvSpPr>
          <p:cNvPr id="4" name="Slide Number Placeholder 3">
            <a:extLst>
              <a:ext uri="{FF2B5EF4-FFF2-40B4-BE49-F238E27FC236}">
                <a16:creationId xmlns:a16="http://schemas.microsoft.com/office/drawing/2014/main" id="{94A7D55C-3F93-D933-0B12-102EFB342871}"/>
              </a:ext>
            </a:extLst>
          </p:cNvPr>
          <p:cNvSpPr>
            <a:spLocks noGrp="1"/>
          </p:cNvSpPr>
          <p:nvPr>
            <p:ph type="sldNum" sz="quarter" idx="12"/>
          </p:nvPr>
        </p:nvSpPr>
        <p:spPr/>
        <p:txBody>
          <a:bodyPr/>
          <a:lstStyle/>
          <a:p>
            <a:fld id="{DB7DDC46-2E90-8640-BEFE-F54DCCD857ED}" type="slidenum">
              <a:rPr lang="en-US" smtClean="0"/>
              <a:t>58</a:t>
            </a:fld>
            <a:endParaRPr lang="en-US" dirty="0"/>
          </a:p>
        </p:txBody>
      </p:sp>
    </p:spTree>
    <p:extLst>
      <p:ext uri="{BB962C8B-B14F-4D97-AF65-F5344CB8AC3E}">
        <p14:creationId xmlns:p14="http://schemas.microsoft.com/office/powerpoint/2010/main" val="186122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D2149-A93D-DD9B-7140-2EAB5635D5B8}"/>
              </a:ext>
            </a:extLst>
          </p:cNvPr>
          <p:cNvSpPr>
            <a:spLocks noGrp="1"/>
          </p:cNvSpPr>
          <p:nvPr>
            <p:ph type="title"/>
          </p:nvPr>
        </p:nvSpPr>
        <p:spPr>
          <a:xfrm>
            <a:off x="236862" y="327095"/>
            <a:ext cx="11394140" cy="837374"/>
          </a:xfrm>
        </p:spPr>
        <p:txBody>
          <a:bodyPr/>
          <a:lstStyle/>
          <a:p>
            <a:pPr algn="ctr"/>
            <a:r>
              <a:rPr lang="en-US" sz="4000" b="1" dirty="0">
                <a:solidFill>
                  <a:schemeClr val="tx2">
                    <a:lumMod val="75000"/>
                    <a:lumOff val="25000"/>
                  </a:schemeClr>
                </a:solidFill>
              </a:rPr>
              <a:t>Enterprise Risk Management and Compliance</a:t>
            </a:r>
          </a:p>
        </p:txBody>
      </p:sp>
      <p:sp>
        <p:nvSpPr>
          <p:cNvPr id="3" name="Content Placeholder 2">
            <a:extLst>
              <a:ext uri="{FF2B5EF4-FFF2-40B4-BE49-F238E27FC236}">
                <a16:creationId xmlns:a16="http://schemas.microsoft.com/office/drawing/2014/main" id="{6FB6CF3F-EC13-EF1B-1DDF-4F4A947A7567}"/>
              </a:ext>
            </a:extLst>
          </p:cNvPr>
          <p:cNvSpPr>
            <a:spLocks noGrp="1"/>
          </p:cNvSpPr>
          <p:nvPr>
            <p:ph idx="1"/>
          </p:nvPr>
        </p:nvSpPr>
        <p:spPr>
          <a:xfrm>
            <a:off x="457199" y="1355075"/>
            <a:ext cx="11394141" cy="4834414"/>
          </a:xfrm>
        </p:spPr>
        <p:txBody>
          <a:bodyPr/>
          <a:lstStyle/>
          <a:p>
            <a:pPr marL="0" indent="0">
              <a:buNone/>
            </a:pPr>
            <a:r>
              <a:rPr lang="en-US" b="0" i="1" u="sng" dirty="0">
                <a:solidFill>
                  <a:srgbClr val="000000"/>
                </a:solidFill>
                <a:effectLst/>
                <a:latin typeface="Times New Roman" panose="02020603050405020304" pitchFamily="18" charset="0"/>
                <a:cs typeface="Times New Roman" panose="02020603050405020304" pitchFamily="18" charset="0"/>
              </a:rPr>
              <a:t>Budget Request</a:t>
            </a:r>
            <a:r>
              <a:rPr lang="en-US" b="0" i="0" dirty="0">
                <a:solidFill>
                  <a:srgbClr val="000000"/>
                </a:solidFill>
                <a:effectLst/>
                <a:latin typeface="Times New Roman" panose="02020603050405020304" pitchFamily="18" charset="0"/>
                <a:cs typeface="Times New Roman" panose="02020603050405020304" pitchFamily="18" charset="0"/>
              </a:rPr>
              <a:t>: $249,156 – Start up of a new program   </a:t>
            </a:r>
            <a:r>
              <a:rPr lang="en-US" b="0" i="1" dirty="0">
                <a:solidFill>
                  <a:srgbClr val="000000"/>
                </a:solidFill>
                <a:effectLst/>
                <a:latin typeface="Times New Roman" panose="02020603050405020304" pitchFamily="18" charset="0"/>
                <a:cs typeface="Times New Roman" panose="02020603050405020304" pitchFamily="18" charset="0"/>
              </a:rPr>
              <a:t>FTEs: 0; </a:t>
            </a:r>
            <a:r>
              <a:rPr lang="en-US" b="0" i="0" dirty="0">
                <a:solidFill>
                  <a:srgbClr val="000000"/>
                </a:solidFill>
                <a:effectLst/>
                <a:latin typeface="Times New Roman" panose="02020603050405020304" pitchFamily="18" charset="0"/>
                <a:cs typeface="Times New Roman" panose="02020603050405020304" pitchFamily="18" charset="0"/>
              </a:rPr>
              <a:t>  </a:t>
            </a:r>
            <a:r>
              <a:rPr lang="en-US" b="0" i="1" dirty="0">
                <a:solidFill>
                  <a:srgbClr val="000000"/>
                </a:solidFill>
                <a:effectLst/>
                <a:latin typeface="Times New Roman" panose="02020603050405020304" pitchFamily="18" charset="0"/>
                <a:cs typeface="Times New Roman" panose="02020603050405020304" pitchFamily="18" charset="0"/>
              </a:rPr>
              <a:t>Other: </a:t>
            </a:r>
            <a:r>
              <a:rPr lang="en-US" b="0" i="0" dirty="0">
                <a:solidFill>
                  <a:srgbClr val="000000"/>
                </a:solidFill>
                <a:effectLst/>
                <a:latin typeface="Times New Roman" panose="02020603050405020304" pitchFamily="18" charset="0"/>
                <a:cs typeface="Times New Roman" panose="02020603050405020304" pitchFamily="18" charset="0"/>
              </a:rPr>
              <a:t>Supplies/ </a:t>
            </a:r>
            <a:r>
              <a:rPr lang="en-US" dirty="0">
                <a:solidFill>
                  <a:srgbClr val="000000"/>
                </a:solidFill>
                <a:latin typeface="Times New Roman" panose="02020603050405020304" pitchFamily="18" charset="0"/>
                <a:cs typeface="Times New Roman" panose="02020603050405020304" pitchFamily="18" charset="0"/>
              </a:rPr>
              <a:t>Contractual (3yr)</a:t>
            </a:r>
            <a:endParaRPr lang="en-US" b="0" i="0" dirty="0">
              <a:solidFill>
                <a:srgbClr val="000000"/>
              </a:solidFill>
              <a:effectLst/>
              <a:latin typeface="Times New Roman" panose="02020603050405020304" pitchFamily="18" charset="0"/>
              <a:cs typeface="Times New Roman" panose="02020603050405020304" pitchFamily="18" charset="0"/>
            </a:endParaRPr>
          </a:p>
          <a:p>
            <a:pPr marL="0" indent="0">
              <a:buNone/>
            </a:pPr>
            <a:endParaRPr lang="en-US"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b="0" i="1" u="sng" dirty="0">
                <a:solidFill>
                  <a:srgbClr val="000000"/>
                </a:solidFill>
                <a:effectLst/>
                <a:latin typeface="Times New Roman" panose="02020603050405020304" pitchFamily="18" charset="0"/>
                <a:cs typeface="Times New Roman" panose="02020603050405020304" pitchFamily="18" charset="0"/>
              </a:rPr>
              <a:t>Healthy People 2030</a:t>
            </a:r>
            <a:r>
              <a:rPr lang="en-US" b="0" i="0" dirty="0">
                <a:solidFill>
                  <a:srgbClr val="000000"/>
                </a:solidFill>
                <a:effectLst/>
                <a:latin typeface="Times New Roman" panose="02020603050405020304" pitchFamily="18" charset="0"/>
                <a:cs typeface="Times New Roman" panose="02020603050405020304" pitchFamily="18" charset="0"/>
              </a:rPr>
              <a:t>: Public Health Infrastructure – General – Explore quality improvement as a way to increase efficiency and effectiveness in health departments – PHI-R07. </a:t>
            </a: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 </a:t>
            </a:r>
          </a:p>
          <a:p>
            <a:pPr marL="0" indent="0">
              <a:buNone/>
            </a:pPr>
            <a:r>
              <a:rPr lang="en-US" dirty="0">
                <a:solidFill>
                  <a:srgbClr val="000000"/>
                </a:solidFill>
                <a:latin typeface="Times New Roman" panose="02020603050405020304" pitchFamily="18" charset="0"/>
                <a:cs typeface="Times New Roman" panose="02020603050405020304" pitchFamily="18" charset="0"/>
              </a:rPr>
              <a:t>The main program goal would be to establish a comprehensive enterprise risk management and compliance system across the OSDH to reduce regulatory noncompliance, improve data accuracy and security, ensure timely identification and remediation of risks to support effective, transparent, and accountable public health operations.</a:t>
            </a:r>
          </a:p>
          <a:p>
            <a:endParaRPr lang="en-US" dirty="0"/>
          </a:p>
        </p:txBody>
      </p:sp>
      <p:sp>
        <p:nvSpPr>
          <p:cNvPr id="4" name="Slide Number Placeholder 3">
            <a:extLst>
              <a:ext uri="{FF2B5EF4-FFF2-40B4-BE49-F238E27FC236}">
                <a16:creationId xmlns:a16="http://schemas.microsoft.com/office/drawing/2014/main" id="{00C8D595-5680-06C7-0CCF-447EA89EA8BC}"/>
              </a:ext>
            </a:extLst>
          </p:cNvPr>
          <p:cNvSpPr>
            <a:spLocks noGrp="1"/>
          </p:cNvSpPr>
          <p:nvPr>
            <p:ph type="sldNum" sz="quarter" idx="12"/>
          </p:nvPr>
        </p:nvSpPr>
        <p:spPr/>
        <p:txBody>
          <a:bodyPr/>
          <a:lstStyle/>
          <a:p>
            <a:fld id="{DB7DDC46-2E90-8640-BEFE-F54DCCD857ED}" type="slidenum">
              <a:rPr lang="en-US" smtClean="0"/>
              <a:t>59</a:t>
            </a:fld>
            <a:endParaRPr lang="en-US" dirty="0"/>
          </a:p>
        </p:txBody>
      </p:sp>
    </p:spTree>
    <p:extLst>
      <p:ext uri="{BB962C8B-B14F-4D97-AF65-F5344CB8AC3E}">
        <p14:creationId xmlns:p14="http://schemas.microsoft.com/office/powerpoint/2010/main" val="23245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F8EE7-F720-6BC4-CB4F-0A53DE20205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22A8F2-E5D3-73AB-9008-D88B6347ADE3}"/>
              </a:ext>
            </a:extLst>
          </p:cNvPr>
          <p:cNvSpPr>
            <a:spLocks noGrp="1"/>
          </p:cNvSpPr>
          <p:nvPr>
            <p:ph type="sldNum" sz="quarter" idx="12"/>
          </p:nvPr>
        </p:nvSpPr>
        <p:spPr/>
        <p:txBody>
          <a:bodyPr/>
          <a:lstStyle/>
          <a:p>
            <a:fld id="{DB7DDC46-2E90-8640-BEFE-F54DCCD857ED}" type="slidenum">
              <a:rPr lang="en-US" smtClean="0"/>
              <a:t>6</a:t>
            </a:fld>
            <a:endParaRPr lang="en-US" dirty="0"/>
          </a:p>
        </p:txBody>
      </p:sp>
      <p:sp>
        <p:nvSpPr>
          <p:cNvPr id="2" name="Title 1">
            <a:extLst>
              <a:ext uri="{FF2B5EF4-FFF2-40B4-BE49-F238E27FC236}">
                <a16:creationId xmlns:a16="http://schemas.microsoft.com/office/drawing/2014/main" id="{25E9F333-D9C9-A17B-CA56-B59F61A01DB6}"/>
              </a:ext>
            </a:extLst>
          </p:cNvPr>
          <p:cNvSpPr>
            <a:spLocks noGrp="1"/>
          </p:cNvSpPr>
          <p:nvPr>
            <p:ph type="title" idx="4294967295"/>
          </p:nvPr>
        </p:nvSpPr>
        <p:spPr>
          <a:xfrm>
            <a:off x="0" y="2770188"/>
            <a:ext cx="9617075" cy="700087"/>
          </a:xfrm>
        </p:spPr>
        <p:txBody>
          <a:bodyPr/>
          <a:lstStyle/>
          <a:p>
            <a:pPr algn="ctr"/>
            <a:r>
              <a:rPr lang="en-US" sz="3200" dirty="0"/>
              <a:t> </a:t>
            </a:r>
            <a:endParaRPr lang="en-US" dirty="0"/>
          </a:p>
        </p:txBody>
      </p:sp>
      <p:sp>
        <p:nvSpPr>
          <p:cNvPr id="3" name="Content Placeholder 2">
            <a:extLst>
              <a:ext uri="{FF2B5EF4-FFF2-40B4-BE49-F238E27FC236}">
                <a16:creationId xmlns:a16="http://schemas.microsoft.com/office/drawing/2014/main" id="{36768462-45DF-8E90-1AD5-BC1EA39F3290}"/>
              </a:ext>
            </a:extLst>
          </p:cNvPr>
          <p:cNvSpPr>
            <a:spLocks noGrp="1"/>
          </p:cNvSpPr>
          <p:nvPr>
            <p:ph type="body" sz="quarter" idx="4294967295"/>
          </p:nvPr>
        </p:nvSpPr>
        <p:spPr>
          <a:xfrm>
            <a:off x="8011486" y="1076325"/>
            <a:ext cx="883277" cy="3403600"/>
          </a:xfrm>
        </p:spPr>
        <p:txBody>
          <a:bodyPr/>
          <a:lstStyle/>
          <a:p>
            <a:pPr marL="0" indent="0">
              <a:buNone/>
            </a:pPr>
            <a:r>
              <a:rPr lang="en-US" sz="2400" dirty="0"/>
              <a:t> </a:t>
            </a:r>
          </a:p>
          <a:p>
            <a:endParaRPr lang="en-US" sz="2400" dirty="0"/>
          </a:p>
        </p:txBody>
      </p:sp>
      <p:sp>
        <p:nvSpPr>
          <p:cNvPr id="6" name="Title 1">
            <a:extLst>
              <a:ext uri="{FF2B5EF4-FFF2-40B4-BE49-F238E27FC236}">
                <a16:creationId xmlns:a16="http://schemas.microsoft.com/office/drawing/2014/main" id="{8B4E522F-E1AA-ACCA-6D34-EE3369DD554B}"/>
              </a:ext>
            </a:extLst>
          </p:cNvPr>
          <p:cNvSpPr txBox="1">
            <a:spLocks/>
          </p:cNvSpPr>
          <p:nvPr/>
        </p:nvSpPr>
        <p:spPr>
          <a:xfrm>
            <a:off x="457200" y="415230"/>
            <a:ext cx="11394140" cy="837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cs typeface="Arial"/>
              </a:rPr>
            </a:br>
            <a:endParaRPr lang="en-US" dirty="0"/>
          </a:p>
        </p:txBody>
      </p:sp>
      <p:sp>
        <p:nvSpPr>
          <p:cNvPr id="7" name="Title 1">
            <a:extLst>
              <a:ext uri="{FF2B5EF4-FFF2-40B4-BE49-F238E27FC236}">
                <a16:creationId xmlns:a16="http://schemas.microsoft.com/office/drawing/2014/main" id="{EA156C42-D701-B4DB-0118-3E64EED0E38B}"/>
              </a:ext>
            </a:extLst>
          </p:cNvPr>
          <p:cNvSpPr txBox="1">
            <a:spLocks/>
          </p:cNvSpPr>
          <p:nvPr/>
        </p:nvSpPr>
        <p:spPr>
          <a:xfrm>
            <a:off x="7417906" y="-446314"/>
            <a:ext cx="4033065" cy="65305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cs typeface="Arial"/>
            </a:endParaRPr>
          </a:p>
          <a:p>
            <a:pPr algn="ctr"/>
            <a:r>
              <a:rPr lang="en-US" dirty="0">
                <a:latin typeface="Times New Roman" panose="02020603050405020304" pitchFamily="18" charset="0"/>
                <a:cs typeface="Times New Roman" panose="02020603050405020304" pitchFamily="18" charset="0"/>
              </a:rPr>
              <a:t>AP6</a:t>
            </a:r>
          </a:p>
          <a:p>
            <a:pPr algn="ctr"/>
            <a:r>
              <a:rPr lang="en-US" dirty="0">
                <a:latin typeface="Times New Roman" panose="02020603050405020304" pitchFamily="18" charset="0"/>
                <a:cs typeface="Times New Roman" panose="02020603050405020304" pitchFamily="18" charset="0"/>
              </a:rPr>
              <a:t>-</a:t>
            </a:r>
          </a:p>
          <a:p>
            <a:pPr algn="ctr"/>
            <a:r>
              <a:rPr lang="en-US" dirty="0">
                <a:latin typeface="Times New Roman" panose="02020603050405020304" pitchFamily="18" charset="0"/>
                <a:cs typeface="Times New Roman" panose="02020603050405020304" pitchFamily="18" charset="0"/>
              </a:rPr>
              <a:t> Challenges</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Success Stories</a:t>
            </a:r>
          </a:p>
          <a:p>
            <a:pPr algn="ctr"/>
            <a:r>
              <a:rPr lang="en-US" dirty="0">
                <a:latin typeface="Times New Roman" panose="02020603050405020304" pitchFamily="18" charset="0"/>
                <a:cs typeface="Times New Roman" panose="02020603050405020304" pitchFamily="18" charset="0"/>
              </a:rPr>
              <a:t> </a:t>
            </a:r>
          </a:p>
          <a:p>
            <a:pPr algn="ctr"/>
            <a:r>
              <a:rPr lang="en-US" dirty="0">
                <a:latin typeface="Times New Roman" panose="02020603050405020304" pitchFamily="18" charset="0"/>
                <a:cs typeface="Times New Roman" panose="02020603050405020304" pitchFamily="18" charset="0"/>
              </a:rPr>
              <a:t>Budget Spenddown and Modifications</a:t>
            </a:r>
          </a:p>
          <a:p>
            <a:pPr algn="ctr"/>
            <a:r>
              <a:rPr lang="en-US" dirty="0">
                <a:cs typeface="Arial"/>
              </a:rPr>
              <a:t>      </a:t>
            </a:r>
          </a:p>
          <a:p>
            <a:pPr algn="ctr"/>
            <a:br>
              <a:rPr lang="en-US" dirty="0">
                <a:cs typeface="Arial"/>
              </a:rPr>
            </a:br>
            <a:endParaRPr lang="en-US" dirty="0"/>
          </a:p>
        </p:txBody>
      </p:sp>
      <p:pic>
        <p:nvPicPr>
          <p:cNvPr id="8" name="Picture 7">
            <a:extLst>
              <a:ext uri="{FF2B5EF4-FFF2-40B4-BE49-F238E27FC236}">
                <a16:creationId xmlns:a16="http://schemas.microsoft.com/office/drawing/2014/main" id="{D7BE8568-2393-7916-9CC1-446B2A32D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49" r="24344"/>
          <a:stretch/>
        </p:blipFill>
        <p:spPr bwMode="auto">
          <a:xfrm>
            <a:off x="476996" y="415230"/>
            <a:ext cx="5700594" cy="56690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35767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1C55-EB7C-55C2-2725-CABE3F874C99}"/>
              </a:ext>
            </a:extLst>
          </p:cNvPr>
          <p:cNvSpPr>
            <a:spLocks noGrp="1"/>
          </p:cNvSpPr>
          <p:nvPr>
            <p:ph type="title"/>
          </p:nvPr>
        </p:nvSpPr>
        <p:spPr/>
        <p:txBody>
          <a:bodyPr/>
          <a:lstStyle/>
          <a:p>
            <a:pPr algn="ctr"/>
            <a:r>
              <a:rPr lang="en-US" sz="4000" b="1" dirty="0">
                <a:solidFill>
                  <a:schemeClr val="tx2">
                    <a:lumMod val="75000"/>
                    <a:lumOff val="25000"/>
                  </a:schemeClr>
                </a:solidFill>
              </a:rPr>
              <a:t>OSDH PHL -Microbiology Department </a:t>
            </a:r>
          </a:p>
        </p:txBody>
      </p:sp>
      <p:sp>
        <p:nvSpPr>
          <p:cNvPr id="3" name="Content Placeholder 2">
            <a:extLst>
              <a:ext uri="{FF2B5EF4-FFF2-40B4-BE49-F238E27FC236}">
                <a16:creationId xmlns:a16="http://schemas.microsoft.com/office/drawing/2014/main" id="{7AA264B4-A941-14B0-39A4-1D571BD506DC}"/>
              </a:ext>
            </a:extLst>
          </p:cNvPr>
          <p:cNvSpPr>
            <a:spLocks noGrp="1"/>
          </p:cNvSpPr>
          <p:nvPr>
            <p:ph idx="1"/>
          </p:nvPr>
        </p:nvSpPr>
        <p:spPr>
          <a:xfrm>
            <a:off x="457199" y="1252604"/>
            <a:ext cx="11394141" cy="4936885"/>
          </a:xfrm>
        </p:spPr>
        <p:txBody>
          <a:bodyPr/>
          <a:lstStyle/>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Budget Request</a:t>
            </a:r>
            <a:r>
              <a:rPr lang="en-US" sz="2800" b="0" i="0" dirty="0">
                <a:solidFill>
                  <a:srgbClr val="000000"/>
                </a:solidFill>
                <a:effectLst/>
                <a:latin typeface="Times New Roman" panose="02020603050405020304" pitchFamily="18" charset="0"/>
                <a:cs typeface="Times New Roman" panose="02020603050405020304" pitchFamily="18" charset="0"/>
              </a:rPr>
              <a:t>: $99,995 – Maintain existing  </a:t>
            </a:r>
            <a:r>
              <a:rPr lang="en-US" sz="2800" b="0" i="1" dirty="0">
                <a:solidFill>
                  <a:srgbClr val="000000"/>
                </a:solidFill>
                <a:effectLst/>
                <a:latin typeface="Times New Roman" panose="02020603050405020304" pitchFamily="18" charset="0"/>
                <a:cs typeface="Times New Roman" panose="02020603050405020304" pitchFamily="18" charset="0"/>
              </a:rPr>
              <a:t>FTEs: 0;</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1" dirty="0">
                <a:solidFill>
                  <a:srgbClr val="000000"/>
                </a:solidFill>
                <a:effectLst/>
                <a:latin typeface="Times New Roman" panose="02020603050405020304" pitchFamily="18" charset="0"/>
                <a:cs typeface="Times New Roman" panose="02020603050405020304" pitchFamily="18" charset="0"/>
              </a:rPr>
              <a:t>Other: </a:t>
            </a:r>
            <a:r>
              <a:rPr lang="en-US" sz="2800" b="0" i="0" dirty="0">
                <a:solidFill>
                  <a:srgbClr val="000000"/>
                </a:solidFill>
                <a:effectLst/>
                <a:latin typeface="Times New Roman" panose="02020603050405020304" pitchFamily="18" charset="0"/>
                <a:cs typeface="Times New Roman" panose="02020603050405020304" pitchFamily="18" charset="0"/>
              </a:rPr>
              <a:t>Supplies</a:t>
            </a:r>
            <a:endParaRPr lang="en-US" u="sng" dirty="0">
              <a:solidFill>
                <a:srgbClr val="000000"/>
              </a:solidFill>
              <a:latin typeface="Times New Roman" panose="02020603050405020304" pitchFamily="18" charset="0"/>
              <a:cs typeface="Times New Roman" panose="02020603050405020304" pitchFamily="18" charset="0"/>
            </a:endParaRPr>
          </a:p>
          <a:p>
            <a:pPr marL="0" indent="0">
              <a:buNone/>
            </a:pPr>
            <a:endParaRPr lang="en-US" sz="2800" b="0" i="1" u="sng"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sz="2800" b="0" i="1" u="sng" dirty="0">
                <a:solidFill>
                  <a:srgbClr val="000000"/>
                </a:solidFill>
                <a:effectLst/>
                <a:latin typeface="Times New Roman" panose="02020603050405020304" pitchFamily="18" charset="0"/>
                <a:cs typeface="Times New Roman" panose="02020603050405020304" pitchFamily="18" charset="0"/>
              </a:rPr>
              <a:t>Healthy People 2030</a:t>
            </a:r>
            <a:r>
              <a:rPr lang="en-US" sz="2800" b="0" i="0" dirty="0">
                <a:solidFill>
                  <a:srgbClr val="000000"/>
                </a:solidFill>
                <a:effectLst/>
                <a:latin typeface="Times New Roman" panose="02020603050405020304" pitchFamily="18" charset="0"/>
                <a:cs typeface="Times New Roman" panose="02020603050405020304" pitchFamily="18" charset="0"/>
              </a:rPr>
              <a:t>: Reduce infections caused by Shiga toxin-producing E. coli - FS-02</a:t>
            </a:r>
          </a:p>
          <a:p>
            <a:pPr marL="0" indent="0">
              <a:buNone/>
            </a:pPr>
            <a:endParaRPr lang="en-US" i="1" u="sng" dirty="0">
              <a:solidFill>
                <a:srgbClr val="000000"/>
              </a:solidFill>
              <a:latin typeface="Times New Roman" panose="02020603050405020304" pitchFamily="18" charset="0"/>
              <a:cs typeface="Times New Roman" panose="02020603050405020304" pitchFamily="18" charset="0"/>
            </a:endParaRPr>
          </a:p>
          <a:p>
            <a:pPr marL="0" indent="0">
              <a:buNone/>
            </a:pPr>
            <a:r>
              <a:rPr lang="en-US" i="1" u="sng" dirty="0">
                <a:solidFill>
                  <a:srgbClr val="000000"/>
                </a:solidFill>
                <a:latin typeface="Times New Roman" panose="02020603050405020304" pitchFamily="18" charset="0"/>
                <a:cs typeface="Times New Roman" panose="02020603050405020304" pitchFamily="18" charset="0"/>
              </a:rPr>
              <a:t>Program Goal</a:t>
            </a:r>
            <a:r>
              <a:rPr lang="en-US"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OSDH PHL Microbiology department will reduce infections caused by Shiga toxin-producing E.coli by utilizing sequencing information from isolates submitted to and clinical samples isolated by the laboratory to identify outbreaks, so that appropriate action can be taken to identify and eliminate the source of the outbreak.</a:t>
            </a:r>
          </a:p>
        </p:txBody>
      </p:sp>
      <p:sp>
        <p:nvSpPr>
          <p:cNvPr id="4" name="Slide Number Placeholder 3">
            <a:extLst>
              <a:ext uri="{FF2B5EF4-FFF2-40B4-BE49-F238E27FC236}">
                <a16:creationId xmlns:a16="http://schemas.microsoft.com/office/drawing/2014/main" id="{CB2567FE-137E-6431-FB83-75FE914DC699}"/>
              </a:ext>
            </a:extLst>
          </p:cNvPr>
          <p:cNvSpPr>
            <a:spLocks noGrp="1"/>
          </p:cNvSpPr>
          <p:nvPr>
            <p:ph type="sldNum" sz="quarter" idx="12"/>
          </p:nvPr>
        </p:nvSpPr>
        <p:spPr/>
        <p:txBody>
          <a:bodyPr/>
          <a:lstStyle/>
          <a:p>
            <a:fld id="{DB7DDC46-2E90-8640-BEFE-F54DCCD857ED}" type="slidenum">
              <a:rPr lang="en-US" smtClean="0"/>
              <a:t>60</a:t>
            </a:fld>
            <a:endParaRPr lang="en-US" dirty="0"/>
          </a:p>
        </p:txBody>
      </p:sp>
    </p:spTree>
    <p:extLst>
      <p:ext uri="{BB962C8B-B14F-4D97-AF65-F5344CB8AC3E}">
        <p14:creationId xmlns:p14="http://schemas.microsoft.com/office/powerpoint/2010/main" val="2034345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779B-A349-F17B-064F-E57752B0A336}"/>
            </a:ext>
          </a:extLst>
        </p:cNvPr>
        <p:cNvGrpSpPr/>
        <p:nvPr/>
      </p:nvGrpSpPr>
      <p:grpSpPr>
        <a:xfrm>
          <a:off x="0" y="0"/>
          <a:ext cx="0" cy="0"/>
          <a:chOff x="0" y="0"/>
          <a:chExt cx="0" cy="0"/>
        </a:xfrm>
      </p:grpSpPr>
      <p:pic>
        <p:nvPicPr>
          <p:cNvPr id="2" name="Content Placeholder 4" descr="A magnifying glass over questions&#10;&#10;Description automatically generated">
            <a:extLst>
              <a:ext uri="{FF2B5EF4-FFF2-40B4-BE49-F238E27FC236}">
                <a16:creationId xmlns:a16="http://schemas.microsoft.com/office/drawing/2014/main" id="{DB97FEDE-0467-8920-39B0-E4E4857058C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909" r="-2" b="13130"/>
          <a:stretch/>
        </p:blipFill>
        <p:spPr>
          <a:xfrm>
            <a:off x="1141272" y="643467"/>
            <a:ext cx="9909456" cy="5571066"/>
          </a:xfrm>
          <a:prstGeom prst="rect">
            <a:avLst/>
          </a:prstGeom>
        </p:spPr>
      </p:pic>
      <p:sp>
        <p:nvSpPr>
          <p:cNvPr id="3" name="Slide Number Placeholder 2">
            <a:extLst>
              <a:ext uri="{FF2B5EF4-FFF2-40B4-BE49-F238E27FC236}">
                <a16:creationId xmlns:a16="http://schemas.microsoft.com/office/drawing/2014/main" id="{84E24057-A08F-F3DC-C836-CE235144448B}"/>
              </a:ext>
            </a:extLst>
          </p:cNvPr>
          <p:cNvSpPr>
            <a:spLocks noGrp="1"/>
          </p:cNvSpPr>
          <p:nvPr>
            <p:ph type="sldNum" sz="quarter" idx="12"/>
          </p:nvPr>
        </p:nvSpPr>
        <p:spPr/>
        <p:txBody>
          <a:bodyPr/>
          <a:lstStyle/>
          <a:p>
            <a:fld id="{31E56DF1-2802-4191-B98C-550116521960}" type="slidenum">
              <a:rPr lang="en-US" smtClean="0"/>
              <a:t>61</a:t>
            </a:fld>
            <a:endParaRPr lang="en-US" dirty="0"/>
          </a:p>
        </p:txBody>
      </p:sp>
    </p:spTree>
    <p:extLst>
      <p:ext uri="{BB962C8B-B14F-4D97-AF65-F5344CB8AC3E}">
        <p14:creationId xmlns:p14="http://schemas.microsoft.com/office/powerpoint/2010/main" val="264893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D26851-CA70-21A6-7C4E-02C29D7CF93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 5 minutes</a:t>
            </a:r>
          </a:p>
        </p:txBody>
      </p:sp>
      <p:pic>
        <p:nvPicPr>
          <p:cNvPr id="5" name="Content Placeholder 5">
            <a:extLst>
              <a:ext uri="{FF2B5EF4-FFF2-40B4-BE49-F238E27FC236}">
                <a16:creationId xmlns:a16="http://schemas.microsoft.com/office/drawing/2014/main" id="{1B4E5D81-7EAC-B40B-6FD2-3F42FF7EB08D}"/>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777316" y="1164777"/>
            <a:ext cx="6780700" cy="4526117"/>
          </a:xfrm>
          <a:prstGeom prst="rect">
            <a:avLst/>
          </a:prstGeom>
        </p:spPr>
      </p:pic>
      <p:sp>
        <p:nvSpPr>
          <p:cNvPr id="4" name="Slide Number Placeholder 3">
            <a:extLst>
              <a:ext uri="{FF2B5EF4-FFF2-40B4-BE49-F238E27FC236}">
                <a16:creationId xmlns:a16="http://schemas.microsoft.com/office/drawing/2014/main" id="{67B8EB79-BF61-F81B-E2C7-D141BBB89C16}"/>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31E56DF1-2802-4191-B98C-550116521960}" type="slidenum">
              <a:rPr lang="en-US">
                <a:solidFill>
                  <a:schemeClr val="tx1">
                    <a:alpha val="80000"/>
                  </a:schemeClr>
                </a:solidFill>
              </a:rPr>
              <a:pPr>
                <a:spcAft>
                  <a:spcPts val="600"/>
                </a:spcAft>
              </a:pPr>
              <a:t>62</a:t>
            </a:fld>
            <a:endParaRPr lang="en-US" dirty="0">
              <a:solidFill>
                <a:schemeClr val="tx1">
                  <a:alpha val="80000"/>
                </a:schemeClr>
              </a:solidFill>
            </a:endParaRPr>
          </a:p>
        </p:txBody>
      </p:sp>
      <p:pic>
        <p:nvPicPr>
          <p:cNvPr id="6" name="Content Placeholder 3">
            <a:extLst>
              <a:ext uri="{FF2B5EF4-FFF2-40B4-BE49-F238E27FC236}">
                <a16:creationId xmlns:a16="http://schemas.microsoft.com/office/drawing/2014/main" id="{8851AE64-A7CF-0EC8-526A-2E596192E985}"/>
              </a:ext>
            </a:extLst>
          </p:cNvPr>
          <p:cNvPicPr>
            <a:picLocks noChangeAspect="1"/>
          </p:cNvPicPr>
          <p:nvPr/>
        </p:nvPicPr>
        <p:blipFill>
          <a:blip r:embed="rId5"/>
          <a:stretch>
            <a:fillRect/>
          </a:stretch>
        </p:blipFill>
        <p:spPr>
          <a:xfrm>
            <a:off x="189865" y="709588"/>
            <a:ext cx="2847249" cy="7073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86180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B81C4-2DAD-DDAC-C678-D4B83E630A6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91EEF8-6158-FF23-B1BD-5204D5C498AB}"/>
              </a:ext>
            </a:extLst>
          </p:cNvPr>
          <p:cNvSpPr>
            <a:spLocks noGrp="1"/>
          </p:cNvSpPr>
          <p:nvPr>
            <p:ph type="sldNum" sz="quarter" idx="12"/>
          </p:nvPr>
        </p:nvSpPr>
        <p:spPr/>
        <p:txBody>
          <a:bodyPr/>
          <a:lstStyle/>
          <a:p>
            <a:fld id="{DB7DDC46-2E90-8640-BEFE-F54DCCD857ED}" type="slidenum">
              <a:rPr lang="en-US" smtClean="0"/>
              <a:t>63</a:t>
            </a:fld>
            <a:endParaRPr lang="en-US" dirty="0"/>
          </a:p>
        </p:txBody>
      </p:sp>
      <p:sp>
        <p:nvSpPr>
          <p:cNvPr id="2" name="Title 1">
            <a:extLst>
              <a:ext uri="{FF2B5EF4-FFF2-40B4-BE49-F238E27FC236}">
                <a16:creationId xmlns:a16="http://schemas.microsoft.com/office/drawing/2014/main" id="{EA4A9BBA-55E0-C3FC-339C-3359660C0D50}"/>
              </a:ext>
            </a:extLst>
          </p:cNvPr>
          <p:cNvSpPr>
            <a:spLocks noGrp="1"/>
          </p:cNvSpPr>
          <p:nvPr>
            <p:ph type="title" idx="4294967295"/>
          </p:nvPr>
        </p:nvSpPr>
        <p:spPr>
          <a:xfrm>
            <a:off x="0" y="2770188"/>
            <a:ext cx="9617075" cy="700087"/>
          </a:xfrm>
        </p:spPr>
        <p:txBody>
          <a:bodyPr/>
          <a:lstStyle/>
          <a:p>
            <a:pPr algn="ctr"/>
            <a:r>
              <a:rPr lang="en-US" sz="3200" dirty="0"/>
              <a:t> </a:t>
            </a:r>
            <a:endParaRPr lang="en-US" dirty="0"/>
          </a:p>
        </p:txBody>
      </p:sp>
      <p:sp>
        <p:nvSpPr>
          <p:cNvPr id="3" name="Content Placeholder 2">
            <a:extLst>
              <a:ext uri="{FF2B5EF4-FFF2-40B4-BE49-F238E27FC236}">
                <a16:creationId xmlns:a16="http://schemas.microsoft.com/office/drawing/2014/main" id="{42DF81E9-50C1-EA5A-3058-B7BB4F7E54B8}"/>
              </a:ext>
            </a:extLst>
          </p:cNvPr>
          <p:cNvSpPr>
            <a:spLocks noGrp="1"/>
          </p:cNvSpPr>
          <p:nvPr>
            <p:ph type="body" sz="quarter" idx="4294967295"/>
          </p:nvPr>
        </p:nvSpPr>
        <p:spPr>
          <a:xfrm>
            <a:off x="0" y="1076325"/>
            <a:ext cx="8894763" cy="3403600"/>
          </a:xfrm>
        </p:spPr>
        <p:txBody>
          <a:bodyPr/>
          <a:lstStyle/>
          <a:p>
            <a:pPr marL="0" indent="0">
              <a:buNone/>
            </a:pPr>
            <a:r>
              <a:rPr lang="en-US" sz="2400" dirty="0"/>
              <a:t> </a:t>
            </a:r>
          </a:p>
          <a:p>
            <a:endParaRPr lang="en-US" sz="2400" dirty="0"/>
          </a:p>
        </p:txBody>
      </p:sp>
      <p:sp>
        <p:nvSpPr>
          <p:cNvPr id="6" name="Title 1">
            <a:extLst>
              <a:ext uri="{FF2B5EF4-FFF2-40B4-BE49-F238E27FC236}">
                <a16:creationId xmlns:a16="http://schemas.microsoft.com/office/drawing/2014/main" id="{B0926443-6006-A957-5A77-139F12D2F3E6}"/>
              </a:ext>
            </a:extLst>
          </p:cNvPr>
          <p:cNvSpPr txBox="1">
            <a:spLocks/>
          </p:cNvSpPr>
          <p:nvPr/>
        </p:nvSpPr>
        <p:spPr>
          <a:xfrm>
            <a:off x="457200" y="415230"/>
            <a:ext cx="11394140" cy="837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cs typeface="Arial"/>
              </a:rPr>
            </a:br>
            <a:endParaRPr lang="en-US" dirty="0"/>
          </a:p>
        </p:txBody>
      </p:sp>
      <p:sp>
        <p:nvSpPr>
          <p:cNvPr id="7" name="Title 1">
            <a:extLst>
              <a:ext uri="{FF2B5EF4-FFF2-40B4-BE49-F238E27FC236}">
                <a16:creationId xmlns:a16="http://schemas.microsoft.com/office/drawing/2014/main" id="{DA49E64A-E355-422C-A9C5-3B5A9D1CEA29}"/>
              </a:ext>
            </a:extLst>
          </p:cNvPr>
          <p:cNvSpPr txBox="1">
            <a:spLocks/>
          </p:cNvSpPr>
          <p:nvPr/>
        </p:nvSpPr>
        <p:spPr>
          <a:xfrm>
            <a:off x="-228600" y="238539"/>
            <a:ext cx="5550641" cy="52876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cs typeface="Arial"/>
              </a:rPr>
              <a:t>AP7</a:t>
            </a:r>
          </a:p>
          <a:p>
            <a:pPr algn="ctr"/>
            <a:r>
              <a:rPr lang="en-US" dirty="0">
                <a:cs typeface="Arial"/>
              </a:rPr>
              <a:t>Discussion</a:t>
            </a:r>
          </a:p>
          <a:p>
            <a:pPr algn="ctr"/>
            <a:endParaRPr lang="en-US" dirty="0">
              <a:cs typeface="Arial"/>
            </a:endParaRPr>
          </a:p>
          <a:p>
            <a:pPr algn="ctr"/>
            <a:endParaRPr lang="en-US" dirty="0">
              <a:cs typeface="Arial"/>
            </a:endParaRPr>
          </a:p>
          <a:p>
            <a:pPr algn="ctr"/>
            <a:r>
              <a:rPr lang="en-US" dirty="0">
                <a:cs typeface="Arial"/>
              </a:rPr>
              <a:t>Committee Meetings</a:t>
            </a:r>
          </a:p>
          <a:p>
            <a:pPr algn="ctr"/>
            <a:r>
              <a:rPr lang="en-US" dirty="0">
                <a:cs typeface="Arial"/>
              </a:rPr>
              <a:t>-</a:t>
            </a:r>
          </a:p>
          <a:p>
            <a:pPr algn="ctr"/>
            <a:r>
              <a:rPr lang="en-US" dirty="0">
                <a:cs typeface="Arial"/>
              </a:rPr>
              <a:t>Funding Recommendations</a:t>
            </a:r>
            <a:br>
              <a:rPr lang="en-US" dirty="0">
                <a:cs typeface="Arial"/>
              </a:rPr>
            </a:br>
            <a:endParaRPr lang="en-US" dirty="0"/>
          </a:p>
        </p:txBody>
      </p:sp>
      <p:pic>
        <p:nvPicPr>
          <p:cNvPr id="8" name="Picture 7">
            <a:extLst>
              <a:ext uri="{FF2B5EF4-FFF2-40B4-BE49-F238E27FC236}">
                <a16:creationId xmlns:a16="http://schemas.microsoft.com/office/drawing/2014/main" id="{D6A48777-E974-97D2-E759-7170C53C2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49" r="24344"/>
          <a:stretch/>
        </p:blipFill>
        <p:spPr bwMode="auto">
          <a:xfrm>
            <a:off x="6257580" y="0"/>
            <a:ext cx="6460703"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210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72D0-9192-514A-9B8D-182B9F5C5E37}"/>
              </a:ext>
            </a:extLst>
          </p:cNvPr>
          <p:cNvSpPr>
            <a:spLocks noGrp="1"/>
          </p:cNvSpPr>
          <p:nvPr>
            <p:ph type="title"/>
          </p:nvPr>
        </p:nvSpPr>
        <p:spPr>
          <a:xfrm>
            <a:off x="6096000" y="681037"/>
            <a:ext cx="5257799" cy="1813969"/>
          </a:xfrm>
        </p:spPr>
        <p:txBody>
          <a:bodyPr>
            <a:normAutofit/>
          </a:bodyPr>
          <a:lstStyle/>
          <a:p>
            <a:r>
              <a:rPr lang="en-US" i="1" u="sng" dirty="0">
                <a:effectLst>
                  <a:outerShdw blurRad="38100" dist="38100" dir="2700000" algn="tl">
                    <a:srgbClr val="000000">
                      <a:alpha val="43137"/>
                    </a:srgbClr>
                  </a:outerShdw>
                </a:effectLst>
              </a:rPr>
              <a:t>Committee Meetings</a:t>
            </a:r>
            <a:endParaRPr lang="en-US" dirty="0"/>
          </a:p>
        </p:txBody>
      </p:sp>
      <p:sp>
        <p:nvSpPr>
          <p:cNvPr id="3" name="Content Placeholder 2">
            <a:extLst>
              <a:ext uri="{FF2B5EF4-FFF2-40B4-BE49-F238E27FC236}">
                <a16:creationId xmlns:a16="http://schemas.microsoft.com/office/drawing/2014/main" id="{057946DA-161C-8546-EA4B-07005D7D3A6F}"/>
              </a:ext>
            </a:extLst>
          </p:cNvPr>
          <p:cNvSpPr>
            <a:spLocks noGrp="1"/>
          </p:cNvSpPr>
          <p:nvPr>
            <p:ph idx="1"/>
          </p:nvPr>
        </p:nvSpPr>
        <p:spPr>
          <a:xfrm>
            <a:off x="838200" y="2951018"/>
            <a:ext cx="10515600" cy="3225945"/>
          </a:xfrm>
        </p:spPr>
        <p:txBody>
          <a:bodyPr>
            <a:normAutofit fontScale="92500" lnSpcReduction="20000"/>
          </a:bodyPr>
          <a:lstStyle/>
          <a:p>
            <a:pPr marL="0" indent="0" algn="l">
              <a:buNone/>
            </a:pPr>
            <a:r>
              <a:rPr lang="en-US" sz="2800" dirty="0">
                <a:latin typeface="Times New Roman" panose="02020603050405020304" pitchFamily="18" charset="0"/>
                <a:cs typeface="Times New Roman" panose="02020603050405020304" pitchFamily="18" charset="0"/>
              </a:rPr>
              <a:t>Meeting requirement</a:t>
            </a:r>
            <a:r>
              <a:rPr lang="en-US"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   </a:t>
            </a:r>
          </a:p>
          <a:p>
            <a:pPr marL="0" indent="0">
              <a:buNone/>
            </a:pPr>
            <a:r>
              <a:rPr lang="en-US" sz="2800" b="0" i="0" u="none" strike="noStrike" baseline="0" dirty="0">
                <a:latin typeface="Times New Roman" panose="02020603050405020304" pitchFamily="18" charset="0"/>
                <a:cs typeface="Times New Roman" panose="02020603050405020304" pitchFamily="18" charset="0"/>
              </a:rPr>
              <a:t>          	No less than twice each federal fiscal year – regular meeting</a:t>
            </a:r>
          </a:p>
          <a:p>
            <a:pPr marL="0" indent="0">
              <a:buNone/>
            </a:pPr>
            <a:r>
              <a:rPr lang="en-US" sz="2800" b="0" i="0" u="none" strike="noStrike" baseline="0" dirty="0">
                <a:latin typeface="Times New Roman" panose="02020603050405020304" pitchFamily="18" charset="0"/>
                <a:cs typeface="Times New Roman" panose="02020603050405020304" pitchFamily="18" charset="0"/>
              </a:rPr>
              <a:t>	Public Hearing - annual</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Meeting purpose:</a:t>
            </a:r>
          </a:p>
          <a:p>
            <a:pPr marL="0" indent="0">
              <a:buNone/>
            </a:pPr>
            <a:r>
              <a:rPr lang="en-US" dirty="0">
                <a:latin typeface="Times New Roman" panose="02020603050405020304" pitchFamily="18" charset="0"/>
                <a:cs typeface="Times New Roman" panose="02020603050405020304" pitchFamily="18" charset="0"/>
              </a:rPr>
              <a:t>	Review drafted proposed program work plans &amp; budgets</a:t>
            </a:r>
          </a:p>
          <a:p>
            <a:pPr marL="0" indent="0">
              <a:buNone/>
            </a:pPr>
            <a:r>
              <a:rPr lang="en-US" dirty="0">
                <a:latin typeface="Times New Roman" panose="02020603050405020304" pitchFamily="18" charset="0"/>
                <a:cs typeface="Times New Roman" panose="02020603050405020304" pitchFamily="18" charset="0"/>
              </a:rPr>
              <a:t> 	Evaluate, Score Annual Proposal Requests/Application</a:t>
            </a:r>
          </a:p>
          <a:p>
            <a:pPr marL="0" indent="0">
              <a:buNone/>
            </a:pPr>
            <a:r>
              <a:rPr lang="en-US" dirty="0">
                <a:latin typeface="Times New Roman" panose="02020603050405020304" pitchFamily="18" charset="0"/>
                <a:cs typeface="Times New Roman" panose="02020603050405020304" pitchFamily="18" charset="0"/>
              </a:rPr>
              <a:t>          	and make recommendations</a:t>
            </a:r>
          </a:p>
        </p:txBody>
      </p:sp>
      <p:pic>
        <p:nvPicPr>
          <p:cNvPr id="4" name="Content Placeholder 9">
            <a:extLst>
              <a:ext uri="{FF2B5EF4-FFF2-40B4-BE49-F238E27FC236}">
                <a16:creationId xmlns:a16="http://schemas.microsoft.com/office/drawing/2014/main" id="{8FD66F4F-4671-86F6-AF4C-56A144EE88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90873" y="84603"/>
            <a:ext cx="5068332" cy="2774092"/>
          </a:xfrm>
          <a:prstGeom prst="rect">
            <a:avLst/>
          </a:prstGeom>
        </p:spPr>
      </p:pic>
      <p:sp>
        <p:nvSpPr>
          <p:cNvPr id="5" name="Footer Placeholder 4">
            <a:extLst>
              <a:ext uri="{FF2B5EF4-FFF2-40B4-BE49-F238E27FC236}">
                <a16:creationId xmlns:a16="http://schemas.microsoft.com/office/drawing/2014/main" id="{0D681EBB-B318-6C4E-CA18-4FE87436C367}"/>
              </a:ext>
            </a:extLst>
          </p:cNvPr>
          <p:cNvSpPr txBox="1">
            <a:spLocks/>
          </p:cNvSpPr>
          <p:nvPr/>
        </p:nvSpPr>
        <p:spPr>
          <a:xfrm>
            <a:off x="1972492" y="6361610"/>
            <a:ext cx="8268788" cy="1312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ea typeface="+mn-lt"/>
                <a:cs typeface="+mn-lt"/>
              </a:rPr>
              <a:t>Oklahoma State Department of Health | Preventive Health and Health Services Block Grant | 2026</a:t>
            </a:r>
            <a:endParaRPr lang="en-US" sz="1200" dirty="0"/>
          </a:p>
        </p:txBody>
      </p:sp>
    </p:spTree>
    <p:extLst>
      <p:ext uri="{BB962C8B-B14F-4D97-AF65-F5344CB8AC3E}">
        <p14:creationId xmlns:p14="http://schemas.microsoft.com/office/powerpoint/2010/main" val="7980055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D532-15C9-C488-E8E8-2C716012933D}"/>
              </a:ext>
            </a:extLst>
          </p:cNvPr>
          <p:cNvSpPr>
            <a:spLocks noGrp="1"/>
          </p:cNvSpPr>
          <p:nvPr>
            <p:ph type="title"/>
          </p:nvPr>
        </p:nvSpPr>
        <p:spPr>
          <a:xfrm>
            <a:off x="838200" y="91440"/>
            <a:ext cx="10515600" cy="888274"/>
          </a:xfrm>
        </p:spPr>
        <p:txBody>
          <a:bodyPr>
            <a:normAutofit/>
          </a:bodyPr>
          <a:lstStyle/>
          <a:p>
            <a:r>
              <a:rPr lang="en-US"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PHHS Block Grant  Authorizing Legislation </a:t>
            </a:r>
            <a:endParaRPr lang="en-US" u="sng" dirty="0"/>
          </a:p>
        </p:txBody>
      </p:sp>
      <p:sp>
        <p:nvSpPr>
          <p:cNvPr id="3" name="Content Placeholder 2">
            <a:extLst>
              <a:ext uri="{FF2B5EF4-FFF2-40B4-BE49-F238E27FC236}">
                <a16:creationId xmlns:a16="http://schemas.microsoft.com/office/drawing/2014/main" id="{DB9D3526-2BD0-F2B2-89E4-6071CC5F6AD4}"/>
              </a:ext>
            </a:extLst>
          </p:cNvPr>
          <p:cNvSpPr>
            <a:spLocks noGrp="1"/>
          </p:cNvSpPr>
          <p:nvPr>
            <p:ph idx="1"/>
          </p:nvPr>
        </p:nvSpPr>
        <p:spPr>
          <a:xfrm>
            <a:off x="838200" y="888275"/>
            <a:ext cx="11353800" cy="5747656"/>
          </a:xfrm>
        </p:spPr>
        <p:txBody>
          <a:bodyPr>
            <a:normAutofit fontScale="92500" lnSpcReduction="20000"/>
          </a:bodyPr>
          <a:lstStyle/>
          <a:p>
            <a:pPr marL="0" marR="92830" indent="0" algn="l">
              <a:buNone/>
            </a:pPr>
            <a:r>
              <a:rPr lang="en-US" sz="3900" b="1" i="0" u="none" strike="noStrike" baseline="0" dirty="0">
                <a:latin typeface="Times New Roman" panose="02020603050405020304" pitchFamily="18" charset="0"/>
                <a:cs typeface="Times New Roman" panose="02020603050405020304" pitchFamily="18" charset="0"/>
              </a:rPr>
              <a:t>United States Code (USC)</a:t>
            </a:r>
            <a:endParaRPr lang="en-US" sz="3900" b="0" i="0" u="none" strike="noStrike" baseline="0" dirty="0">
              <a:latin typeface="Times New Roman" panose="02020603050405020304" pitchFamily="18" charset="0"/>
              <a:cs typeface="Times New Roman" panose="02020603050405020304" pitchFamily="18" charset="0"/>
            </a:endParaRPr>
          </a:p>
          <a:p>
            <a:pPr marL="0" marR="20490" indent="0" algn="l">
              <a:buNone/>
            </a:pPr>
            <a:r>
              <a:rPr lang="en-US" sz="3000" b="1" i="0" u="none" strike="noStrike" baseline="0" dirty="0">
                <a:latin typeface="Times New Roman" panose="02020603050405020304" pitchFamily="18" charset="0"/>
                <a:cs typeface="Times New Roman" panose="02020603050405020304" pitchFamily="18" charset="0"/>
              </a:rPr>
              <a:t>Title 42</a:t>
            </a:r>
            <a:r>
              <a:rPr lang="en-US" sz="3000" b="0" i="0" u="none" strike="noStrike" baseline="0" dirty="0">
                <a:latin typeface="Times New Roman" panose="02020603050405020304" pitchFamily="18" charset="0"/>
                <a:cs typeface="Times New Roman" panose="02020603050405020304" pitchFamily="18" charset="0"/>
              </a:rPr>
              <a:t>: The Public Health and Welfare, Chapter 6A, Public Health Service, </a:t>
            </a:r>
            <a:r>
              <a:rPr lang="en-US" sz="3000" b="1" i="0" u="none" strike="noStrike" baseline="0" dirty="0">
                <a:latin typeface="Times New Roman" panose="02020603050405020304" pitchFamily="18" charset="0"/>
                <a:cs typeface="Times New Roman" panose="02020603050405020304" pitchFamily="18" charset="0"/>
              </a:rPr>
              <a:t>Subchapter XVII </a:t>
            </a:r>
            <a:r>
              <a:rPr lang="en-US" sz="3000" b="0" i="0" u="none" strike="noStrike" baseline="0" dirty="0">
                <a:latin typeface="Times New Roman" panose="02020603050405020304" pitchFamily="18" charset="0"/>
                <a:cs typeface="Times New Roman" panose="02020603050405020304" pitchFamily="18" charset="0"/>
              </a:rPr>
              <a:t>–Block Grants</a:t>
            </a:r>
          </a:p>
          <a:p>
            <a:pPr marL="0" marR="32910" indent="0" algn="l">
              <a:buNone/>
            </a:pPr>
            <a:r>
              <a:rPr lang="en-US" sz="3000" b="1" i="0" u="none" strike="noStrike" baseline="0" dirty="0">
                <a:latin typeface="Times New Roman" panose="02020603050405020304" pitchFamily="18" charset="0"/>
                <a:cs typeface="Times New Roman" panose="02020603050405020304" pitchFamily="18" charset="0"/>
              </a:rPr>
              <a:t>Part A</a:t>
            </a:r>
            <a:r>
              <a:rPr lang="en-US" sz="3000" b="0" i="0" u="none" strike="noStrike" baseline="0" dirty="0">
                <a:latin typeface="Times New Roman" panose="02020603050405020304" pitchFamily="18" charset="0"/>
                <a:cs typeface="Times New Roman" panose="02020603050405020304" pitchFamily="18" charset="0"/>
              </a:rPr>
              <a:t>: Preventive Health and Health Services Block Grant </a:t>
            </a:r>
          </a:p>
          <a:p>
            <a:pPr marL="0" marR="81670" indent="0" algn="l">
              <a:buNone/>
            </a:pPr>
            <a:r>
              <a:rPr lang="en-US" sz="3000" b="1" i="0" u="none" strike="noStrike" baseline="0" dirty="0">
                <a:latin typeface="Times New Roman" panose="02020603050405020304" pitchFamily="18" charset="0"/>
                <a:cs typeface="Times New Roman" panose="02020603050405020304" pitchFamily="18" charset="0"/>
              </a:rPr>
              <a:t>Section</a:t>
            </a:r>
            <a:r>
              <a:rPr lang="en-US" sz="3000" b="0" i="0" u="none" strike="noStrike" baseline="0" dirty="0">
                <a:latin typeface="Times New Roman" panose="02020603050405020304" pitchFamily="18" charset="0"/>
                <a:cs typeface="Times New Roman" panose="02020603050405020304" pitchFamily="18" charset="0"/>
              </a:rPr>
              <a:t>: 300w-1 to 300w-10</a:t>
            </a:r>
          </a:p>
          <a:p>
            <a:pPr marL="0" marR="93510" indent="0" algn="l">
              <a:buNone/>
            </a:pPr>
            <a:endParaRPr lang="en-US" sz="3000" b="1" i="0" u="none" strike="noStrike" baseline="0" dirty="0">
              <a:latin typeface="Times New Roman" panose="02020603050405020304" pitchFamily="18" charset="0"/>
              <a:cs typeface="Times New Roman" panose="02020603050405020304" pitchFamily="18" charset="0"/>
            </a:endParaRPr>
          </a:p>
          <a:p>
            <a:pPr marL="0" marR="93510" indent="0" algn="l">
              <a:buNone/>
            </a:pPr>
            <a:r>
              <a:rPr lang="en-US" sz="3900" b="1" i="0" u="none" strike="noStrike" baseline="0" dirty="0">
                <a:latin typeface="Times New Roman" panose="02020603050405020304" pitchFamily="18" charset="0"/>
                <a:cs typeface="Times New Roman" panose="02020603050405020304" pitchFamily="18" charset="0"/>
              </a:rPr>
              <a:t>The Advisory Committee</a:t>
            </a:r>
            <a:endParaRPr lang="en-US" sz="3900" b="0" i="0" u="none" strike="noStrike" baseline="0" dirty="0">
              <a:latin typeface="Times New Roman" panose="02020603050405020304" pitchFamily="18" charset="0"/>
              <a:cs typeface="Times New Roman" panose="02020603050405020304" pitchFamily="18" charset="0"/>
            </a:endParaRPr>
          </a:p>
          <a:p>
            <a:pPr marL="0" marR="0" indent="0" algn="l">
              <a:buNone/>
            </a:pPr>
            <a:r>
              <a:rPr lang="en-US" sz="3000" b="0" i="0" strike="noStrike" baseline="0" dirty="0">
                <a:latin typeface="Times New Roman" panose="02020603050405020304" pitchFamily="18" charset="0"/>
                <a:cs typeface="Times New Roman" panose="02020603050405020304" pitchFamily="18" charset="0"/>
              </a:rPr>
              <a:t>42 U.S. Code §300w–4 -Application for payments; State plan</a:t>
            </a:r>
          </a:p>
          <a:p>
            <a:pPr marL="0" marR="0" indent="0" algn="l">
              <a:buNone/>
            </a:pPr>
            <a:r>
              <a:rPr lang="en-US" sz="3000" b="0" i="0" strike="noStrike" baseline="0" dirty="0">
                <a:latin typeface="Times New Roman" panose="02020603050405020304" pitchFamily="18" charset="0"/>
                <a:cs typeface="Times New Roman" panose="02020603050405020304" pitchFamily="18" charset="0"/>
              </a:rPr>
              <a:t>Section 1905 (d) (1-4)</a:t>
            </a:r>
          </a:p>
          <a:p>
            <a:endParaRPr lang="en-US" sz="3000" b="0" i="0" u="sng" strike="noStrike" baseline="0" dirty="0">
              <a:latin typeface="Times New Roman" panose="02020603050405020304" pitchFamily="18" charset="0"/>
              <a:cs typeface="Times New Roman" panose="02020603050405020304" pitchFamily="18" charset="0"/>
            </a:endParaRPr>
          </a:p>
          <a:p>
            <a:pPr marL="0" marR="110530" indent="0" algn="l">
              <a:buNone/>
            </a:pPr>
            <a:r>
              <a:rPr lang="en-US" sz="3900" b="1" i="0" strike="noStrike" baseline="0" dirty="0">
                <a:latin typeface="Times New Roman" panose="02020603050405020304" pitchFamily="18" charset="0"/>
                <a:cs typeface="Times New Roman" panose="02020603050405020304" pitchFamily="18" charset="0"/>
              </a:rPr>
              <a:t>Public Hearing   </a:t>
            </a:r>
          </a:p>
          <a:p>
            <a:pPr marL="0" marR="110530" indent="0" algn="l">
              <a:buNone/>
            </a:pPr>
            <a:r>
              <a:rPr lang="en-US" sz="3000" b="0" i="0" strike="noStrike" baseline="0" dirty="0">
                <a:latin typeface="Times New Roman" panose="02020603050405020304" pitchFamily="18" charset="0"/>
                <a:cs typeface="Times New Roman" panose="02020603050405020304" pitchFamily="18" charset="0"/>
              </a:rPr>
              <a:t>Section 1905 (c) (1) (A)</a:t>
            </a:r>
          </a:p>
          <a:p>
            <a:endParaRPr lang="en-US" dirty="0"/>
          </a:p>
        </p:txBody>
      </p:sp>
      <p:sp>
        <p:nvSpPr>
          <p:cNvPr id="4" name="Footer Placeholder 4">
            <a:extLst>
              <a:ext uri="{FF2B5EF4-FFF2-40B4-BE49-F238E27FC236}">
                <a16:creationId xmlns:a16="http://schemas.microsoft.com/office/drawing/2014/main" id="{831DB4D7-11D8-57DD-62CC-71DBDD5BDBEC}"/>
              </a:ext>
            </a:extLst>
          </p:cNvPr>
          <p:cNvSpPr txBox="1">
            <a:spLocks/>
          </p:cNvSpPr>
          <p:nvPr/>
        </p:nvSpPr>
        <p:spPr>
          <a:xfrm>
            <a:off x="1972492" y="6361610"/>
            <a:ext cx="8268788" cy="1312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ea typeface="+mn-lt"/>
                <a:cs typeface="+mn-lt"/>
              </a:rPr>
              <a:t>Oklahoma State Department of Health | Preventive Health and Health Services Block Grant | 2024</a:t>
            </a:r>
            <a:endParaRPr lang="en-US" sz="1200" dirty="0"/>
          </a:p>
        </p:txBody>
      </p:sp>
    </p:spTree>
    <p:extLst>
      <p:ext uri="{BB962C8B-B14F-4D97-AF65-F5344CB8AC3E}">
        <p14:creationId xmlns:p14="http://schemas.microsoft.com/office/powerpoint/2010/main" val="29456953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B3DB2-AE6E-8713-9662-274895E4BBE1}"/>
              </a:ext>
            </a:extLst>
          </p:cNvPr>
          <p:cNvSpPr>
            <a:spLocks noGrp="1"/>
          </p:cNvSpPr>
          <p:nvPr>
            <p:ph type="title"/>
          </p:nvPr>
        </p:nvSpPr>
        <p:spPr/>
        <p:txBody>
          <a:bodyPr/>
          <a:lstStyle/>
          <a:p>
            <a:pPr algn="ctr"/>
            <a:r>
              <a:rPr lang="en-US" b="1" dirty="0"/>
              <a:t>Advisory Committee Duties </a:t>
            </a:r>
            <a:br>
              <a:rPr lang="en-US" dirty="0"/>
            </a:br>
            <a:endParaRPr lang="en-US" dirty="0"/>
          </a:p>
        </p:txBody>
      </p:sp>
      <p:sp>
        <p:nvSpPr>
          <p:cNvPr id="4" name="Content Placeholder 3">
            <a:extLst>
              <a:ext uri="{FF2B5EF4-FFF2-40B4-BE49-F238E27FC236}">
                <a16:creationId xmlns:a16="http://schemas.microsoft.com/office/drawing/2014/main" id="{4EFC444A-6EDF-31DE-5DCF-358F3C448AF0}"/>
              </a:ext>
            </a:extLst>
          </p:cNvPr>
          <p:cNvSpPr>
            <a:spLocks noGrp="1"/>
          </p:cNvSpPr>
          <p:nvPr>
            <p:ph sz="half" idx="2"/>
          </p:nvPr>
        </p:nvSpPr>
        <p:spPr>
          <a:xfrm>
            <a:off x="258417" y="1182757"/>
            <a:ext cx="11095384" cy="5538718"/>
          </a:xfrm>
        </p:spPr>
        <p:txBody>
          <a:bodyPr>
            <a:normAutofit fontScale="92500" lnSpcReduction="10000"/>
          </a:bodyPr>
          <a:lstStyle/>
          <a:p>
            <a:pPr marL="0" indent="0">
              <a:buNone/>
            </a:pPr>
            <a:r>
              <a:rPr lang="en-US" dirty="0"/>
              <a:t>To hold Public Hearings on the State Plan</a:t>
            </a:r>
          </a:p>
          <a:p>
            <a:pPr marL="0" indent="0">
              <a:buNone/>
            </a:pPr>
            <a:endParaRPr lang="en-US" dirty="0"/>
          </a:p>
          <a:p>
            <a:pPr marL="0" indent="0">
              <a:buNone/>
            </a:pPr>
            <a:r>
              <a:rPr lang="en-US" dirty="0"/>
              <a:t>To make recommendations pursuant to subsection  regarding the development and implementation of such plan, including recommendations on:</a:t>
            </a:r>
          </a:p>
          <a:p>
            <a:pPr algn="ctr"/>
            <a:r>
              <a:rPr lang="en-US" dirty="0"/>
              <a:t>the conduct of assessments of the public health.</a:t>
            </a:r>
          </a:p>
          <a:p>
            <a:pPr algn="ctr"/>
            <a:r>
              <a:rPr lang="en-US" dirty="0"/>
              <a:t>which of the activities authorized in </a:t>
            </a:r>
            <a:r>
              <a:rPr lang="en-US" u="sng" dirty="0">
                <a:hlinkClick r:id="rId3" tooltip="https://urldefense.com/v3/__https://1.next.westlaw.com/Link/Document/FullText?findType=L&amp;originatingContext=document&amp;transitionType=DocumentItem&amp;pubNum=1000546&amp;refType=LQ&amp;originatingDoc=I29b8d8b07f4e11edbe7ffd0b806768d1&amp;cite=42USCAS300W-3__;!!NZFi6Pppv9YR"/>
              </a:rPr>
              <a:t>section 300w-3</a:t>
            </a:r>
            <a:r>
              <a:rPr lang="en-US" dirty="0"/>
              <a:t> of this title should be carried out in the State;</a:t>
            </a:r>
          </a:p>
          <a:p>
            <a:pPr algn="ctr"/>
            <a:r>
              <a:rPr lang="en-US" dirty="0"/>
              <a:t>the allocation of payments made to the State under </a:t>
            </a:r>
            <a:r>
              <a:rPr lang="en-US" u="sng" dirty="0">
                <a:hlinkClick r:id="rId4" tooltip="https://urldefense.com/v3/__https://1.next.westlaw.com/Link/Document/FullText?findType=L&amp;originatingContext=document&amp;transitionType=DocumentItem&amp;pubNum=1000546&amp;refType=LQ&amp;originatingDoc=I29bc34107f4e11edbe7ffd0b806768d1&amp;cite=42USCAS300W-2__;!!NZFi6Pppv9YR"/>
              </a:rPr>
              <a:t>section 300w-2</a:t>
            </a:r>
            <a:r>
              <a:rPr lang="en-US" dirty="0"/>
              <a:t> of this title;</a:t>
            </a:r>
          </a:p>
          <a:p>
            <a:pPr algn="ctr"/>
            <a:r>
              <a:rPr lang="en-US" dirty="0"/>
              <a:t>the coordination of activities carried out under such plan with relevant programs of other entities; and</a:t>
            </a:r>
          </a:p>
          <a:p>
            <a:pPr algn="ctr"/>
            <a:r>
              <a:rPr lang="en-US" dirty="0"/>
              <a:t>the collection and reporting of data in accordance with </a:t>
            </a:r>
            <a:r>
              <a:rPr lang="en-US" u="sng" dirty="0">
                <a:hlinkClick r:id="rId5" tooltip="https://urldefense.com/v3/__https://1.next.westlaw.com/Link/Document/FullText?findType=Y&amp;originatingContext=document&amp;transitionType=DocumentItem&amp;pubNum=1000546&amp;refType=RB&amp;originatingDoc=I29c13d207f4e11edbe7ffd0b806768d1*5C&amp;cite=42USCAS300W-5__;JQ!!NZFi6Pp"/>
              </a:rPr>
              <a:t>section 300w-5(a)</a:t>
            </a:r>
            <a:r>
              <a:rPr lang="en-US" dirty="0"/>
              <a:t> of this title.</a:t>
            </a:r>
          </a:p>
          <a:p>
            <a:endParaRPr lang="en-US" dirty="0"/>
          </a:p>
        </p:txBody>
      </p:sp>
      <p:sp>
        <p:nvSpPr>
          <p:cNvPr id="5" name="Slide Number Placeholder 4">
            <a:extLst>
              <a:ext uri="{FF2B5EF4-FFF2-40B4-BE49-F238E27FC236}">
                <a16:creationId xmlns:a16="http://schemas.microsoft.com/office/drawing/2014/main" id="{9A1A2E4F-E888-FF31-EB54-47B33F459A76}"/>
              </a:ext>
            </a:extLst>
          </p:cNvPr>
          <p:cNvSpPr>
            <a:spLocks noGrp="1"/>
          </p:cNvSpPr>
          <p:nvPr>
            <p:ph type="sldNum" sz="quarter" idx="12"/>
          </p:nvPr>
        </p:nvSpPr>
        <p:spPr/>
        <p:txBody>
          <a:bodyPr/>
          <a:lstStyle/>
          <a:p>
            <a:fld id="{31E56DF1-2802-4191-B98C-550116521960}" type="slidenum">
              <a:rPr lang="en-US" smtClean="0"/>
              <a:t>66</a:t>
            </a:fld>
            <a:endParaRPr lang="en-US" dirty="0"/>
          </a:p>
        </p:txBody>
      </p:sp>
    </p:spTree>
    <p:extLst>
      <p:ext uri="{BB962C8B-B14F-4D97-AF65-F5344CB8AC3E}">
        <p14:creationId xmlns:p14="http://schemas.microsoft.com/office/powerpoint/2010/main" val="1625485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C2723-0215-5D26-5415-03A051C84866}"/>
              </a:ext>
            </a:extLst>
          </p:cNvPr>
          <p:cNvSpPr>
            <a:spLocks noGrp="1"/>
          </p:cNvSpPr>
          <p:nvPr>
            <p:ph type="title"/>
          </p:nvPr>
        </p:nvSpPr>
        <p:spPr>
          <a:xfrm>
            <a:off x="422031" y="1"/>
            <a:ext cx="11549575" cy="1319133"/>
          </a:xfrm>
        </p:spPr>
        <p:txBody>
          <a:bodyPr>
            <a:normAutofit/>
          </a:bodyPr>
          <a:lstStyle/>
          <a:p>
            <a:r>
              <a:rPr lang="en-US" sz="4000" dirty="0"/>
              <a:t>2026 PHHS Block Grant Advisory Committee Dates</a:t>
            </a:r>
          </a:p>
        </p:txBody>
      </p:sp>
      <p:sp>
        <p:nvSpPr>
          <p:cNvPr id="3" name="Content Placeholder 2">
            <a:extLst>
              <a:ext uri="{FF2B5EF4-FFF2-40B4-BE49-F238E27FC236}">
                <a16:creationId xmlns:a16="http://schemas.microsoft.com/office/drawing/2014/main" id="{E9667215-DD2A-3F9B-9E70-D88FA70081D3}"/>
              </a:ext>
            </a:extLst>
          </p:cNvPr>
          <p:cNvSpPr>
            <a:spLocks noGrp="1"/>
          </p:cNvSpPr>
          <p:nvPr>
            <p:ph idx="1"/>
          </p:nvPr>
        </p:nvSpPr>
        <p:spPr>
          <a:xfrm>
            <a:off x="533400" y="1319134"/>
            <a:ext cx="10820400" cy="5173741"/>
          </a:xfrm>
        </p:spPr>
        <p:txBody>
          <a:bodyPr>
            <a:normAutofit fontScale="77500" lnSpcReduction="20000"/>
          </a:bodyPr>
          <a:lstStyle/>
          <a:p>
            <a:pPr marL="0" indent="0">
              <a:buNone/>
            </a:pPr>
            <a:r>
              <a:rPr lang="en-US" sz="4000" dirty="0">
                <a:latin typeface="Times New Roman" panose="02020603050405020304" pitchFamily="18" charset="0"/>
                <a:cs typeface="Times New Roman" panose="02020603050405020304" pitchFamily="18" charset="0"/>
              </a:rPr>
              <a:t>April 27, 2026 @ 3:30pm </a:t>
            </a:r>
          </a:p>
          <a:p>
            <a:r>
              <a:rPr lang="en-US" sz="4000" dirty="0">
                <a:latin typeface="Times New Roman" panose="02020603050405020304" pitchFamily="18" charset="0"/>
                <a:cs typeface="Times New Roman" panose="02020603050405020304" pitchFamily="18" charset="0"/>
              </a:rPr>
              <a:t>Funding recommendations </a:t>
            </a: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May 06, 2026 @ 2:00pm</a:t>
            </a:r>
          </a:p>
          <a:p>
            <a:r>
              <a:rPr lang="en-US" sz="4000" dirty="0">
                <a:latin typeface="Times New Roman" panose="02020603050405020304" pitchFamily="18" charset="0"/>
                <a:cs typeface="Times New Roman" panose="02020603050405020304" pitchFamily="18" charset="0"/>
              </a:rPr>
              <a:t>AP7 Public Hearing of the FY26 Work Plans &amp; Budgets</a:t>
            </a:r>
          </a:p>
          <a:p>
            <a:pPr marL="0" indent="0">
              <a:buNone/>
            </a:pPr>
            <a:endParaRPr lang="en-US" sz="4000" dirty="0">
              <a:latin typeface="Times New Roman" panose="02020603050405020304" pitchFamily="18" charset="0"/>
              <a:cs typeface="Times New Roman" panose="02020603050405020304" pitchFamily="18" charset="0"/>
            </a:endParaRPr>
          </a:p>
          <a:p>
            <a:pPr marL="0" indent="0">
              <a:buNone/>
            </a:pPr>
            <a:r>
              <a:rPr lang="en-US" sz="4000" dirty="0">
                <a:latin typeface="Times New Roman" panose="02020603050405020304" pitchFamily="18" charset="0"/>
                <a:cs typeface="Times New Roman" panose="02020603050405020304" pitchFamily="18" charset="0"/>
              </a:rPr>
              <a:t>December 02, 2026 @ 2:00pm</a:t>
            </a:r>
          </a:p>
          <a:p>
            <a:r>
              <a:rPr lang="en-US" sz="4000" dirty="0">
                <a:latin typeface="Times New Roman" panose="02020603050405020304" pitchFamily="18" charset="0"/>
                <a:cs typeface="Times New Roman" panose="02020603050405020304" pitchFamily="18" charset="0"/>
              </a:rPr>
              <a:t>APR Interim and Final APR FY25 Update</a:t>
            </a:r>
          </a:p>
          <a:p>
            <a:r>
              <a:rPr lang="en-US" sz="4000" dirty="0">
                <a:latin typeface="Times New Roman" panose="02020603050405020304" pitchFamily="18" charset="0"/>
                <a:cs typeface="Times New Roman" panose="02020603050405020304" pitchFamily="18" charset="0"/>
              </a:rPr>
              <a:t>Budget Revision and Spenddown </a:t>
            </a:r>
          </a:p>
          <a:p>
            <a:r>
              <a:rPr lang="en-US" sz="4000" dirty="0">
                <a:latin typeface="Times New Roman" panose="02020603050405020304" pitchFamily="18" charset="0"/>
                <a:cs typeface="Times New Roman" panose="02020603050405020304" pitchFamily="18" charset="0"/>
              </a:rPr>
              <a:t>Success Stories</a:t>
            </a:r>
          </a:p>
          <a:p>
            <a:r>
              <a:rPr lang="en-US" sz="4000" dirty="0">
                <a:latin typeface="Times New Roman" panose="02020603050405020304" pitchFamily="18" charset="0"/>
                <a:cs typeface="Times New Roman" panose="02020603050405020304" pitchFamily="18" charset="0"/>
              </a:rPr>
              <a:t>FY26 Work Plan Update</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861035E-6BC1-42D4-D715-3AB31BF67083}"/>
              </a:ext>
            </a:extLst>
          </p:cNvPr>
          <p:cNvSpPr>
            <a:spLocks noGrp="1"/>
          </p:cNvSpPr>
          <p:nvPr>
            <p:ph type="sldNum" sz="quarter" idx="12"/>
          </p:nvPr>
        </p:nvSpPr>
        <p:spPr/>
        <p:txBody>
          <a:bodyPr/>
          <a:lstStyle/>
          <a:p>
            <a:fld id="{31E56DF1-2802-4191-B98C-550116521960}" type="slidenum">
              <a:rPr lang="en-US" smtClean="0"/>
              <a:t>67</a:t>
            </a:fld>
            <a:endParaRPr lang="en-US" dirty="0"/>
          </a:p>
        </p:txBody>
      </p:sp>
    </p:spTree>
    <p:extLst>
      <p:ext uri="{BB962C8B-B14F-4D97-AF65-F5344CB8AC3E}">
        <p14:creationId xmlns:p14="http://schemas.microsoft.com/office/powerpoint/2010/main" val="969854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D814-F01B-98C1-18A1-CC00AC466113}"/>
              </a:ext>
            </a:extLst>
          </p:cNvPr>
          <p:cNvSpPr>
            <a:spLocks noGrp="1"/>
          </p:cNvSpPr>
          <p:nvPr>
            <p:ph type="title"/>
          </p:nvPr>
        </p:nvSpPr>
        <p:spPr>
          <a:xfrm>
            <a:off x="79513" y="365125"/>
            <a:ext cx="4512365" cy="3381927"/>
          </a:xfrm>
        </p:spPr>
        <p:txBody>
          <a:bodyPr>
            <a:normAutofit/>
          </a:bodyPr>
          <a:lstStyle/>
          <a:p>
            <a:pPr algn="ctr"/>
            <a:r>
              <a:rPr lang="en-US" dirty="0">
                <a:cs typeface="Arial"/>
              </a:rPr>
              <a:t>Funding Recommendations </a:t>
            </a:r>
            <a:br>
              <a:rPr lang="en-US" dirty="0"/>
            </a:br>
            <a:endParaRPr lang="en-US" dirty="0"/>
          </a:p>
        </p:txBody>
      </p:sp>
      <p:sp>
        <p:nvSpPr>
          <p:cNvPr id="3" name="Slide Number Placeholder 2">
            <a:extLst>
              <a:ext uri="{FF2B5EF4-FFF2-40B4-BE49-F238E27FC236}">
                <a16:creationId xmlns:a16="http://schemas.microsoft.com/office/drawing/2014/main" id="{122C9472-DAEC-CB38-81B1-8882F7A0EB58}"/>
              </a:ext>
            </a:extLst>
          </p:cNvPr>
          <p:cNvSpPr>
            <a:spLocks noGrp="1"/>
          </p:cNvSpPr>
          <p:nvPr>
            <p:ph type="sldNum" sz="quarter" idx="12"/>
          </p:nvPr>
        </p:nvSpPr>
        <p:spPr/>
        <p:txBody>
          <a:bodyPr/>
          <a:lstStyle/>
          <a:p>
            <a:fld id="{31E56DF1-2802-4191-B98C-550116521960}" type="slidenum">
              <a:rPr lang="en-US" smtClean="0"/>
              <a:t>68</a:t>
            </a:fld>
            <a:endParaRPr lang="en-US" dirty="0"/>
          </a:p>
        </p:txBody>
      </p:sp>
      <p:pic>
        <p:nvPicPr>
          <p:cNvPr id="12" name="Content Placeholder 11">
            <a:extLst>
              <a:ext uri="{FF2B5EF4-FFF2-40B4-BE49-F238E27FC236}">
                <a16:creationId xmlns:a16="http://schemas.microsoft.com/office/drawing/2014/main" id="{1D43679B-D5A1-36D7-7AC5-C8CE4EA5ED16}"/>
              </a:ext>
            </a:extLst>
          </p:cNvPr>
          <p:cNvPicPr>
            <a:picLocks noGrp="1" noChangeAspect="1"/>
          </p:cNvPicPr>
          <p:nvPr>
            <p:ph idx="1"/>
          </p:nvPr>
        </p:nvPicPr>
        <p:blipFill>
          <a:blip r:embed="rId3"/>
          <a:stretch>
            <a:fillRect/>
          </a:stretch>
        </p:blipFill>
        <p:spPr>
          <a:xfrm>
            <a:off x="5436705" y="734679"/>
            <a:ext cx="6156086" cy="3188566"/>
          </a:xfrm>
          <a:prstGeom prst="rect">
            <a:avLst/>
          </a:prstGeom>
        </p:spPr>
      </p:pic>
      <p:pic>
        <p:nvPicPr>
          <p:cNvPr id="16" name="Picture 15">
            <a:extLst>
              <a:ext uri="{FF2B5EF4-FFF2-40B4-BE49-F238E27FC236}">
                <a16:creationId xmlns:a16="http://schemas.microsoft.com/office/drawing/2014/main" id="{D6DD2338-1DF8-507B-A56D-7F8860C2674C}"/>
              </a:ext>
            </a:extLst>
          </p:cNvPr>
          <p:cNvPicPr>
            <a:picLocks noChangeAspect="1"/>
          </p:cNvPicPr>
          <p:nvPr/>
        </p:nvPicPr>
        <p:blipFill>
          <a:blip r:embed="rId4"/>
          <a:stretch>
            <a:fillRect/>
          </a:stretch>
        </p:blipFill>
        <p:spPr>
          <a:xfrm>
            <a:off x="874643" y="3923245"/>
            <a:ext cx="10946748" cy="2175653"/>
          </a:xfrm>
          <a:prstGeom prst="rect">
            <a:avLst/>
          </a:prstGeom>
        </p:spPr>
      </p:pic>
    </p:spTree>
    <p:extLst>
      <p:ext uri="{BB962C8B-B14F-4D97-AF65-F5344CB8AC3E}">
        <p14:creationId xmlns:p14="http://schemas.microsoft.com/office/powerpoint/2010/main" val="13615129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B4E2-519D-CFEF-323F-6212113101ED}"/>
              </a:ext>
            </a:extLst>
          </p:cNvPr>
          <p:cNvSpPr>
            <a:spLocks noGrp="1"/>
          </p:cNvSpPr>
          <p:nvPr>
            <p:ph type="title"/>
          </p:nvPr>
        </p:nvSpPr>
        <p:spPr/>
        <p:txBody>
          <a:bodyPr/>
          <a:lstStyle/>
          <a:p>
            <a:pPr algn="ctr"/>
            <a:r>
              <a:rPr lang="en-US" dirty="0"/>
              <a:t>Evaluation Scoring Document</a:t>
            </a:r>
          </a:p>
        </p:txBody>
      </p:sp>
      <p:sp>
        <p:nvSpPr>
          <p:cNvPr id="3" name="Slide Number Placeholder 2">
            <a:extLst>
              <a:ext uri="{FF2B5EF4-FFF2-40B4-BE49-F238E27FC236}">
                <a16:creationId xmlns:a16="http://schemas.microsoft.com/office/drawing/2014/main" id="{F1C386DB-B430-0C84-02D3-62552537C894}"/>
              </a:ext>
            </a:extLst>
          </p:cNvPr>
          <p:cNvSpPr>
            <a:spLocks noGrp="1"/>
          </p:cNvSpPr>
          <p:nvPr>
            <p:ph type="sldNum" sz="quarter" idx="12"/>
          </p:nvPr>
        </p:nvSpPr>
        <p:spPr/>
        <p:txBody>
          <a:bodyPr/>
          <a:lstStyle/>
          <a:p>
            <a:fld id="{31E56DF1-2802-4191-B98C-550116521960}" type="slidenum">
              <a:rPr lang="en-US" smtClean="0"/>
              <a:t>69</a:t>
            </a:fld>
            <a:endParaRPr lang="en-US" dirty="0"/>
          </a:p>
        </p:txBody>
      </p:sp>
      <p:pic>
        <p:nvPicPr>
          <p:cNvPr id="8" name="Content Placeholder 7">
            <a:extLst>
              <a:ext uri="{FF2B5EF4-FFF2-40B4-BE49-F238E27FC236}">
                <a16:creationId xmlns:a16="http://schemas.microsoft.com/office/drawing/2014/main" id="{2AC931AC-E141-DB44-E210-21AB62AA6DD5}"/>
              </a:ext>
            </a:extLst>
          </p:cNvPr>
          <p:cNvPicPr>
            <a:picLocks noGrp="1" noChangeAspect="1"/>
          </p:cNvPicPr>
          <p:nvPr>
            <p:ph idx="1"/>
          </p:nvPr>
        </p:nvPicPr>
        <p:blipFill>
          <a:blip r:embed="rId3"/>
          <a:stretch>
            <a:fillRect/>
          </a:stretch>
        </p:blipFill>
        <p:spPr>
          <a:xfrm>
            <a:off x="1785257" y="1415142"/>
            <a:ext cx="8360229" cy="4941207"/>
          </a:xfrm>
          <a:prstGeom prst="rect">
            <a:avLst/>
          </a:prstGeom>
        </p:spPr>
      </p:pic>
    </p:spTree>
    <p:extLst>
      <p:ext uri="{BB962C8B-B14F-4D97-AF65-F5344CB8AC3E}">
        <p14:creationId xmlns:p14="http://schemas.microsoft.com/office/powerpoint/2010/main" val="2578640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DBE8-ECDB-4868-A4C2-8A42CC13EFD6}"/>
              </a:ext>
            </a:extLst>
          </p:cNvPr>
          <p:cNvSpPr>
            <a:spLocks noGrp="1"/>
          </p:cNvSpPr>
          <p:nvPr>
            <p:ph type="title"/>
          </p:nvPr>
        </p:nvSpPr>
        <p:spPr>
          <a:xfrm>
            <a:off x="185058" y="415229"/>
            <a:ext cx="11658600" cy="1435341"/>
          </a:xfrm>
        </p:spPr>
        <p:txBody>
          <a:bodyPr/>
          <a:lstStyle/>
          <a:p>
            <a:r>
              <a:rPr lang="en-US"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AP6 </a:t>
            </a:r>
            <a:br>
              <a:rPr lang="en-US"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Challenges</a:t>
            </a:r>
            <a:r>
              <a:rPr lang="en-US"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i="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Success Stories </a:t>
            </a:r>
            <a:br>
              <a:rPr lang="en-US" i="1" dirty="0">
                <a:effectLst>
                  <a:outerShdw blurRad="38100" dist="38100" dir="2700000" algn="tl">
                    <a:srgbClr val="000000">
                      <a:alpha val="43137"/>
                    </a:srgbClr>
                  </a:outerShdw>
                </a:effectLst>
              </a:rPr>
            </a:br>
            <a:r>
              <a:rPr lang="en-US" i="1" dirty="0">
                <a:effectLst>
                  <a:outerShdw blurRad="38100" dist="38100" dir="2700000" algn="tl">
                    <a:srgbClr val="000000">
                      <a:alpha val="43137"/>
                    </a:srgbClr>
                  </a:outerShdw>
                </a:effectLst>
              </a:rPr>
              <a:t> </a:t>
            </a:r>
            <a:endParaRPr lang="en-US" dirty="0"/>
          </a:p>
        </p:txBody>
      </p:sp>
      <p:pic>
        <p:nvPicPr>
          <p:cNvPr id="14" name="Picture 13">
            <a:extLst>
              <a:ext uri="{FF2B5EF4-FFF2-40B4-BE49-F238E27FC236}">
                <a16:creationId xmlns:a16="http://schemas.microsoft.com/office/drawing/2014/main" id="{45AC53B8-F588-4B47-83E1-202AF67B16E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295088">
            <a:off x="2933206" y="4672812"/>
            <a:ext cx="2946599" cy="1732999"/>
          </a:xfrm>
          <a:prstGeom prst="rect">
            <a:avLst/>
          </a:prstGeom>
        </p:spPr>
      </p:pic>
      <p:pic>
        <p:nvPicPr>
          <p:cNvPr id="19" name="Content Placeholder 18">
            <a:extLst>
              <a:ext uri="{FF2B5EF4-FFF2-40B4-BE49-F238E27FC236}">
                <a16:creationId xmlns:a16="http://schemas.microsoft.com/office/drawing/2014/main" id="{FDA2DCFC-38EF-470A-A15F-BE31792B9191}"/>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157174">
            <a:off x="400364" y="1702177"/>
            <a:ext cx="1537000" cy="639549"/>
          </a:xfrm>
        </p:spPr>
      </p:pic>
      <p:pic>
        <p:nvPicPr>
          <p:cNvPr id="8" name="Picture 7">
            <a:extLst>
              <a:ext uri="{FF2B5EF4-FFF2-40B4-BE49-F238E27FC236}">
                <a16:creationId xmlns:a16="http://schemas.microsoft.com/office/drawing/2014/main" id="{B93AEB91-2883-475F-800F-3374270C6B4E}"/>
              </a:ext>
            </a:extLst>
          </p:cNvPr>
          <p:cNvPicPr>
            <a:picLocks noChangeAspect="1"/>
          </p:cNvPicPr>
          <p:nvPr/>
        </p:nvPicPr>
        <p:blipFill>
          <a:blip r:embed="rId7"/>
          <a:stretch>
            <a:fillRect/>
          </a:stretch>
        </p:blipFill>
        <p:spPr>
          <a:xfrm>
            <a:off x="2205383" y="6024458"/>
            <a:ext cx="2911876" cy="663784"/>
          </a:xfrm>
          <a:prstGeom prst="rect">
            <a:avLst/>
          </a:prstGeom>
        </p:spPr>
      </p:pic>
      <p:sp>
        <p:nvSpPr>
          <p:cNvPr id="9" name="TextBox 8">
            <a:extLst>
              <a:ext uri="{FF2B5EF4-FFF2-40B4-BE49-F238E27FC236}">
                <a16:creationId xmlns:a16="http://schemas.microsoft.com/office/drawing/2014/main" id="{E151C534-311F-40C5-B830-1162E1A395DE}"/>
              </a:ext>
            </a:extLst>
          </p:cNvPr>
          <p:cNvSpPr txBox="1"/>
          <p:nvPr/>
        </p:nvSpPr>
        <p:spPr>
          <a:xfrm rot="186786">
            <a:off x="2527197" y="1794074"/>
            <a:ext cx="2838863" cy="1015663"/>
          </a:xfrm>
          <a:prstGeom prst="rect">
            <a:avLst/>
          </a:prstGeom>
          <a:noFill/>
        </p:spPr>
        <p:txBody>
          <a:bodyPr wrap="square">
            <a:spAutoFit/>
          </a:bodyPr>
          <a:lstStyle/>
          <a:p>
            <a:r>
              <a:rPr lang="en-US" sz="2800" b="0" i="0" dirty="0">
                <a:solidFill>
                  <a:srgbClr val="000000"/>
                </a:solidFill>
                <a:effectLst/>
                <a:latin typeface="Arial Narrow" panose="020B0606020202030204" pitchFamily="34" charset="0"/>
              </a:rPr>
              <a:t>Work Plan revisions</a:t>
            </a:r>
          </a:p>
          <a:p>
            <a:r>
              <a:rPr lang="en-US" sz="3200" b="0" i="0" dirty="0">
                <a:solidFill>
                  <a:srgbClr val="000000"/>
                </a:solidFill>
                <a:effectLst/>
                <a:latin typeface="Arial" panose="020B0604020202020204" pitchFamily="34" charset="0"/>
              </a:rPr>
              <a:t> </a:t>
            </a:r>
            <a:endParaRPr lang="en-US" sz="3200" dirty="0"/>
          </a:p>
        </p:txBody>
      </p:sp>
      <p:sp>
        <p:nvSpPr>
          <p:cNvPr id="10" name="TextBox 9">
            <a:extLst>
              <a:ext uri="{FF2B5EF4-FFF2-40B4-BE49-F238E27FC236}">
                <a16:creationId xmlns:a16="http://schemas.microsoft.com/office/drawing/2014/main" id="{E9E42EB1-B2D3-0511-C014-5960D5A874B9}"/>
              </a:ext>
            </a:extLst>
          </p:cNvPr>
          <p:cNvSpPr txBox="1"/>
          <p:nvPr/>
        </p:nvSpPr>
        <p:spPr>
          <a:xfrm>
            <a:off x="0" y="2627127"/>
            <a:ext cx="4909457" cy="2554545"/>
          </a:xfrm>
          <a:prstGeom prst="rect">
            <a:avLst/>
          </a:prstGeom>
          <a:noFill/>
        </p:spPr>
        <p:txBody>
          <a:bodyPr wrap="square">
            <a:spAutoFit/>
          </a:bodyPr>
          <a:lstStyle/>
          <a:p>
            <a:pPr algn="ctr"/>
            <a:endParaRPr lang="en-US" sz="2000" b="1" u="sng" dirty="0">
              <a:solidFill>
                <a:schemeClr val="accent1">
                  <a:lumMod val="60000"/>
                  <a:lumOff val="40000"/>
                </a:schemeClr>
              </a:solidFill>
              <a:latin typeface="Times New Roman" panose="02020603050405020304" pitchFamily="18" charset="0"/>
              <a:ea typeface="Times New Roman" panose="02020603050405020304" pitchFamily="18" charset="0"/>
            </a:endParaRPr>
          </a:p>
          <a:p>
            <a:pPr algn="ctr"/>
            <a:r>
              <a:rPr lang="en-US" sz="2800" b="1" dirty="0">
                <a:solidFill>
                  <a:schemeClr val="tx2">
                    <a:lumMod val="75000"/>
                    <a:lumOff val="25000"/>
                  </a:schemeClr>
                </a:solidFill>
              </a:rPr>
              <a:t>Timely Budget Modifications</a:t>
            </a:r>
          </a:p>
          <a:p>
            <a:pPr algn="ctr"/>
            <a:endParaRPr lang="en-US" sz="2800" b="1" dirty="0">
              <a:solidFill>
                <a:schemeClr val="tx2">
                  <a:lumMod val="75000"/>
                  <a:lumOff val="25000"/>
                </a:schemeClr>
              </a:solidFill>
            </a:endParaRPr>
          </a:p>
          <a:p>
            <a:pPr algn="ctr"/>
            <a:r>
              <a:rPr lang="en-US" sz="2800" b="1" dirty="0">
                <a:solidFill>
                  <a:schemeClr val="accent2">
                    <a:lumMod val="75000"/>
                  </a:schemeClr>
                </a:solidFill>
                <a:latin typeface="Algerian" panose="04020705040A02060702" pitchFamily="82" charset="0"/>
              </a:rPr>
              <a:t>Personnel Changes</a:t>
            </a:r>
          </a:p>
          <a:p>
            <a:pPr algn="ctr"/>
            <a:endParaRPr lang="en-US" sz="2800" b="1" dirty="0">
              <a:solidFill>
                <a:schemeClr val="accent2">
                  <a:lumMod val="75000"/>
                </a:schemeClr>
              </a:solidFill>
            </a:endParaRPr>
          </a:p>
          <a:p>
            <a:pPr algn="ctr"/>
            <a:r>
              <a:rPr lang="en-US" sz="2800" b="1" dirty="0">
                <a:solidFill>
                  <a:srgbClr val="00B050"/>
                </a:solidFill>
              </a:rPr>
              <a:t>Staff shortages</a:t>
            </a:r>
          </a:p>
        </p:txBody>
      </p:sp>
      <p:sp>
        <p:nvSpPr>
          <p:cNvPr id="4" name="TextBox 3">
            <a:extLst>
              <a:ext uri="{FF2B5EF4-FFF2-40B4-BE49-F238E27FC236}">
                <a16:creationId xmlns:a16="http://schemas.microsoft.com/office/drawing/2014/main" id="{F9E09E8C-8C26-4616-E8FF-5708234E2EF2}"/>
              </a:ext>
            </a:extLst>
          </p:cNvPr>
          <p:cNvSpPr txBox="1"/>
          <p:nvPr/>
        </p:nvSpPr>
        <p:spPr>
          <a:xfrm>
            <a:off x="7097485" y="1469572"/>
            <a:ext cx="4909458" cy="2308324"/>
          </a:xfrm>
          <a:prstGeom prst="rect">
            <a:avLst/>
          </a:prstGeom>
          <a:noFill/>
        </p:spPr>
        <p:txBody>
          <a:bodyPr wrap="square">
            <a:spAutoFit/>
          </a:bodyPr>
          <a:lstStyle/>
          <a:p>
            <a:r>
              <a:rPr lang="en-US" sz="2400" dirty="0">
                <a:solidFill>
                  <a:schemeClr val="accent5">
                    <a:lumMod val="50000"/>
                  </a:schemeClr>
                </a:solidFill>
              </a:rPr>
              <a:t>CATCH Kids Club-D4 is an evidence-based physical activity and exercise project. They increased the participation rate in rural OK and low-income daycare centers. </a:t>
            </a:r>
          </a:p>
        </p:txBody>
      </p:sp>
      <p:sp>
        <p:nvSpPr>
          <p:cNvPr id="6" name="TextBox 5">
            <a:extLst>
              <a:ext uri="{FF2B5EF4-FFF2-40B4-BE49-F238E27FC236}">
                <a16:creationId xmlns:a16="http://schemas.microsoft.com/office/drawing/2014/main" id="{929932DA-B0B3-3EAF-2760-D32550D1702B}"/>
              </a:ext>
            </a:extLst>
          </p:cNvPr>
          <p:cNvSpPr txBox="1"/>
          <p:nvPr/>
        </p:nvSpPr>
        <p:spPr>
          <a:xfrm>
            <a:off x="6607628" y="3223898"/>
            <a:ext cx="5453744" cy="3693319"/>
          </a:xfrm>
          <a:prstGeom prst="rect">
            <a:avLst/>
          </a:prstGeom>
          <a:noFill/>
        </p:spPr>
        <p:txBody>
          <a:bodyPr wrap="square">
            <a:spAutoFit/>
          </a:bodyPr>
          <a:lstStyle/>
          <a:p>
            <a:endParaRPr lang="en-US" sz="2400" dirty="0"/>
          </a:p>
          <a:p>
            <a:endParaRPr lang="en-US" sz="2400" dirty="0"/>
          </a:p>
          <a:p>
            <a:r>
              <a:rPr lang="en-US" sz="2400" dirty="0"/>
              <a:t>Oral Health surpassed their interim goal of 3,000 fluoride varnish applications,  82,000 were disseminated by Jan2026. They are on a steady path to increase access to oral health care for the citizens of Oklahoma.</a:t>
            </a:r>
          </a:p>
          <a:p>
            <a:endParaRPr lang="en-US" sz="2400" dirty="0"/>
          </a:p>
          <a:p>
            <a:endParaRPr lang="en-US" dirty="0"/>
          </a:p>
        </p:txBody>
      </p:sp>
      <p:sp>
        <p:nvSpPr>
          <p:cNvPr id="3" name="Slide Number Placeholder 2">
            <a:extLst>
              <a:ext uri="{FF2B5EF4-FFF2-40B4-BE49-F238E27FC236}">
                <a16:creationId xmlns:a16="http://schemas.microsoft.com/office/drawing/2014/main" id="{C22037D6-EC38-6076-53B8-84992DAC914C}"/>
              </a:ext>
            </a:extLst>
          </p:cNvPr>
          <p:cNvSpPr>
            <a:spLocks noGrp="1"/>
          </p:cNvSpPr>
          <p:nvPr>
            <p:ph type="sldNum" sz="quarter" idx="12"/>
          </p:nvPr>
        </p:nvSpPr>
        <p:spPr/>
        <p:txBody>
          <a:bodyPr/>
          <a:lstStyle/>
          <a:p>
            <a:fld id="{DB7DDC46-2E90-8640-BEFE-F54DCCD857ED}" type="slidenum">
              <a:rPr lang="en-US" smtClean="0"/>
              <a:t>7</a:t>
            </a:fld>
            <a:endParaRPr lang="en-US" dirty="0"/>
          </a:p>
        </p:txBody>
      </p:sp>
    </p:spTree>
    <p:extLst>
      <p:ext uri="{BB962C8B-B14F-4D97-AF65-F5344CB8AC3E}">
        <p14:creationId xmlns:p14="http://schemas.microsoft.com/office/powerpoint/2010/main" val="15735170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BCE6A-4528-664F-F820-04C0E996FDB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23ECD4-0B0C-8178-7D44-8CFB64D3636F}"/>
              </a:ext>
            </a:extLst>
          </p:cNvPr>
          <p:cNvSpPr>
            <a:spLocks noGrp="1"/>
          </p:cNvSpPr>
          <p:nvPr>
            <p:ph type="sldNum" sz="quarter" idx="12"/>
          </p:nvPr>
        </p:nvSpPr>
        <p:spPr/>
        <p:txBody>
          <a:bodyPr/>
          <a:lstStyle/>
          <a:p>
            <a:fld id="{DB7DDC46-2E90-8640-BEFE-F54DCCD857ED}" type="slidenum">
              <a:rPr lang="en-US" smtClean="0"/>
              <a:t>70</a:t>
            </a:fld>
            <a:endParaRPr lang="en-US" dirty="0"/>
          </a:p>
        </p:txBody>
      </p:sp>
      <p:sp>
        <p:nvSpPr>
          <p:cNvPr id="2" name="Title 1">
            <a:extLst>
              <a:ext uri="{FF2B5EF4-FFF2-40B4-BE49-F238E27FC236}">
                <a16:creationId xmlns:a16="http://schemas.microsoft.com/office/drawing/2014/main" id="{EC65B315-63B3-20A5-D843-EB0B8FE7C610}"/>
              </a:ext>
            </a:extLst>
          </p:cNvPr>
          <p:cNvSpPr>
            <a:spLocks noGrp="1"/>
          </p:cNvSpPr>
          <p:nvPr>
            <p:ph type="title" idx="4294967295"/>
          </p:nvPr>
        </p:nvSpPr>
        <p:spPr>
          <a:xfrm>
            <a:off x="0" y="2770188"/>
            <a:ext cx="9617075" cy="700087"/>
          </a:xfrm>
        </p:spPr>
        <p:txBody>
          <a:bodyPr/>
          <a:lstStyle/>
          <a:p>
            <a:pPr algn="ctr"/>
            <a:r>
              <a:rPr lang="en-US" sz="3200" dirty="0"/>
              <a:t> </a:t>
            </a:r>
            <a:endParaRPr lang="en-US" dirty="0"/>
          </a:p>
        </p:txBody>
      </p:sp>
      <p:sp>
        <p:nvSpPr>
          <p:cNvPr id="3" name="Content Placeholder 2">
            <a:extLst>
              <a:ext uri="{FF2B5EF4-FFF2-40B4-BE49-F238E27FC236}">
                <a16:creationId xmlns:a16="http://schemas.microsoft.com/office/drawing/2014/main" id="{AD33C31D-ACA0-E14E-7D8F-286216F7BDFF}"/>
              </a:ext>
            </a:extLst>
          </p:cNvPr>
          <p:cNvSpPr>
            <a:spLocks noGrp="1"/>
          </p:cNvSpPr>
          <p:nvPr>
            <p:ph type="body" sz="quarter" idx="4294967295"/>
          </p:nvPr>
        </p:nvSpPr>
        <p:spPr>
          <a:xfrm>
            <a:off x="0" y="1076325"/>
            <a:ext cx="8894763" cy="3403600"/>
          </a:xfrm>
        </p:spPr>
        <p:txBody>
          <a:bodyPr/>
          <a:lstStyle/>
          <a:p>
            <a:pPr marL="0" indent="0">
              <a:buNone/>
            </a:pPr>
            <a:r>
              <a:rPr lang="en-US" sz="2400" dirty="0"/>
              <a:t> </a:t>
            </a:r>
          </a:p>
          <a:p>
            <a:endParaRPr lang="en-US" sz="2400" dirty="0"/>
          </a:p>
        </p:txBody>
      </p:sp>
      <p:sp>
        <p:nvSpPr>
          <p:cNvPr id="6" name="Title 1">
            <a:extLst>
              <a:ext uri="{FF2B5EF4-FFF2-40B4-BE49-F238E27FC236}">
                <a16:creationId xmlns:a16="http://schemas.microsoft.com/office/drawing/2014/main" id="{57F32198-BBAB-7E61-1EB1-A0E1141839D5}"/>
              </a:ext>
            </a:extLst>
          </p:cNvPr>
          <p:cNvSpPr txBox="1">
            <a:spLocks/>
          </p:cNvSpPr>
          <p:nvPr/>
        </p:nvSpPr>
        <p:spPr>
          <a:xfrm>
            <a:off x="457200" y="415230"/>
            <a:ext cx="11394140" cy="8373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dirty="0">
                <a:cs typeface="Arial"/>
              </a:rPr>
            </a:br>
            <a:endParaRPr lang="en-US" dirty="0"/>
          </a:p>
        </p:txBody>
      </p:sp>
      <p:sp>
        <p:nvSpPr>
          <p:cNvPr id="7" name="Title 1">
            <a:extLst>
              <a:ext uri="{FF2B5EF4-FFF2-40B4-BE49-F238E27FC236}">
                <a16:creationId xmlns:a16="http://schemas.microsoft.com/office/drawing/2014/main" id="{E528AF05-AFCE-BE4C-7B9D-2F72B398D0D2}"/>
              </a:ext>
            </a:extLst>
          </p:cNvPr>
          <p:cNvSpPr txBox="1">
            <a:spLocks/>
          </p:cNvSpPr>
          <p:nvPr/>
        </p:nvSpPr>
        <p:spPr>
          <a:xfrm>
            <a:off x="6487886" y="112646"/>
            <a:ext cx="4963085" cy="56690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cs typeface="Arial"/>
            </a:endParaRPr>
          </a:p>
          <a:p>
            <a:pPr algn="ctr"/>
            <a:endParaRPr lang="en-US" dirty="0">
              <a:cs typeface="Arial"/>
            </a:endParaRPr>
          </a:p>
          <a:p>
            <a:pPr algn="ctr"/>
            <a:endParaRPr lang="en-US" dirty="0">
              <a:cs typeface="Arial"/>
            </a:endParaRPr>
          </a:p>
          <a:p>
            <a:pPr algn="ctr"/>
            <a:r>
              <a:rPr lang="en-US" dirty="0">
                <a:latin typeface="Times New Roman" panose="02020603050405020304" pitchFamily="18" charset="0"/>
                <a:cs typeface="Times New Roman" panose="02020603050405020304" pitchFamily="18" charset="0"/>
              </a:rPr>
              <a:t>AP6 Next Steps </a:t>
            </a:r>
          </a:p>
          <a:p>
            <a:pPr algn="ctr"/>
            <a:r>
              <a:rPr lang="en-US" dirty="0">
                <a:latin typeface="Times New Roman" panose="02020603050405020304" pitchFamily="18" charset="0"/>
                <a:cs typeface="Times New Roman" panose="02020603050405020304" pitchFamily="18" charset="0"/>
              </a:rPr>
              <a:t>and  </a:t>
            </a:r>
          </a:p>
          <a:p>
            <a:pPr algn="ctr"/>
            <a:r>
              <a:rPr lang="en-US" dirty="0">
                <a:latin typeface="Times New Roman" panose="02020603050405020304" pitchFamily="18" charset="0"/>
                <a:cs typeface="Times New Roman" panose="02020603050405020304" pitchFamily="18" charset="0"/>
              </a:rPr>
              <a:t>Updates </a:t>
            </a:r>
          </a:p>
          <a:p>
            <a:pPr algn="ctr"/>
            <a:br>
              <a:rPr lang="en-US" dirty="0">
                <a:cs typeface="Arial"/>
              </a:rPr>
            </a:br>
            <a:endParaRPr lang="en-US" dirty="0"/>
          </a:p>
        </p:txBody>
      </p:sp>
      <p:pic>
        <p:nvPicPr>
          <p:cNvPr id="8" name="Picture 7">
            <a:extLst>
              <a:ext uri="{FF2B5EF4-FFF2-40B4-BE49-F238E27FC236}">
                <a16:creationId xmlns:a16="http://schemas.microsoft.com/office/drawing/2014/main" id="{02F8706E-FF80-A879-EFC2-3566CCFA4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49" r="24344"/>
          <a:stretch/>
        </p:blipFill>
        <p:spPr bwMode="auto">
          <a:xfrm>
            <a:off x="442420" y="872066"/>
            <a:ext cx="5072438" cy="51138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7020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1F97-286D-47F0-886E-A4B3E85225A1}"/>
              </a:ext>
            </a:extLst>
          </p:cNvPr>
          <p:cNvSpPr>
            <a:spLocks noGrp="1"/>
          </p:cNvSpPr>
          <p:nvPr>
            <p:ph type="title"/>
          </p:nvPr>
        </p:nvSpPr>
        <p:spPr>
          <a:xfrm>
            <a:off x="457200" y="211015"/>
            <a:ext cx="11394140" cy="773723"/>
          </a:xfrm>
        </p:spPr>
        <p:txBody>
          <a:bodyPr/>
          <a:lstStyle/>
          <a:p>
            <a:br>
              <a:rPr lang="en-US" sz="4800" i="1" dirty="0">
                <a:latin typeface="Times New Roman" panose="02020603050405020304" pitchFamily="18" charset="0"/>
                <a:cs typeface="Times New Roman" panose="02020603050405020304" pitchFamily="18" charset="0"/>
              </a:rPr>
            </a:br>
            <a:br>
              <a:rPr lang="en-US" sz="4800" i="1" dirty="0">
                <a:latin typeface="Times New Roman" panose="02020603050405020304" pitchFamily="18" charset="0"/>
                <a:cs typeface="Times New Roman" panose="02020603050405020304" pitchFamily="18" charset="0"/>
              </a:rPr>
            </a:br>
            <a:r>
              <a:rPr lang="en-US" sz="4800" i="1" dirty="0">
                <a:latin typeface="Times New Roman" panose="02020603050405020304" pitchFamily="18" charset="0"/>
                <a:cs typeface="Times New Roman" panose="02020603050405020304" pitchFamily="18" charset="0"/>
              </a:rPr>
              <a:t>Next steps:  </a:t>
            </a:r>
            <a:br>
              <a:rPr lang="en-US" sz="4800" i="1" dirty="0">
                <a:latin typeface="Times New Roman" panose="02020603050405020304" pitchFamily="18" charset="0"/>
                <a:cs typeface="Times New Roman" panose="02020603050405020304" pitchFamily="18" charset="0"/>
              </a:rPr>
            </a:br>
            <a:br>
              <a:rPr lang="en-US" sz="4800" dirty="0"/>
            </a:br>
            <a:endParaRPr lang="en-US" sz="4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0179342-F00C-4386-B00F-2CF63417DC44}"/>
              </a:ext>
            </a:extLst>
          </p:cNvPr>
          <p:cNvSpPr>
            <a:spLocks noGrp="1"/>
          </p:cNvSpPr>
          <p:nvPr>
            <p:ph idx="1"/>
          </p:nvPr>
        </p:nvSpPr>
        <p:spPr>
          <a:xfrm>
            <a:off x="2644726" y="268927"/>
            <a:ext cx="8063669" cy="5119000"/>
          </a:xfrm>
        </p:spPr>
        <p:txBody>
          <a:bodyPr/>
          <a:lstStyle/>
          <a:p>
            <a:pPr marL="0" indent="0">
              <a:buNone/>
            </a:pPr>
            <a:r>
              <a:rPr lang="en-US" sz="48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Funding Recommendations:</a:t>
            </a:r>
          </a:p>
          <a:p>
            <a:pPr marL="0" indent="0">
              <a:buNone/>
            </a:pPr>
            <a:r>
              <a:rPr lang="en-US" sz="3600" dirty="0">
                <a:latin typeface="Times New Roman" panose="02020603050405020304" pitchFamily="18" charset="0"/>
                <a:cs typeface="Times New Roman" panose="02020603050405020304" pitchFamily="18" charset="0"/>
              </a:rPr>
              <a:t>                April 27, 2026 </a:t>
            </a:r>
          </a:p>
          <a:p>
            <a:pPr marL="0" indent="0">
              <a:buNone/>
            </a:pPr>
            <a:r>
              <a:rPr lang="en-US" sz="3600" dirty="0">
                <a:latin typeface="Times New Roman" panose="02020603050405020304" pitchFamily="18" charset="0"/>
                <a:cs typeface="Times New Roman" panose="02020603050405020304" pitchFamily="18" charset="0"/>
              </a:rPr>
              <a:t>Public Hearing: Proposal Request</a:t>
            </a:r>
          </a:p>
          <a:p>
            <a:pPr marL="0" indent="0">
              <a:buNone/>
            </a:pPr>
            <a:r>
              <a:rPr lang="en-US" sz="3600" dirty="0">
                <a:latin typeface="Times New Roman" panose="02020603050405020304" pitchFamily="18" charset="0"/>
                <a:cs typeface="Times New Roman" panose="02020603050405020304" pitchFamily="18" charset="0"/>
              </a:rPr>
              <a:t>		May 6, 2026</a:t>
            </a:r>
          </a:p>
          <a:p>
            <a:pPr marL="0" indent="0">
              <a:buNone/>
            </a:pPr>
            <a:r>
              <a:rPr lang="en-US" sz="3600" dirty="0">
                <a:latin typeface="Times New Roman" panose="02020603050405020304" pitchFamily="18" charset="0"/>
                <a:cs typeface="Times New Roman" panose="02020603050405020304" pitchFamily="18" charset="0"/>
              </a:rPr>
              <a:t>Budget Revision:  </a:t>
            </a:r>
          </a:p>
          <a:p>
            <a:pPr marL="0" indent="0">
              <a:buNone/>
            </a:pPr>
            <a:r>
              <a:rPr lang="en-US" sz="3600" dirty="0">
                <a:latin typeface="Times New Roman" panose="02020603050405020304" pitchFamily="18" charset="0"/>
                <a:cs typeface="Times New Roman" panose="02020603050405020304" pitchFamily="18" charset="0"/>
              </a:rPr>
              <a:t>               May-June 2026</a:t>
            </a:r>
          </a:p>
          <a:p>
            <a:pPr marL="0" indent="0">
              <a:buNone/>
            </a:pPr>
            <a:r>
              <a:rPr lang="en-US" sz="3600" dirty="0">
                <a:latin typeface="Times New Roman" panose="02020603050405020304" pitchFamily="18" charset="0"/>
                <a:cs typeface="Times New Roman" panose="02020603050405020304" pitchFamily="18" charset="0"/>
              </a:rPr>
              <a:t>Advisory Committee Meetings:</a:t>
            </a:r>
          </a:p>
          <a:p>
            <a:pPr marL="0" indent="0">
              <a:buNone/>
            </a:pPr>
            <a:r>
              <a:rPr lang="en-US" sz="3600" dirty="0">
                <a:latin typeface="Times New Roman" panose="02020603050405020304" pitchFamily="18" charset="0"/>
                <a:cs typeface="Times New Roman" panose="02020603050405020304" pitchFamily="18" charset="0"/>
              </a:rPr>
              <a:t>		December 2, 2026 </a:t>
            </a:r>
          </a:p>
          <a:p>
            <a:pPr lvl="1"/>
            <a:endParaRPr lang="en-US" dirty="0"/>
          </a:p>
          <a:p>
            <a:pPr lvl="1"/>
            <a:endParaRPr lang="en-US" dirty="0"/>
          </a:p>
          <a:p>
            <a:pPr lvl="1"/>
            <a:endParaRPr lang="en-US" dirty="0"/>
          </a:p>
          <a:p>
            <a:pPr lvl="1"/>
            <a:endParaRPr lang="en-US" dirty="0"/>
          </a:p>
          <a:p>
            <a:pPr lvl="1"/>
            <a:endParaRPr lang="en-US" dirty="0"/>
          </a:p>
        </p:txBody>
      </p:sp>
      <p:sp>
        <p:nvSpPr>
          <p:cNvPr id="6" name="TextBox 5">
            <a:extLst>
              <a:ext uri="{FF2B5EF4-FFF2-40B4-BE49-F238E27FC236}">
                <a16:creationId xmlns:a16="http://schemas.microsoft.com/office/drawing/2014/main" id="{38F5F0E9-9385-2B0B-FFC4-3498A300DADB}"/>
              </a:ext>
            </a:extLst>
          </p:cNvPr>
          <p:cNvSpPr txBox="1"/>
          <p:nvPr/>
        </p:nvSpPr>
        <p:spPr>
          <a:xfrm flipH="1">
            <a:off x="203509" y="3325495"/>
            <a:ext cx="8992998" cy="3518207"/>
          </a:xfrm>
          <a:prstGeom prst="rect">
            <a:avLst/>
          </a:prstGeom>
          <a:noFill/>
        </p:spPr>
        <p:txBody>
          <a:bodyPr wrap="square">
            <a:spAutoFit/>
          </a:bodyPr>
          <a:lstStyle/>
          <a:p>
            <a:pPr marL="0" marR="0">
              <a:lnSpc>
                <a:spcPct val="115000"/>
              </a:lnSpc>
              <a:spcAft>
                <a:spcPts val="1000"/>
              </a:spcAft>
            </a:pPr>
            <a:endParaRPr lang="en-US"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dirty="0">
              <a:solidFill>
                <a:srgbClr val="242424"/>
              </a:solidFill>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dirty="0">
              <a:solidFill>
                <a:srgbClr val="242424"/>
              </a:solidFill>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dirty="0">
              <a:solidFill>
                <a:srgbClr val="242424"/>
              </a:solidFill>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r>
              <a:rPr lang="en-US"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rPr>
              <a:t>To learn more about the PHHSBG, please visit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our SharePoint page</a:t>
            </a:r>
            <a:r>
              <a:rPr lang="en-US"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rPr>
              <a:t> or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public webpage.</a:t>
            </a:r>
            <a:r>
              <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0C08F3FF-78BC-C0DD-B1BD-8BB459367DD2}"/>
              </a:ext>
            </a:extLst>
          </p:cNvPr>
          <p:cNvSpPr>
            <a:spLocks noGrp="1"/>
          </p:cNvSpPr>
          <p:nvPr>
            <p:ph type="sldNum" sz="quarter" idx="12"/>
          </p:nvPr>
        </p:nvSpPr>
        <p:spPr/>
        <p:txBody>
          <a:bodyPr/>
          <a:lstStyle/>
          <a:p>
            <a:fld id="{DB7DDC46-2E90-8640-BEFE-F54DCCD857ED}" type="slidenum">
              <a:rPr lang="en-US" smtClean="0"/>
              <a:t>71</a:t>
            </a:fld>
            <a:endParaRPr lang="en-US" dirty="0"/>
          </a:p>
        </p:txBody>
      </p:sp>
      <p:pic>
        <p:nvPicPr>
          <p:cNvPr id="7" name="Picture Placeholder 8" descr="A picture containing outdoor, water, large, building&#10;&#10;Description automatically generated">
            <a:extLst>
              <a:ext uri="{FF2B5EF4-FFF2-40B4-BE49-F238E27FC236}">
                <a16:creationId xmlns:a16="http://schemas.microsoft.com/office/drawing/2014/main" id="{314E5642-7F01-B1C2-12CC-37884EE5120C}"/>
              </a:ext>
            </a:extLst>
          </p:cNvPr>
          <p:cNvPicPr>
            <a:picLocks noChangeAspect="1"/>
          </p:cNvPicPr>
          <p:nvPr/>
        </p:nvPicPr>
        <p:blipFill>
          <a:blip r:embed="rId5">
            <a:alphaModFix amt="40000"/>
          </a:blip>
          <a:srcRect r="5431" b="1"/>
          <a:stretch/>
        </p:blipFill>
        <p:spPr>
          <a:xfrm>
            <a:off x="9851570" y="14298"/>
            <a:ext cx="2340429" cy="6723537"/>
          </a:xfrm>
          <a:prstGeom prst="rect">
            <a:avLst/>
          </a:prstGeom>
        </p:spPr>
      </p:pic>
    </p:spTree>
    <p:extLst>
      <p:ext uri="{BB962C8B-B14F-4D97-AF65-F5344CB8AC3E}">
        <p14:creationId xmlns:p14="http://schemas.microsoft.com/office/powerpoint/2010/main" val="28462963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07F7E-6B11-AF5C-F331-66ADAB1BBA73}"/>
              </a:ext>
            </a:extLst>
          </p:cNvPr>
          <p:cNvSpPr>
            <a:spLocks noGrp="1"/>
          </p:cNvSpPr>
          <p:nvPr>
            <p:ph type="title"/>
          </p:nvPr>
        </p:nvSpPr>
        <p:spPr>
          <a:xfrm>
            <a:off x="2494844" y="948266"/>
            <a:ext cx="10385777" cy="5169503"/>
          </a:xfrm>
        </p:spPr>
        <p:txBody>
          <a:bodyPr/>
          <a:lstStyle/>
          <a:p>
            <a:r>
              <a:rPr lang="en-US" sz="3600" dirty="0">
                <a:latin typeface="Times New Roman" panose="02020603050405020304" pitchFamily="18" charset="0"/>
                <a:cs typeface="Times New Roman" panose="02020603050405020304" pitchFamily="18" charset="0"/>
              </a:rPr>
              <a:t>Final Funding Recommendations – Commissioner</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by April 28, 2026</a:t>
            </a: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Notice of Funding Approval or Denial</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April 30, 2026</a:t>
            </a: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PHHS BG Office Hour – Work Plan/Budget</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May 1, 2026, &amp; May 18, 2026</a:t>
            </a: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Approved Budget to Finance &amp; Grants Accounting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May 15, 2026 </a:t>
            </a:r>
          </a:p>
        </p:txBody>
      </p:sp>
      <p:sp>
        <p:nvSpPr>
          <p:cNvPr id="4" name="Slide Number Placeholder 3">
            <a:extLst>
              <a:ext uri="{FF2B5EF4-FFF2-40B4-BE49-F238E27FC236}">
                <a16:creationId xmlns:a16="http://schemas.microsoft.com/office/drawing/2014/main" id="{40390AC0-AEB3-49AC-6738-8860B942582F}"/>
              </a:ext>
            </a:extLst>
          </p:cNvPr>
          <p:cNvSpPr>
            <a:spLocks noGrp="1"/>
          </p:cNvSpPr>
          <p:nvPr>
            <p:ph type="sldNum" sz="quarter" idx="12"/>
          </p:nvPr>
        </p:nvSpPr>
        <p:spPr/>
        <p:txBody>
          <a:bodyPr/>
          <a:lstStyle/>
          <a:p>
            <a:fld id="{DB7DDC46-2E90-8640-BEFE-F54DCCD857ED}" type="slidenum">
              <a:rPr lang="en-US" smtClean="0"/>
              <a:t>72</a:t>
            </a:fld>
            <a:endParaRPr lang="en-US" dirty="0"/>
          </a:p>
        </p:txBody>
      </p:sp>
      <p:pic>
        <p:nvPicPr>
          <p:cNvPr id="5" name="Picture Placeholder 8" descr="A picture containing outdoor, water, large, building&#10;&#10;Description automatically generated">
            <a:extLst>
              <a:ext uri="{FF2B5EF4-FFF2-40B4-BE49-F238E27FC236}">
                <a16:creationId xmlns:a16="http://schemas.microsoft.com/office/drawing/2014/main" id="{4F930615-3030-9588-E142-37F94FAB00D2}"/>
              </a:ext>
            </a:extLst>
          </p:cNvPr>
          <p:cNvPicPr>
            <a:picLocks noGrp="1" noChangeAspect="1"/>
          </p:cNvPicPr>
          <p:nvPr>
            <p:ph idx="1"/>
          </p:nvPr>
        </p:nvPicPr>
        <p:blipFill>
          <a:blip r:embed="rId3">
            <a:alphaModFix amt="40000"/>
          </a:blip>
          <a:srcRect r="5431" b="1"/>
          <a:stretch/>
        </p:blipFill>
        <p:spPr>
          <a:xfrm>
            <a:off x="-1" y="0"/>
            <a:ext cx="2329543" cy="6858000"/>
          </a:xfrm>
          <a:prstGeom prst="rect">
            <a:avLst/>
          </a:prstGeom>
        </p:spPr>
      </p:pic>
    </p:spTree>
    <p:extLst>
      <p:ext uri="{BB962C8B-B14F-4D97-AF65-F5344CB8AC3E}">
        <p14:creationId xmlns:p14="http://schemas.microsoft.com/office/powerpoint/2010/main" val="36091875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magnifying glass over questions&#10;&#10;Description automatically generated">
            <a:extLst>
              <a:ext uri="{FF2B5EF4-FFF2-40B4-BE49-F238E27FC236}">
                <a16:creationId xmlns:a16="http://schemas.microsoft.com/office/drawing/2014/main" id="{D9631F51-A332-4E62-C110-295BC599D02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909" r="-2" b="13130"/>
          <a:stretch/>
        </p:blipFill>
        <p:spPr>
          <a:xfrm>
            <a:off x="1141272" y="785284"/>
            <a:ext cx="9909456" cy="5571066"/>
          </a:xfrm>
          <a:prstGeom prst="rect">
            <a:avLst/>
          </a:prstGeom>
        </p:spPr>
      </p:pic>
      <p:sp>
        <p:nvSpPr>
          <p:cNvPr id="3" name="Slide Number Placeholder 2">
            <a:extLst>
              <a:ext uri="{FF2B5EF4-FFF2-40B4-BE49-F238E27FC236}">
                <a16:creationId xmlns:a16="http://schemas.microsoft.com/office/drawing/2014/main" id="{64C5D661-B133-F983-71F4-EB40515DB86D}"/>
              </a:ext>
            </a:extLst>
          </p:cNvPr>
          <p:cNvSpPr>
            <a:spLocks noGrp="1"/>
          </p:cNvSpPr>
          <p:nvPr>
            <p:ph type="sldNum" sz="quarter" idx="12"/>
          </p:nvPr>
        </p:nvSpPr>
        <p:spPr/>
        <p:txBody>
          <a:bodyPr/>
          <a:lstStyle/>
          <a:p>
            <a:fld id="{31E56DF1-2802-4191-B98C-550116521960}" type="slidenum">
              <a:rPr lang="en-US" smtClean="0"/>
              <a:t>73</a:t>
            </a:fld>
            <a:endParaRPr lang="en-US" dirty="0"/>
          </a:p>
        </p:txBody>
      </p:sp>
    </p:spTree>
    <p:extLst>
      <p:ext uri="{BB962C8B-B14F-4D97-AF65-F5344CB8AC3E}">
        <p14:creationId xmlns:p14="http://schemas.microsoft.com/office/powerpoint/2010/main" val="5084861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gnifying glass over questions&#10;&#10;Description automatically generated">
            <a:extLst>
              <a:ext uri="{FF2B5EF4-FFF2-40B4-BE49-F238E27FC236}">
                <a16:creationId xmlns:a16="http://schemas.microsoft.com/office/drawing/2014/main" id="{D0CEE62C-BC57-A10F-7F7D-A957C305B1AE}"/>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909" r="-2" b="13130"/>
          <a:stretch/>
        </p:blipFill>
        <p:spPr>
          <a:xfrm>
            <a:off x="1141272" y="643467"/>
            <a:ext cx="9909456" cy="5571066"/>
          </a:xfrm>
          <a:prstGeom prst="rect">
            <a:avLst/>
          </a:prstGeom>
        </p:spPr>
      </p:pic>
      <p:sp>
        <p:nvSpPr>
          <p:cNvPr id="6" name="TextBox 5">
            <a:extLst>
              <a:ext uri="{FF2B5EF4-FFF2-40B4-BE49-F238E27FC236}">
                <a16:creationId xmlns:a16="http://schemas.microsoft.com/office/drawing/2014/main" id="{F4819670-793C-0CF5-3EB1-F1C3629065F0}"/>
              </a:ext>
            </a:extLst>
          </p:cNvPr>
          <p:cNvSpPr txBox="1"/>
          <p:nvPr/>
        </p:nvSpPr>
        <p:spPr>
          <a:xfrm>
            <a:off x="9104412" y="6278516"/>
            <a:ext cx="184731" cy="200055"/>
          </a:xfrm>
          <a:prstGeom prst="rect">
            <a:avLst/>
          </a:prstGeom>
          <a:solidFill>
            <a:srgbClr val="000000"/>
          </a:solidFill>
        </p:spPr>
        <p:txBody>
          <a:bodyPr wrap="none" rtlCol="0">
            <a:spAutoFit/>
          </a:bodyPr>
          <a:lstStyle/>
          <a:p>
            <a:pPr algn="r">
              <a:spcAft>
                <a:spcPts val="600"/>
              </a:spcAft>
            </a:pPr>
            <a:endParaRPr lang="en-US" sz="700" dirty="0">
              <a:solidFill>
                <a:srgbClr val="FFFFFF"/>
              </a:solidFill>
            </a:endParaRPr>
          </a:p>
        </p:txBody>
      </p:sp>
      <p:pic>
        <p:nvPicPr>
          <p:cNvPr id="2" name="Picture 2">
            <a:extLst>
              <a:ext uri="{FF2B5EF4-FFF2-40B4-BE49-F238E27FC236}">
                <a16:creationId xmlns:a16="http://schemas.microsoft.com/office/drawing/2014/main" id="{6A13568C-B194-1573-94EC-6A3A386C3A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4EB7A-37C9-11CA-5593-B728C1B79B3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771881" y="-295564"/>
            <a:ext cx="6183078" cy="3336209"/>
          </a:xfrm>
          <a:prstGeom prst="rect">
            <a:avLst/>
          </a:prstGeom>
        </p:spPr>
      </p:pic>
      <p:sp>
        <p:nvSpPr>
          <p:cNvPr id="7" name="TextBox 6">
            <a:extLst>
              <a:ext uri="{FF2B5EF4-FFF2-40B4-BE49-F238E27FC236}">
                <a16:creationId xmlns:a16="http://schemas.microsoft.com/office/drawing/2014/main" id="{C627EDE6-53E3-9067-A79B-4D16E99DF622}"/>
              </a:ext>
            </a:extLst>
          </p:cNvPr>
          <p:cNvSpPr txBox="1"/>
          <p:nvPr/>
        </p:nvSpPr>
        <p:spPr>
          <a:xfrm>
            <a:off x="5816184" y="2487477"/>
            <a:ext cx="6375816" cy="3011722"/>
          </a:xfrm>
          <a:prstGeom prst="rect">
            <a:avLst/>
          </a:prstGeom>
          <a:noFill/>
        </p:spPr>
        <p:txBody>
          <a:bodyPr wrap="square">
            <a:spAutoFit/>
          </a:bodyPr>
          <a:lstStyle/>
          <a:p>
            <a:pPr marL="0" marR="0">
              <a:lnSpc>
                <a:spcPct val="115000"/>
              </a:lnSpc>
              <a:spcAft>
                <a:spcPts val="1000"/>
              </a:spcAft>
            </a:pPr>
            <a:endParaRPr lang="en-US"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dirty="0">
              <a:solidFill>
                <a:srgbClr val="242424"/>
              </a:solidFill>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dirty="0">
              <a:solidFill>
                <a:srgbClr val="242424"/>
              </a:solidFill>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Aft>
                <a:spcPts val="1000"/>
              </a:spcAft>
            </a:pPr>
            <a:endParaRPr lang="en-US" sz="1800" dirty="0">
              <a:solidFill>
                <a:srgbClr val="2424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To learn more about the PHHSBG, please visit </a:t>
            </a:r>
            <a:r>
              <a:rPr lang="en-US" sz="2000"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our SharePoint page</a:t>
            </a:r>
            <a:r>
              <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or </a:t>
            </a:r>
            <a:r>
              <a:rPr lang="en-US" sz="2000"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public webpage.</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1489677-8978-5072-7136-964718C8D2EC}"/>
              </a:ext>
            </a:extLst>
          </p:cNvPr>
          <p:cNvSpPr>
            <a:spLocks noGrp="1"/>
          </p:cNvSpPr>
          <p:nvPr>
            <p:ph type="sldNum" sz="quarter" idx="12"/>
          </p:nvPr>
        </p:nvSpPr>
        <p:spPr/>
        <p:txBody>
          <a:bodyPr/>
          <a:lstStyle/>
          <a:p>
            <a:fld id="{31E56DF1-2802-4191-B98C-550116521960}" type="slidenum">
              <a:rPr lang="en-US" smtClean="0"/>
              <a:t>74</a:t>
            </a:fld>
            <a:endParaRPr lang="en-US" dirty="0"/>
          </a:p>
        </p:txBody>
      </p:sp>
    </p:spTree>
    <p:extLst>
      <p:ext uri="{BB962C8B-B14F-4D97-AF65-F5344CB8AC3E}">
        <p14:creationId xmlns:p14="http://schemas.microsoft.com/office/powerpoint/2010/main" val="7893681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outdoor, water, large, building&#10;&#10;Description automatically generated">
            <a:extLst>
              <a:ext uri="{FF2B5EF4-FFF2-40B4-BE49-F238E27FC236}">
                <a16:creationId xmlns:a16="http://schemas.microsoft.com/office/drawing/2014/main" id="{DD1454E9-ECCF-A544-9A41-03D868655FF5}"/>
              </a:ext>
            </a:extLst>
          </p:cNvPr>
          <p:cNvPicPr>
            <a:picLocks noGrp="1" noChangeAspect="1"/>
          </p:cNvPicPr>
          <p:nvPr>
            <p:ph type="pic" sz="quarter" idx="13"/>
          </p:nvPr>
        </p:nvPicPr>
        <p:blipFill>
          <a:blip r:embed="rId3"/>
          <a:srcRect t="26710"/>
          <a:stretch/>
        </p:blipFill>
        <p:spPr>
          <a:xfrm>
            <a:off x="20" y="-22"/>
            <a:ext cx="12191977" cy="6858022"/>
          </a:xfrm>
          <a:prstGeom prst="rect">
            <a:avLst/>
          </a:prstGeom>
        </p:spPr>
      </p:pic>
      <p:sp>
        <p:nvSpPr>
          <p:cNvPr id="2" name="Title 1">
            <a:extLst>
              <a:ext uri="{FF2B5EF4-FFF2-40B4-BE49-F238E27FC236}">
                <a16:creationId xmlns:a16="http://schemas.microsoft.com/office/drawing/2014/main" id="{3724B5A5-1EA9-9D46-8706-B46B02489DD0}"/>
              </a:ext>
            </a:extLst>
          </p:cNvPr>
          <p:cNvSpPr>
            <a:spLocks noGrp="1"/>
          </p:cNvSpPr>
          <p:nvPr>
            <p:ph type="title"/>
          </p:nvPr>
        </p:nvSpPr>
        <p:spPr>
          <a:xfrm>
            <a:off x="643467" y="643467"/>
            <a:ext cx="4117070" cy="3569242"/>
          </a:xfrm>
        </p:spPr>
        <p:txBody>
          <a:bodyPr vert="horz" lIns="91440" tIns="45720" rIns="91440" bIns="45720" rtlCol="0" anchor="t">
            <a:normAutofit/>
          </a:bodyPr>
          <a:lstStyle/>
          <a:p>
            <a:r>
              <a:rPr lang="en-US" sz="5200" b="1" dirty="0">
                <a:solidFill>
                  <a:srgbClr val="FFFFFF"/>
                </a:solidFill>
              </a:rPr>
              <a:t>Closing Remarks</a:t>
            </a:r>
            <a:br>
              <a:rPr lang="en-US" sz="5200" b="1" dirty="0">
                <a:solidFill>
                  <a:srgbClr val="FFFFFF"/>
                </a:solidFill>
              </a:rPr>
            </a:br>
            <a:r>
              <a:rPr lang="en-US" sz="5200" b="1" dirty="0">
                <a:solidFill>
                  <a:srgbClr val="FFFFFF"/>
                </a:solidFill>
              </a:rPr>
              <a:t>and Adjournment</a:t>
            </a:r>
          </a:p>
        </p:txBody>
      </p:sp>
      <p:sp>
        <p:nvSpPr>
          <p:cNvPr id="3" name="Content Placeholder 2">
            <a:extLst>
              <a:ext uri="{FF2B5EF4-FFF2-40B4-BE49-F238E27FC236}">
                <a16:creationId xmlns:a16="http://schemas.microsoft.com/office/drawing/2014/main" id="{DB087B5E-9A7B-7F4C-87F1-A58C460A69AF}"/>
              </a:ext>
            </a:extLst>
          </p:cNvPr>
          <p:cNvSpPr>
            <a:spLocks noGrp="1"/>
          </p:cNvSpPr>
          <p:nvPr>
            <p:ph idx="1"/>
          </p:nvPr>
        </p:nvSpPr>
        <p:spPr>
          <a:xfrm>
            <a:off x="643466" y="4551037"/>
            <a:ext cx="5449479" cy="1578054"/>
          </a:xfrm>
        </p:spPr>
        <p:txBody>
          <a:bodyPr vert="horz" lIns="91440" tIns="45720" rIns="91440" bIns="45720" rtlCol="0" anchor="b">
            <a:normAutofit/>
          </a:bodyPr>
          <a:lstStyle/>
          <a:p>
            <a:pPr marL="0" indent="0">
              <a:buNone/>
            </a:pPr>
            <a:r>
              <a:rPr lang="en-US" sz="2400" dirty="0">
                <a:solidFill>
                  <a:srgbClr val="FFFFFF"/>
                </a:solidFill>
              </a:rPr>
              <a:t> </a:t>
            </a:r>
          </a:p>
        </p:txBody>
      </p:sp>
      <p:sp>
        <p:nvSpPr>
          <p:cNvPr id="4" name="Slide Number Placeholder 3">
            <a:extLst>
              <a:ext uri="{FF2B5EF4-FFF2-40B4-BE49-F238E27FC236}">
                <a16:creationId xmlns:a16="http://schemas.microsoft.com/office/drawing/2014/main" id="{987C3AF6-0FFA-274E-B150-FD9EE2687C0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B7DDC46-2E90-8640-BEFE-F54DCCD857ED}" type="slidenum">
              <a:rPr lang="en-US">
                <a:solidFill>
                  <a:srgbClr val="FFFFFF"/>
                </a:solidFill>
                <a:latin typeface="Calibri" panose="020F0502020204030204"/>
              </a:rPr>
              <a:pPr>
                <a:spcAft>
                  <a:spcPts val="600"/>
                </a:spcAft>
                <a:defRPr/>
              </a:pPr>
              <a:t>75</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492954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C21F-C3E9-7D3A-0CCA-7F97CE24F239}"/>
              </a:ext>
            </a:extLst>
          </p:cNvPr>
          <p:cNvSpPr>
            <a:spLocks noGrp="1"/>
          </p:cNvSpPr>
          <p:nvPr>
            <p:ph type="title"/>
          </p:nvPr>
        </p:nvSpPr>
        <p:spPr>
          <a:xfrm>
            <a:off x="643467" y="365125"/>
            <a:ext cx="4267200" cy="3879497"/>
          </a:xfrm>
        </p:spPr>
        <p:txBody>
          <a:bodyPr>
            <a:normAutofit/>
          </a:bodyPr>
          <a:lstStyle/>
          <a:p>
            <a:r>
              <a:rPr lang="en-US" sz="5400" dirty="0">
                <a:latin typeface="Times New Roman" panose="02020603050405020304" pitchFamily="18" charset="0"/>
                <a:cs typeface="Times New Roman" panose="02020603050405020304" pitchFamily="18" charset="0"/>
              </a:rPr>
              <a:t>AP6 </a:t>
            </a:r>
            <a:br>
              <a:rPr lang="en-US" sz="5400" dirty="0">
                <a:latin typeface="Times New Roman" panose="02020603050405020304" pitchFamily="18" charset="0"/>
                <a:cs typeface="Times New Roman" panose="02020603050405020304" pitchFamily="18" charset="0"/>
              </a:rPr>
            </a:br>
            <a:r>
              <a:rPr lang="en-US" sz="5400" dirty="0">
                <a:latin typeface="Times New Roman" panose="02020603050405020304" pitchFamily="18" charset="0"/>
                <a:cs typeface="Times New Roman" panose="02020603050405020304" pitchFamily="18" charset="0"/>
              </a:rPr>
              <a:t>Program </a:t>
            </a:r>
            <a:br>
              <a:rPr lang="en-US" sz="5400" dirty="0">
                <a:latin typeface="Times New Roman" panose="02020603050405020304" pitchFamily="18" charset="0"/>
                <a:cs typeface="Times New Roman" panose="02020603050405020304" pitchFamily="18" charset="0"/>
              </a:rPr>
            </a:br>
            <a:r>
              <a:rPr lang="en-US" sz="5400" dirty="0">
                <a:latin typeface="Times New Roman" panose="02020603050405020304" pitchFamily="18" charset="0"/>
                <a:cs typeface="Times New Roman" panose="02020603050405020304" pitchFamily="18" charset="0"/>
              </a:rPr>
              <a:t>Budget Spenddowns</a:t>
            </a:r>
          </a:p>
        </p:txBody>
      </p:sp>
      <p:sp>
        <p:nvSpPr>
          <p:cNvPr id="4" name="Slide Number Placeholder 3">
            <a:extLst>
              <a:ext uri="{FF2B5EF4-FFF2-40B4-BE49-F238E27FC236}">
                <a16:creationId xmlns:a16="http://schemas.microsoft.com/office/drawing/2014/main" id="{BFAA93F3-88D2-9295-7844-C16485AE07FD}"/>
              </a:ext>
            </a:extLst>
          </p:cNvPr>
          <p:cNvSpPr>
            <a:spLocks noGrp="1"/>
          </p:cNvSpPr>
          <p:nvPr>
            <p:ph type="sldNum" sz="quarter" idx="12"/>
          </p:nvPr>
        </p:nvSpPr>
        <p:spPr/>
        <p:txBody>
          <a:bodyPr/>
          <a:lstStyle/>
          <a:p>
            <a:fld id="{31E56DF1-2802-4191-B98C-550116521960}" type="slidenum">
              <a:rPr lang="en-US" smtClean="0"/>
              <a:t>8</a:t>
            </a:fld>
            <a:endParaRPr lang="en-US" dirty="0"/>
          </a:p>
        </p:txBody>
      </p:sp>
      <p:pic>
        <p:nvPicPr>
          <p:cNvPr id="5" name="Picture Placeholder 8" descr="A picture containing outdoor, water, large, building&#10;&#10;Description automatically generated">
            <a:extLst>
              <a:ext uri="{FF2B5EF4-FFF2-40B4-BE49-F238E27FC236}">
                <a16:creationId xmlns:a16="http://schemas.microsoft.com/office/drawing/2014/main" id="{A54BDC7D-50A2-8CB4-B5D9-77C2D20A48CC}"/>
              </a:ext>
            </a:extLst>
          </p:cNvPr>
          <p:cNvPicPr>
            <a:picLocks noGrp="1" noChangeAspect="1"/>
          </p:cNvPicPr>
          <p:nvPr>
            <p:ph idx="1"/>
          </p:nvPr>
        </p:nvPicPr>
        <p:blipFill>
          <a:blip r:embed="rId3">
            <a:alphaModFix amt="40000"/>
          </a:blip>
          <a:srcRect r="5431" b="1"/>
          <a:stretch/>
        </p:blipFill>
        <p:spPr>
          <a:xfrm rot="21059907">
            <a:off x="508807" y="449796"/>
            <a:ext cx="6099353" cy="4443074"/>
          </a:xfrm>
          <a:prstGeom prst="rect">
            <a:avLst/>
          </a:prstGeom>
          <a:ln>
            <a:noFill/>
          </a:ln>
          <a:effectLst>
            <a:softEdge rad="112500"/>
          </a:effectLst>
        </p:spPr>
      </p:pic>
      <p:pic>
        <p:nvPicPr>
          <p:cNvPr id="6" name="Picture 5">
            <a:extLst>
              <a:ext uri="{FF2B5EF4-FFF2-40B4-BE49-F238E27FC236}">
                <a16:creationId xmlns:a16="http://schemas.microsoft.com/office/drawing/2014/main" id="{01100BB5-414F-6E54-E021-FF73FB18040B}"/>
              </a:ext>
            </a:extLst>
          </p:cNvPr>
          <p:cNvPicPr>
            <a:picLocks noChangeAspect="1"/>
          </p:cNvPicPr>
          <p:nvPr/>
        </p:nvPicPr>
        <p:blipFill>
          <a:blip r:embed="rId4"/>
          <a:stretch>
            <a:fillRect/>
          </a:stretch>
        </p:blipFill>
        <p:spPr>
          <a:xfrm>
            <a:off x="6450495" y="3730308"/>
            <a:ext cx="5282835" cy="2370025"/>
          </a:xfrm>
          <a:prstGeom prst="rect">
            <a:avLst/>
          </a:prstGeom>
        </p:spPr>
      </p:pic>
    </p:spTree>
    <p:extLst>
      <p:ext uri="{BB962C8B-B14F-4D97-AF65-F5344CB8AC3E}">
        <p14:creationId xmlns:p14="http://schemas.microsoft.com/office/powerpoint/2010/main" val="369100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E3F07-CC32-B8D3-E745-7EE827174ECC}"/>
              </a:ext>
            </a:extLst>
          </p:cNvPr>
          <p:cNvSpPr>
            <a:spLocks noGrp="1"/>
          </p:cNvSpPr>
          <p:nvPr>
            <p:ph type="title"/>
          </p:nvPr>
        </p:nvSpPr>
        <p:spPr>
          <a:xfrm>
            <a:off x="293077" y="365125"/>
            <a:ext cx="11723077" cy="1325563"/>
          </a:xfrm>
        </p:spPr>
        <p:txBody>
          <a:bodyPr>
            <a:normAutofit fontScale="90000"/>
          </a:bodyPr>
          <a:lstStyle/>
          <a:p>
            <a:pPr algn="ctr"/>
            <a:r>
              <a:rPr lang="en-US" sz="44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AP6 PHHS Block Grant </a:t>
            </a:r>
            <a:r>
              <a:rPr lang="en-US" sz="4400" spc="-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Budget</a:t>
            </a:r>
            <a:r>
              <a:rPr lang="en-US" sz="4400" spc="-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spc="-1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Spend-down</a:t>
            </a:r>
            <a:r>
              <a:rPr lang="en-US" sz="4400" spc="-5"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U</a:t>
            </a:r>
            <a:r>
              <a:rPr lang="en-US" sz="44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pdate FFY 2026</a:t>
            </a:r>
            <a:br>
              <a:rPr lang="en-US" sz="4400" spc="-5" dirty="0">
                <a:solidFill>
                  <a:srgbClr val="231F20"/>
                </a:solidFill>
                <a:effectLst/>
                <a:ea typeface="Times New Roman" panose="02020603050405020304" pitchFamily="18" charset="0"/>
              </a:rPr>
            </a:br>
            <a:endParaRPr lang="en-US" dirty="0"/>
          </a:p>
        </p:txBody>
      </p:sp>
      <p:sp>
        <p:nvSpPr>
          <p:cNvPr id="3" name="Slide Number Placeholder 2">
            <a:extLst>
              <a:ext uri="{FF2B5EF4-FFF2-40B4-BE49-F238E27FC236}">
                <a16:creationId xmlns:a16="http://schemas.microsoft.com/office/drawing/2014/main" id="{4C7D94C8-983E-7723-1874-F2EEB53D622B}"/>
              </a:ext>
            </a:extLst>
          </p:cNvPr>
          <p:cNvSpPr>
            <a:spLocks noGrp="1"/>
          </p:cNvSpPr>
          <p:nvPr>
            <p:ph type="sldNum" sz="quarter" idx="12"/>
          </p:nvPr>
        </p:nvSpPr>
        <p:spPr/>
        <p:txBody>
          <a:bodyPr/>
          <a:lstStyle/>
          <a:p>
            <a:fld id="{31E56DF1-2802-4191-B98C-550116521960}" type="slidenum">
              <a:rPr lang="en-US" smtClean="0"/>
              <a:t>9</a:t>
            </a:fld>
            <a:endParaRPr lang="en-US" dirty="0"/>
          </a:p>
        </p:txBody>
      </p:sp>
      <p:pic>
        <p:nvPicPr>
          <p:cNvPr id="6" name="Picture 5">
            <a:extLst>
              <a:ext uri="{FF2B5EF4-FFF2-40B4-BE49-F238E27FC236}">
                <a16:creationId xmlns:a16="http://schemas.microsoft.com/office/drawing/2014/main" id="{AAFCB04C-3AF2-77F4-FD38-F0306680D0BC}"/>
              </a:ext>
            </a:extLst>
          </p:cNvPr>
          <p:cNvPicPr>
            <a:picLocks noChangeAspect="1"/>
          </p:cNvPicPr>
          <p:nvPr/>
        </p:nvPicPr>
        <p:blipFill>
          <a:blip r:embed="rId3"/>
          <a:stretch>
            <a:fillRect/>
          </a:stretch>
        </p:blipFill>
        <p:spPr>
          <a:xfrm>
            <a:off x="468922" y="1602694"/>
            <a:ext cx="11338765" cy="4936218"/>
          </a:xfrm>
          <a:prstGeom prst="rect">
            <a:avLst/>
          </a:prstGeom>
        </p:spPr>
      </p:pic>
    </p:spTree>
    <p:extLst>
      <p:ext uri="{BB962C8B-B14F-4D97-AF65-F5344CB8AC3E}">
        <p14:creationId xmlns:p14="http://schemas.microsoft.com/office/powerpoint/2010/main" val="606792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1794</TotalTime>
  <Words>8673</Words>
  <Application>Microsoft Office PowerPoint</Application>
  <PresentationFormat>Widescreen</PresentationFormat>
  <Paragraphs>1030</Paragraphs>
  <Slides>75</Slides>
  <Notes>75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75</vt:i4>
      </vt:variant>
    </vt:vector>
  </HeadingPairs>
  <TitlesOfParts>
    <vt:vector size="83" baseType="lpstr">
      <vt:lpstr>Algerian</vt:lpstr>
      <vt:lpstr>Aptos</vt:lpstr>
      <vt:lpstr>Aptos Display</vt:lpstr>
      <vt:lpstr>Arial</vt:lpstr>
      <vt:lpstr>Arial Narrow</vt:lpstr>
      <vt:lpstr>Calibri</vt:lpstr>
      <vt:lpstr>Times New Roman</vt:lpstr>
      <vt:lpstr>Office Theme</vt:lpstr>
      <vt:lpstr>Welcome</vt:lpstr>
      <vt:lpstr>Preventive Health and Health Services (PHHS) Block Grant (BG)</vt:lpstr>
      <vt:lpstr>Agenda</vt:lpstr>
      <vt:lpstr>Welcome</vt:lpstr>
      <vt:lpstr> </vt:lpstr>
      <vt:lpstr> </vt:lpstr>
      <vt:lpstr>AP6  Challenges                            Success Stories   </vt:lpstr>
      <vt:lpstr>AP6  Program  Budget Spenddowns</vt:lpstr>
      <vt:lpstr>AP6 PHHS Block Grant  Budget  Spend-down Update FFY 2026 </vt:lpstr>
      <vt:lpstr>OSDH PHL Molecular </vt:lpstr>
      <vt:lpstr>OSDH PHL TB/Mycology</vt:lpstr>
      <vt:lpstr>OSDH PHL  STI/ HIV</vt:lpstr>
      <vt:lpstr>OSDH PHL Microbiology</vt:lpstr>
      <vt:lpstr>Oral Health Outreach Project</vt:lpstr>
      <vt:lpstr>A Way to Wellness+</vt:lpstr>
      <vt:lpstr>South Central Oklahoma Healthy Youth Initiative-D8</vt:lpstr>
      <vt:lpstr>CATCH – NE Oklahoma CATCH Coordinated Health Initiative</vt:lpstr>
      <vt:lpstr>Community Engagement &amp; Partnership</vt:lpstr>
      <vt:lpstr>CHW Training </vt:lpstr>
      <vt:lpstr>Enhancing Access, Promoting Wellness  &amp; Telehealth Initiative</vt:lpstr>
      <vt:lpstr>Improving School Health Statewide</vt:lpstr>
      <vt:lpstr>Nutrition Security</vt:lpstr>
      <vt:lpstr>Healthy Aging and Injury Prevention</vt:lpstr>
      <vt:lpstr>Sexual Assault Training &amp; Surveillance</vt:lpstr>
      <vt:lpstr>Child Passenger Safety Program</vt:lpstr>
      <vt:lpstr>Suicide Prevention &amp; Surveillance</vt:lpstr>
      <vt:lpstr>Partner-Inflicted Brain Injury (PIBI) Training &amp; Surveillance</vt:lpstr>
      <vt:lpstr>CHO- Certified Healthy Oklahoma Statewide Technical Assistance</vt:lpstr>
      <vt:lpstr>Go NAPSACC Technical Assistance</vt:lpstr>
      <vt:lpstr>PHHS Block Grant – Gen Adm Coordinator</vt:lpstr>
      <vt:lpstr>AP6  Program  Budget Revision</vt:lpstr>
      <vt:lpstr>AP6 Budget Modifications </vt:lpstr>
      <vt:lpstr>Budget Redirections   (Revision)  </vt:lpstr>
      <vt:lpstr>5 minutes</vt:lpstr>
      <vt:lpstr> </vt:lpstr>
      <vt:lpstr>FY26 PHHS Block Grant Programs</vt:lpstr>
      <vt:lpstr>D7 Community Engagement and Health Planning Maternal &amp; Infant Health Initiative</vt:lpstr>
      <vt:lpstr>Traumatic Brain Injury (TBI) Prevention &amp; Response Program</vt:lpstr>
      <vt:lpstr>Violence Prevention Program</vt:lpstr>
      <vt:lpstr>A Way to Wellness +</vt:lpstr>
      <vt:lpstr>Sexual Assault Training &amp; Surveillance</vt:lpstr>
      <vt:lpstr>School Health Technical Assistance- Statewide</vt:lpstr>
      <vt:lpstr>Work@Health Technical Assistance</vt:lpstr>
      <vt:lpstr>District 3 Communication &amp; Health Literacy Project</vt:lpstr>
      <vt:lpstr>Enhancing Statewide Evidence-Based Programming</vt:lpstr>
      <vt:lpstr>Increasing Nutrition Security through CHDs</vt:lpstr>
      <vt:lpstr>OSDH PHL - Sexual Transmitted Infections (STI) Department Syphilis Testing Initiative</vt:lpstr>
      <vt:lpstr>Healthy Aging and Injury Prevention</vt:lpstr>
      <vt:lpstr>OSDH PHL - Molecular Department Enteric Screening Initiative</vt:lpstr>
      <vt:lpstr>CHW  Workforce Advancement Initiative</vt:lpstr>
      <vt:lpstr>Child Passenger Safety Program</vt:lpstr>
      <vt:lpstr>Perinatal Child- Parent Psychotherapy in Oklahoma</vt:lpstr>
      <vt:lpstr>D5 Birth Certificate Waiver Program</vt:lpstr>
      <vt:lpstr>Health Access Partnership Initiative Training</vt:lpstr>
      <vt:lpstr>Office of Health Access - Strengthening Health Access Pathways to Preventive Health Services Across Oklahoma</vt:lpstr>
      <vt:lpstr>Southcentral Oklahoma Oral Health Improvement</vt:lpstr>
      <vt:lpstr>D1 Bridges Out of Poverty &amp; Getting Ahead While Getting By Project</vt:lpstr>
      <vt:lpstr>Oral Health Outreach Project</vt:lpstr>
      <vt:lpstr>Enterprise Risk Management and Compliance</vt:lpstr>
      <vt:lpstr>OSDH PHL -Microbiology Department </vt:lpstr>
      <vt:lpstr>PowerPoint Presentation</vt:lpstr>
      <vt:lpstr> 5 minutes</vt:lpstr>
      <vt:lpstr> </vt:lpstr>
      <vt:lpstr>Committee Meetings</vt:lpstr>
      <vt:lpstr>PHHS Block Grant  Authorizing Legislation </vt:lpstr>
      <vt:lpstr>Advisory Committee Duties  </vt:lpstr>
      <vt:lpstr>2026 PHHS Block Grant Advisory Committee Dates</vt:lpstr>
      <vt:lpstr>Funding Recommendations  </vt:lpstr>
      <vt:lpstr>Evaluation Scoring Document</vt:lpstr>
      <vt:lpstr> </vt:lpstr>
      <vt:lpstr>  Next steps:    </vt:lpstr>
      <vt:lpstr>Final Funding Recommendations – Commissioner    by April 28, 2026  Notice of Funding Approval or Denial    April 30, 2026  PHHS BG Office Hour – Work Plan/Budget  May 1, 2026, &amp; May 18, 2026  Approved Budget to Finance &amp; Grants Accounting                          May 15, 2026 </vt:lpstr>
      <vt:lpstr>PowerPoint Presentation</vt:lpstr>
      <vt:lpstr>PowerPoint Presentation</vt:lpstr>
      <vt:lpstr>Closing Remarks and Adjournment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Solina Searcy-Martin</dc:creator>
  <cp:lastModifiedBy>Solina Searcy-Martin</cp:lastModifiedBy>
  <cp:revision>1</cp:revision>
  <dcterms:created xsi:type="dcterms:W3CDTF">2026-03-10T13:44:48Z</dcterms:created>
  <dcterms:modified xsi:type="dcterms:W3CDTF">2026-04-14T20:40:44Z</dcterms:modified>
</cp:coreProperties>
</file>