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2CD_D129C585.xml" ContentType="application/vnd.ms-powerpoint.comments+xml"/>
  <Override PartName="/ppt/notesSlides/notesSlide5.xml" ContentType="application/vnd.openxmlformats-officedocument.presentationml.notesSlide+xml"/>
  <Override PartName="/ppt/comments/modernComment_2CE_A4FA6AB9.xml" ContentType="application/vnd.ms-powerpoint.comments+xml"/>
  <Override PartName="/ppt/notesSlides/notesSlide6.xml" ContentType="application/vnd.openxmlformats-officedocument.presentationml.notesSlide+xml"/>
  <Override PartName="/ppt/comments/modernComment_2D9_2D7CA0FA.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2DD_5ED6D54B.xml" ContentType="application/vnd.ms-powerpoint.comments+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84" r:id="rId5"/>
  </p:sldMasterIdLst>
  <p:notesMasterIdLst>
    <p:notesMasterId r:id="rId34"/>
  </p:notesMasterIdLst>
  <p:sldIdLst>
    <p:sldId id="697" r:id="rId6"/>
    <p:sldId id="527" r:id="rId7"/>
    <p:sldId id="256" r:id="rId8"/>
    <p:sldId id="714" r:id="rId9"/>
    <p:sldId id="715" r:id="rId10"/>
    <p:sldId id="259" r:id="rId11"/>
    <p:sldId id="258" r:id="rId12"/>
    <p:sldId id="260" r:id="rId13"/>
    <p:sldId id="716" r:id="rId14"/>
    <p:sldId id="717" r:id="rId15"/>
    <p:sldId id="718" r:id="rId16"/>
    <p:sldId id="729" r:id="rId17"/>
    <p:sldId id="719" r:id="rId18"/>
    <p:sldId id="733" r:id="rId19"/>
    <p:sldId id="680" r:id="rId20"/>
    <p:sldId id="701" r:id="rId21"/>
    <p:sldId id="731" r:id="rId22"/>
    <p:sldId id="732" r:id="rId23"/>
    <p:sldId id="730" r:id="rId24"/>
    <p:sldId id="699" r:id="rId25"/>
    <p:sldId id="727" r:id="rId26"/>
    <p:sldId id="722" r:id="rId27"/>
    <p:sldId id="723" r:id="rId28"/>
    <p:sldId id="724" r:id="rId29"/>
    <p:sldId id="725" r:id="rId30"/>
    <p:sldId id="726" r:id="rId31"/>
    <p:sldId id="728" r:id="rId32"/>
    <p:sldId id="25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0E3708-7326-1CFA-3D47-8624A03961A9}" name="Sonja K Claborn" initials="SC" userId="S::sonjac@health.ok.gov::d4e6907b-a6f9-43e2-baf1-943dc3fb99c6" providerId="AD"/>
  <p188:author id="{C46BF437-3A1A-D74D-E06A-7271CC563F2C}" name="Teja Paruchuri" initials="TP" userId="S::teja.paruchuri@health.ok.gov::cb25a23b-5ac1-4979-97e3-25b75829096e" providerId="AD"/>
  <p188:author id="{4019894C-F321-E4AF-DFD8-755820AE21FF}" name="Rishu Garg" initials="RG" userId="S::rishu.garg@health.ok.gov::8627482e-d3d8-4296-b2f2-1ed9f531064c" providerId="AD"/>
  <p188:author id="{1260974F-DF2F-9C76-163A-99FDBF0757EF}" name="Anna Anthony" initials="AA" userId="S::annaa@health.ok.gov::d10b8380-db7c-4bb2-aeae-a260af85de7c" providerId="AD"/>
  <p188:author id="{72FF105F-D43D-D0D3-852D-579ABB81BBD5}" name="Margaret Archer" initials="MA" userId="S::Margaret.Archer@health.ok.gov::2991ac12-8bd6-4295-9ee6-2dac7a29c2cb" providerId="AD"/>
  <p188:author id="{7A7B3E87-8D47-5700-B658-558AAD9B94F7}" name="Muhammad Khalil" initials="MK" userId="S::MuhammadK@health.ok.gov::64be5bfe-b0d1-40a9-b254-7ea44c2626d4" providerId="AD"/>
  <p188:author id="{468E2E8D-3794-9D79-B944-A68EC9CF613C}" name="Paula Deyell" initials="PD" userId="S::paularb@health.ok.gov::76813009-adce-4eab-9052-2a25df303ccc" providerId="AD"/>
  <p188:author id="{74EE6598-1D88-1CE7-1BD4-7E9C000364B2}" name="Muhammad Khalil" initials="MK" userId="Muhammad Khalil" providerId="None"/>
  <p188:author id="{4EC552B6-15DA-4F71-FA9A-13808D8F5731}" name="Brent Calkin" initials="BC" userId="S::brentc@health.ok.gov::fe26feed-f53d-4a1e-81f5-42bae2aa8b90" providerId="AD"/>
  <p188:author id="{C9ACD3C0-A641-8D10-8656-5ACA585262BC}" name="Muhammad Khalil" initials="MK" userId="S::muhammadk@health.ok.gov::64be5bfe-b0d1-40a9-b254-7ea44c2626d4" providerId="AD"/>
  <p188:author id="{24BCC6EB-D032-7355-22BB-3C4DA9BE5970}" name="Myka N Saltsman" initials="MS" userId="S::mykas@health.ok.gov::461884a9-a227-4391-b56c-6227cc38bbec" providerId="AD"/>
  <p188:author id="{A2DBEDF0-7C99-3BCA-2BF1-2EBBF42BA545}" name="Margaret Archer" initials="MA" userId="S::margaret.archer@health.ok.gov::2991ac12-8bd6-4295-9ee6-2dac7a29c2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itlin Hixaon-Pope" initials="KH" lastIdx="36" clrIdx="0">
    <p:extLst>
      <p:ext uri="{19B8F6BF-5375-455C-9EA6-DF929625EA0E}">
        <p15:presenceInfo xmlns:p15="http://schemas.microsoft.com/office/powerpoint/2012/main" userId="S::kaitlinp@health.ok.gov::86e37652-972b-4632-b73f-170f0cfdeddd" providerId="AD"/>
      </p:ext>
    </p:extLst>
  </p:cmAuthor>
  <p:cmAuthor id="2" name="Erin Turner" initials="ET" lastIdx="33" clrIdx="1">
    <p:extLst>
      <p:ext uri="{19B8F6BF-5375-455C-9EA6-DF929625EA0E}">
        <p15:presenceInfo xmlns:p15="http://schemas.microsoft.com/office/powerpoint/2012/main" userId="S::erint@health.ok.gov::cef02151-8298-477e-bd71-d9656261939d" providerId="AD"/>
      </p:ext>
    </p:extLst>
  </p:cmAuthor>
  <p:cmAuthor id="3" name="Fauzia Khan" initials="FK" lastIdx="35" clrIdx="2">
    <p:extLst>
      <p:ext uri="{19B8F6BF-5375-455C-9EA6-DF929625EA0E}">
        <p15:presenceInfo xmlns:p15="http://schemas.microsoft.com/office/powerpoint/2012/main" userId="S::fauziak@health.ok.gov::adc4540a-c00e-42d4-b1a3-3123ec10ffbf" providerId="AD"/>
      </p:ext>
    </p:extLst>
  </p:cmAuthor>
  <p:cmAuthor id="4" name="Michael A Zaleski" initials="MZ" lastIdx="4" clrIdx="3">
    <p:extLst>
      <p:ext uri="{19B8F6BF-5375-455C-9EA6-DF929625EA0E}">
        <p15:presenceInfo xmlns:p15="http://schemas.microsoft.com/office/powerpoint/2012/main" userId="S::michaelz@health.ok.gov::7c10eccf-f01c-4c6f-a978-b10b910eafbc" providerId="AD"/>
      </p:ext>
    </p:extLst>
  </p:cmAuthor>
  <p:cmAuthor id="5" name="Kamilla Gazieva" initials="KG" lastIdx="11" clrIdx="4">
    <p:extLst>
      <p:ext uri="{19B8F6BF-5375-455C-9EA6-DF929625EA0E}">
        <p15:presenceInfo xmlns:p15="http://schemas.microsoft.com/office/powerpoint/2012/main" userId="S::kamilla.gazieva@health.ok.gov::8a96d16d-333d-4721-8c2f-62b13633d710" providerId="AD"/>
      </p:ext>
    </p:extLst>
  </p:cmAuthor>
  <p:cmAuthor id="6" name="Sonja K Claborn" initials="SC" lastIdx="10" clrIdx="5">
    <p:extLst>
      <p:ext uri="{19B8F6BF-5375-455C-9EA6-DF929625EA0E}">
        <p15:presenceInfo xmlns:p15="http://schemas.microsoft.com/office/powerpoint/2012/main" userId="S::sonjac@health.ok.gov::d4e6907b-a6f9-43e2-baf1-943dc3fb99c6" providerId="AD"/>
      </p:ext>
    </p:extLst>
  </p:cmAuthor>
  <p:cmAuthor id="7" name="Paula R Boatner" initials="PB" lastIdx="1" clrIdx="6">
    <p:extLst>
      <p:ext uri="{19B8F6BF-5375-455C-9EA6-DF929625EA0E}">
        <p15:presenceInfo xmlns:p15="http://schemas.microsoft.com/office/powerpoint/2012/main" userId="S::paularb@health.ok.gov::76813009-adce-4eab-9052-2a25df303ccc" providerId="AD"/>
      </p:ext>
    </p:extLst>
  </p:cmAuthor>
  <p:cmAuthor id="8" name="Margaret Archer" initials="MA" lastIdx="23" clrIdx="7">
    <p:extLst>
      <p:ext uri="{19B8F6BF-5375-455C-9EA6-DF929625EA0E}">
        <p15:presenceInfo xmlns:p15="http://schemas.microsoft.com/office/powerpoint/2012/main" userId="S::margaret.archer@health.ok.gov::2991ac12-8bd6-4295-9ee6-2dac7a29c2cb" providerId="AD"/>
      </p:ext>
    </p:extLst>
  </p:cmAuthor>
  <p:cmAuthor id="9" name="Brent Calkin" initials="BC" lastIdx="17" clrIdx="8">
    <p:extLst>
      <p:ext uri="{19B8F6BF-5375-455C-9EA6-DF929625EA0E}">
        <p15:presenceInfo xmlns:p15="http://schemas.microsoft.com/office/powerpoint/2012/main" userId="S::brentc@health.ok.gov::fe26feed-f53d-4a1e-81f5-42bae2aa8b90" providerId="AD"/>
      </p:ext>
    </p:extLst>
  </p:cmAuthor>
  <p:cmAuthor id="10" name="Anna Anthony" initials="AA" lastIdx="2" clrIdx="9">
    <p:extLst>
      <p:ext uri="{19B8F6BF-5375-455C-9EA6-DF929625EA0E}">
        <p15:presenceInfo xmlns:p15="http://schemas.microsoft.com/office/powerpoint/2012/main" userId="S::annaa@health.ok.gov::d10b8380-db7c-4bb2-aeae-a260af85de7c" providerId="AD"/>
      </p:ext>
    </p:extLst>
  </p:cmAuthor>
  <p:cmAuthor id="11" name="Teja Paruchuri" initials="TP" lastIdx="3" clrIdx="10">
    <p:extLst>
      <p:ext uri="{19B8F6BF-5375-455C-9EA6-DF929625EA0E}">
        <p15:presenceInfo xmlns:p15="http://schemas.microsoft.com/office/powerpoint/2012/main" userId="S::teja.paruchuri@health.ok.gov::cb25a23b-5ac1-4979-97e3-25b75829096e" providerId="AD"/>
      </p:ext>
    </p:extLst>
  </p:cmAuthor>
  <p:cmAuthor id="12" name="Tina M Shatto" initials="TS" lastIdx="4" clrIdx="11">
    <p:extLst>
      <p:ext uri="{19B8F6BF-5375-455C-9EA6-DF929625EA0E}">
        <p15:presenceInfo xmlns:p15="http://schemas.microsoft.com/office/powerpoint/2012/main" userId="S::tinas@health.ok.gov::9fed3792-ae61-4f9f-98ff-2fdbeef7db5d" providerId="AD"/>
      </p:ext>
    </p:extLst>
  </p:cmAuthor>
  <p:cmAuthor id="13" name="Myka N Saltsman" initials="MS" lastIdx="2" clrIdx="12">
    <p:extLst>
      <p:ext uri="{19B8F6BF-5375-455C-9EA6-DF929625EA0E}">
        <p15:presenceInfo xmlns:p15="http://schemas.microsoft.com/office/powerpoint/2012/main" userId="S::mykas@health.ok.gov::461884a9-a227-4391-b56c-6227cc38bb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69C4"/>
    <a:srgbClr val="E8F1F1"/>
    <a:srgbClr val="D7E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20866D-0A0C-CBCC-5AF4-D9DCFD061FC5}" v="154" dt="2024-10-04T16:36:00.785"/>
    <p1510:client id="{679E305A-9443-D801-FAF1-6E96F316E1FA}" v="16" dt="2024-10-04T13:13:01.067"/>
    <p1510:client id="{6E13705C-9E64-4247-884E-C45D8851B00C}" v="4559" dt="2024-10-04T17:10:30.984"/>
    <p1510:client id="{D6741841-AA16-B6FC-38F4-41722C8CAE97}" v="4" dt="2024-10-04T16:19:40.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ntfs1\Immdata\Bethany%20Willson\Data%20Requests\Rishu\Flu%20October%202024%20Meeting\Flu%20Totals%20CDC%20and%20OSI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tfs1\Immdata\Bethany%20Willson\Data%20Requests\Rishu\Flu%20October%202024%20Meeting\Flu%20Totals%20CDC%20and%20OSI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ntfs1\Immdata\Bethany%20Willson\Data%20Requests\Rishu\Flu%20October%202024%20Meeting\Flu%20Totals%20CDC%20and%20OSI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tfs1\Immdata\Bethany%20Willson\Data%20Requests\Rishu\Flu%20October%202024%20Meeting\Flu%20Totals%20CDC%20and%20OSII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Flu</a:t>
            </a:r>
            <a:r>
              <a:rPr lang="en-US" baseline="0"/>
              <a:t> Rates by Season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'CDC FluVaxView Rates'!$A$3</c:f>
              <c:strCache>
                <c:ptCount val="1"/>
                <c:pt idx="0">
                  <c:v>6 Months-17 Years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'CDC FluVaxView Rates'!$B$2:$D$2</c:f>
              <c:strCache>
                <c:ptCount val="3"/>
                <c:pt idx="0">
                  <c:v>2020-2021</c:v>
                </c:pt>
                <c:pt idx="1">
                  <c:v>2021-2022</c:v>
                </c:pt>
                <c:pt idx="2">
                  <c:v>2022-2023</c:v>
                </c:pt>
              </c:strCache>
            </c:strRef>
          </c:cat>
          <c:val>
            <c:numRef>
              <c:f>'CDC FluVaxView Rates'!$B$3:$D$3</c:f>
              <c:numCache>
                <c:formatCode>0.0%</c:formatCode>
                <c:ptCount val="3"/>
                <c:pt idx="0">
                  <c:v>0.58599999999999997</c:v>
                </c:pt>
                <c:pt idx="1">
                  <c:v>0.57799999999999996</c:v>
                </c:pt>
                <c:pt idx="2">
                  <c:v>0.57399999999999995</c:v>
                </c:pt>
              </c:numCache>
            </c:numRef>
          </c:val>
          <c:extLst>
            <c:ext xmlns:c16="http://schemas.microsoft.com/office/drawing/2014/chart" uri="{C3380CC4-5D6E-409C-BE32-E72D297353CC}">
              <c16:uniqueId val="{00000000-6CBB-499D-845F-066BA0EC2CFA}"/>
            </c:ext>
          </c:extLst>
        </c:ser>
        <c:ser>
          <c:idx val="1"/>
          <c:order val="1"/>
          <c:tx>
            <c:strRef>
              <c:f>'CDC FluVaxView Rates'!$A$4</c:f>
              <c:strCache>
                <c:ptCount val="1"/>
                <c:pt idx="0">
                  <c:v>18-64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'CDC FluVaxView Rates'!$B$2:$D$2</c:f>
              <c:strCache>
                <c:ptCount val="3"/>
                <c:pt idx="0">
                  <c:v>2020-2021</c:v>
                </c:pt>
                <c:pt idx="1">
                  <c:v>2021-2022</c:v>
                </c:pt>
                <c:pt idx="2">
                  <c:v>2022-2023</c:v>
                </c:pt>
              </c:strCache>
            </c:strRef>
          </c:cat>
          <c:val>
            <c:numRef>
              <c:f>'CDC FluVaxView Rates'!$B$4:$D$4</c:f>
              <c:numCache>
                <c:formatCode>0.0%</c:formatCode>
                <c:ptCount val="3"/>
                <c:pt idx="0">
                  <c:v>0.43</c:v>
                </c:pt>
                <c:pt idx="1">
                  <c:v>0.42</c:v>
                </c:pt>
                <c:pt idx="2">
                  <c:v>0.4</c:v>
                </c:pt>
              </c:numCache>
            </c:numRef>
          </c:val>
          <c:extLst>
            <c:ext xmlns:c16="http://schemas.microsoft.com/office/drawing/2014/chart" uri="{C3380CC4-5D6E-409C-BE32-E72D297353CC}">
              <c16:uniqueId val="{00000001-6CBB-499D-845F-066BA0EC2CFA}"/>
            </c:ext>
          </c:extLst>
        </c:ser>
        <c:ser>
          <c:idx val="2"/>
          <c:order val="2"/>
          <c:tx>
            <c:strRef>
              <c:f>'CDC FluVaxView Rates'!$A$5</c:f>
              <c:strCache>
                <c:ptCount val="1"/>
                <c:pt idx="0">
                  <c:v>&gt;=65 Years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'CDC FluVaxView Rates'!$B$2:$D$2</c:f>
              <c:strCache>
                <c:ptCount val="3"/>
                <c:pt idx="0">
                  <c:v>2020-2021</c:v>
                </c:pt>
                <c:pt idx="1">
                  <c:v>2021-2022</c:v>
                </c:pt>
                <c:pt idx="2">
                  <c:v>2022-2023</c:v>
                </c:pt>
              </c:strCache>
            </c:strRef>
          </c:cat>
          <c:val>
            <c:numRef>
              <c:f>'CDC FluVaxView Rates'!$B$5:$D$5</c:f>
              <c:numCache>
                <c:formatCode>0.0%</c:formatCode>
                <c:ptCount val="3"/>
                <c:pt idx="0">
                  <c:v>0.752</c:v>
                </c:pt>
                <c:pt idx="1">
                  <c:v>0.73899999999999999</c:v>
                </c:pt>
                <c:pt idx="2">
                  <c:v>0.69699999999999995</c:v>
                </c:pt>
              </c:numCache>
            </c:numRef>
          </c:val>
          <c:extLst>
            <c:ext xmlns:c16="http://schemas.microsoft.com/office/drawing/2014/chart" uri="{C3380CC4-5D6E-409C-BE32-E72D297353CC}">
              <c16:uniqueId val="{00000002-6CBB-499D-845F-066BA0EC2CFA}"/>
            </c:ext>
          </c:extLst>
        </c:ser>
        <c:dLbls>
          <c:dLblPos val="outEnd"/>
          <c:showLegendKey val="0"/>
          <c:showVal val="1"/>
          <c:showCatName val="0"/>
          <c:showSerName val="0"/>
          <c:showPercent val="0"/>
          <c:showBubbleSize val="0"/>
        </c:dLbls>
        <c:gapWidth val="219"/>
        <c:overlap val="-27"/>
        <c:axId val="1936971679"/>
        <c:axId val="1936957759"/>
      </c:barChart>
      <c:catAx>
        <c:axId val="1936971679"/>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6957759"/>
        <c:crosses val="autoZero"/>
        <c:auto val="1"/>
        <c:lblAlgn val="ctr"/>
        <c:lblOffset val="100"/>
        <c:noMultiLvlLbl val="0"/>
      </c:catAx>
      <c:valAx>
        <c:axId val="193695775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12700">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697167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r>
              <a:rPr lang="en-US"/>
              <a:t>Flu Rates by Age</a:t>
            </a:r>
          </a:p>
        </c:rich>
      </c:tx>
      <c:overlay val="0"/>
      <c:spPr>
        <a:noFill/>
        <a:ln>
          <a:noFill/>
        </a:ln>
        <a:effectLst/>
      </c:spPr>
      <c:txPr>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'CDC FluVaxView Rates'!$B$2</c:f>
              <c:strCache>
                <c:ptCount val="1"/>
                <c:pt idx="0">
                  <c:v>2020-2021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'CDC FluVaxView Rates'!$A$3:$A$5</c:f>
              <c:strCache>
                <c:ptCount val="3"/>
                <c:pt idx="0">
                  <c:v>6 Months-17 Years</c:v>
                </c:pt>
                <c:pt idx="1">
                  <c:v>18-64 Years</c:v>
                </c:pt>
                <c:pt idx="2">
                  <c:v>&gt;=65 Years</c:v>
                </c:pt>
              </c:strCache>
            </c:strRef>
          </c:cat>
          <c:val>
            <c:numRef>
              <c:f>'CDC FluVaxView Rates'!$B$3:$B$5</c:f>
              <c:numCache>
                <c:formatCode>0.0%</c:formatCode>
                <c:ptCount val="3"/>
                <c:pt idx="0">
                  <c:v>0.58599999999999997</c:v>
                </c:pt>
                <c:pt idx="1">
                  <c:v>0.43</c:v>
                </c:pt>
                <c:pt idx="2">
                  <c:v>0.752</c:v>
                </c:pt>
              </c:numCache>
            </c:numRef>
          </c:val>
          <c:extLst>
            <c:ext xmlns:c16="http://schemas.microsoft.com/office/drawing/2014/chart" uri="{C3380CC4-5D6E-409C-BE32-E72D297353CC}">
              <c16:uniqueId val="{00000000-AF5E-4345-A514-52E3A3CB5DED}"/>
            </c:ext>
          </c:extLst>
        </c:ser>
        <c:ser>
          <c:idx val="1"/>
          <c:order val="1"/>
          <c:tx>
            <c:strRef>
              <c:f>'CDC FluVaxView Rates'!$C$2</c:f>
              <c:strCache>
                <c:ptCount val="1"/>
                <c:pt idx="0">
                  <c:v>2021-2022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'CDC FluVaxView Rates'!$A$3:$A$5</c:f>
              <c:strCache>
                <c:ptCount val="3"/>
                <c:pt idx="0">
                  <c:v>6 Months-17 Years</c:v>
                </c:pt>
                <c:pt idx="1">
                  <c:v>18-64 Years</c:v>
                </c:pt>
                <c:pt idx="2">
                  <c:v>&gt;=65 Years</c:v>
                </c:pt>
              </c:strCache>
            </c:strRef>
          </c:cat>
          <c:val>
            <c:numRef>
              <c:f>'CDC FluVaxView Rates'!$C$3:$C$5</c:f>
              <c:numCache>
                <c:formatCode>0.0%</c:formatCode>
                <c:ptCount val="3"/>
                <c:pt idx="0">
                  <c:v>0.57799999999999996</c:v>
                </c:pt>
                <c:pt idx="1">
                  <c:v>0.42</c:v>
                </c:pt>
                <c:pt idx="2">
                  <c:v>0.73899999999999999</c:v>
                </c:pt>
              </c:numCache>
            </c:numRef>
          </c:val>
          <c:extLst>
            <c:ext xmlns:c16="http://schemas.microsoft.com/office/drawing/2014/chart" uri="{C3380CC4-5D6E-409C-BE32-E72D297353CC}">
              <c16:uniqueId val="{00000001-AF5E-4345-A514-52E3A3CB5DED}"/>
            </c:ext>
          </c:extLst>
        </c:ser>
        <c:ser>
          <c:idx val="2"/>
          <c:order val="2"/>
          <c:tx>
            <c:strRef>
              <c:f>'CDC FluVaxView Rates'!$D$2</c:f>
              <c:strCache>
                <c:ptCount val="1"/>
                <c:pt idx="0">
                  <c:v>2022-2023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'CDC FluVaxView Rates'!$A$3:$A$5</c:f>
              <c:strCache>
                <c:ptCount val="3"/>
                <c:pt idx="0">
                  <c:v>6 Months-17 Years</c:v>
                </c:pt>
                <c:pt idx="1">
                  <c:v>18-64 Years</c:v>
                </c:pt>
                <c:pt idx="2">
                  <c:v>&gt;=65 Years</c:v>
                </c:pt>
              </c:strCache>
            </c:strRef>
          </c:cat>
          <c:val>
            <c:numRef>
              <c:f>'CDC FluVaxView Rates'!$D$3:$D$5</c:f>
              <c:numCache>
                <c:formatCode>0.0%</c:formatCode>
                <c:ptCount val="3"/>
                <c:pt idx="0">
                  <c:v>0.57399999999999995</c:v>
                </c:pt>
                <c:pt idx="1">
                  <c:v>0.4</c:v>
                </c:pt>
                <c:pt idx="2">
                  <c:v>0.69699999999999995</c:v>
                </c:pt>
              </c:numCache>
            </c:numRef>
          </c:val>
          <c:extLst>
            <c:ext xmlns:c16="http://schemas.microsoft.com/office/drawing/2014/chart" uri="{C3380CC4-5D6E-409C-BE32-E72D297353CC}">
              <c16:uniqueId val="{00000002-AF5E-4345-A514-52E3A3CB5DED}"/>
            </c:ext>
          </c:extLst>
        </c:ser>
        <c:dLbls>
          <c:dLblPos val="outEnd"/>
          <c:showLegendKey val="0"/>
          <c:showVal val="1"/>
          <c:showCatName val="0"/>
          <c:showSerName val="0"/>
          <c:showPercent val="0"/>
          <c:showBubbleSize val="0"/>
        </c:dLbls>
        <c:gapWidth val="219"/>
        <c:overlap val="-27"/>
        <c:axId val="1936971679"/>
        <c:axId val="1936957759"/>
      </c:barChart>
      <c:catAx>
        <c:axId val="1936971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936957759"/>
        <c:crosses val="autoZero"/>
        <c:auto val="1"/>
        <c:lblAlgn val="ctr"/>
        <c:lblOffset val="100"/>
        <c:noMultiLvlLbl val="0"/>
      </c:catAx>
      <c:valAx>
        <c:axId val="193695775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93697167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1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r>
              <a:rPr lang="en-US"/>
              <a:t>Flu Rates by Age</a:t>
            </a:r>
          </a:p>
        </c:rich>
      </c:tx>
      <c:overlay val="0"/>
      <c:spPr>
        <a:noFill/>
        <a:ln>
          <a:noFill/>
        </a:ln>
        <a:effectLst/>
      </c:spPr>
      <c:txPr>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'OSIIS Flu Rates'!$B$1</c:f>
              <c:strCache>
                <c:ptCount val="1"/>
                <c:pt idx="0">
                  <c:v>Flu Rate 22-23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'OSIIS Flu Rates'!$A$2:$A$4</c:f>
              <c:strCache>
                <c:ptCount val="3"/>
                <c:pt idx="0">
                  <c:v>0-17 Years</c:v>
                </c:pt>
                <c:pt idx="1">
                  <c:v>18-64 Years</c:v>
                </c:pt>
                <c:pt idx="2">
                  <c:v>65+</c:v>
                </c:pt>
              </c:strCache>
            </c:strRef>
          </c:cat>
          <c:val>
            <c:numRef>
              <c:f>'OSIIS Flu Rates'!$B$2:$B$4</c:f>
              <c:numCache>
                <c:formatCode>0.0%</c:formatCode>
                <c:ptCount val="3"/>
                <c:pt idx="0">
                  <c:v>0.17232674721033645</c:v>
                </c:pt>
                <c:pt idx="1">
                  <c:v>0.1379884790219805</c:v>
                </c:pt>
                <c:pt idx="2">
                  <c:v>0.46555126699624438</c:v>
                </c:pt>
              </c:numCache>
            </c:numRef>
          </c:val>
          <c:extLst>
            <c:ext xmlns:c16="http://schemas.microsoft.com/office/drawing/2014/chart" uri="{C3380CC4-5D6E-409C-BE32-E72D297353CC}">
              <c16:uniqueId val="{00000000-5D64-4F0D-8D39-9159F4706777}"/>
            </c:ext>
          </c:extLst>
        </c:ser>
        <c:ser>
          <c:idx val="1"/>
          <c:order val="1"/>
          <c:tx>
            <c:strRef>
              <c:f>'OSIIS Flu Rates'!$C$1</c:f>
              <c:strCache>
                <c:ptCount val="1"/>
                <c:pt idx="0">
                  <c:v>Flu Rate 23-24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'OSIIS Flu Rates'!$A$2:$A$4</c:f>
              <c:strCache>
                <c:ptCount val="3"/>
                <c:pt idx="0">
                  <c:v>0-17 Years</c:v>
                </c:pt>
                <c:pt idx="1">
                  <c:v>18-64 Years</c:v>
                </c:pt>
                <c:pt idx="2">
                  <c:v>65+</c:v>
                </c:pt>
              </c:strCache>
            </c:strRef>
          </c:cat>
          <c:val>
            <c:numRef>
              <c:f>'OSIIS Flu Rates'!$C$2:$C$4</c:f>
              <c:numCache>
                <c:formatCode>0.0%</c:formatCode>
                <c:ptCount val="3"/>
                <c:pt idx="0">
                  <c:v>0.16692990183740247</c:v>
                </c:pt>
                <c:pt idx="1">
                  <c:v>0.13562211259489895</c:v>
                </c:pt>
                <c:pt idx="2">
                  <c:v>0.46537826164838886</c:v>
                </c:pt>
              </c:numCache>
            </c:numRef>
          </c:val>
          <c:extLst>
            <c:ext xmlns:c16="http://schemas.microsoft.com/office/drawing/2014/chart" uri="{C3380CC4-5D6E-409C-BE32-E72D297353CC}">
              <c16:uniqueId val="{00000001-5D64-4F0D-8D39-9159F4706777}"/>
            </c:ext>
          </c:extLst>
        </c:ser>
        <c:dLbls>
          <c:dLblPos val="outEnd"/>
          <c:showLegendKey val="0"/>
          <c:showVal val="1"/>
          <c:showCatName val="0"/>
          <c:showSerName val="0"/>
          <c:showPercent val="0"/>
          <c:showBubbleSize val="0"/>
        </c:dLbls>
        <c:gapWidth val="219"/>
        <c:overlap val="-27"/>
        <c:axId val="1318529135"/>
        <c:axId val="1589768367"/>
      </c:barChart>
      <c:catAx>
        <c:axId val="131852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589768367"/>
        <c:crosses val="autoZero"/>
        <c:auto val="1"/>
        <c:lblAlgn val="ctr"/>
        <c:lblOffset val="100"/>
        <c:noMultiLvlLbl val="0"/>
      </c:catAx>
      <c:valAx>
        <c:axId val="158976836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31852913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1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r>
              <a:rPr lang="en-US"/>
              <a:t>Flu Rates by Season</a:t>
            </a:r>
          </a:p>
        </c:rich>
      </c:tx>
      <c:overlay val="0"/>
      <c:spPr>
        <a:noFill/>
        <a:ln>
          <a:noFill/>
        </a:ln>
        <a:effectLst/>
      </c:spPr>
      <c:txPr>
        <a:bodyPr rot="0" spcFirstLastPara="1" vertOverflow="ellipsis" vert="horz" wrap="square" anchor="ctr" anchorCtr="1"/>
        <a:lstStyle/>
        <a:p>
          <a:pPr>
            <a:defRPr lang="en-US" sz="12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'OSIIS Flu Rates'!$A$2</c:f>
              <c:strCache>
                <c:ptCount val="1"/>
                <c:pt idx="0">
                  <c:v>0-17 Years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'OSIIS Flu Rates'!$B$1:$C$1</c:f>
              <c:strCache>
                <c:ptCount val="2"/>
                <c:pt idx="0">
                  <c:v>Flu Rate 22-23</c:v>
                </c:pt>
                <c:pt idx="1">
                  <c:v>Flu Rate 23-24</c:v>
                </c:pt>
              </c:strCache>
            </c:strRef>
          </c:cat>
          <c:val>
            <c:numRef>
              <c:f>'OSIIS Flu Rates'!$B$2:$C$2</c:f>
              <c:numCache>
                <c:formatCode>0.0%</c:formatCode>
                <c:ptCount val="2"/>
                <c:pt idx="0">
                  <c:v>0.17232674721033645</c:v>
                </c:pt>
                <c:pt idx="1">
                  <c:v>0.16692990183740247</c:v>
                </c:pt>
              </c:numCache>
            </c:numRef>
          </c:val>
          <c:extLst>
            <c:ext xmlns:c16="http://schemas.microsoft.com/office/drawing/2014/chart" uri="{C3380CC4-5D6E-409C-BE32-E72D297353CC}">
              <c16:uniqueId val="{00000000-1C3F-421D-A060-AE9ED8B3CA01}"/>
            </c:ext>
          </c:extLst>
        </c:ser>
        <c:ser>
          <c:idx val="1"/>
          <c:order val="1"/>
          <c:tx>
            <c:strRef>
              <c:f>'OSIIS Flu Rates'!$A$3</c:f>
              <c:strCache>
                <c:ptCount val="1"/>
                <c:pt idx="0">
                  <c:v>18-64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'OSIIS Flu Rates'!$B$1:$C$1</c:f>
              <c:strCache>
                <c:ptCount val="2"/>
                <c:pt idx="0">
                  <c:v>Flu Rate 22-23</c:v>
                </c:pt>
                <c:pt idx="1">
                  <c:v>Flu Rate 23-24</c:v>
                </c:pt>
              </c:strCache>
            </c:strRef>
          </c:cat>
          <c:val>
            <c:numRef>
              <c:f>'OSIIS Flu Rates'!$B$3:$C$3</c:f>
              <c:numCache>
                <c:formatCode>0.0%</c:formatCode>
                <c:ptCount val="2"/>
                <c:pt idx="0">
                  <c:v>0.1379884790219805</c:v>
                </c:pt>
                <c:pt idx="1">
                  <c:v>0.13562211259489895</c:v>
                </c:pt>
              </c:numCache>
            </c:numRef>
          </c:val>
          <c:extLst>
            <c:ext xmlns:c16="http://schemas.microsoft.com/office/drawing/2014/chart" uri="{C3380CC4-5D6E-409C-BE32-E72D297353CC}">
              <c16:uniqueId val="{00000001-1C3F-421D-A060-AE9ED8B3CA01}"/>
            </c:ext>
          </c:extLst>
        </c:ser>
        <c:ser>
          <c:idx val="2"/>
          <c:order val="2"/>
          <c:tx>
            <c:strRef>
              <c:f>'OSIIS Flu Rates'!$A$4</c:f>
              <c:strCache>
                <c:ptCount val="1"/>
                <c:pt idx="0">
                  <c:v>65+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'OSIIS Flu Rates'!$B$1:$C$1</c:f>
              <c:strCache>
                <c:ptCount val="2"/>
                <c:pt idx="0">
                  <c:v>Flu Rate 22-23</c:v>
                </c:pt>
                <c:pt idx="1">
                  <c:v>Flu Rate 23-24</c:v>
                </c:pt>
              </c:strCache>
            </c:strRef>
          </c:cat>
          <c:val>
            <c:numRef>
              <c:f>'OSIIS Flu Rates'!$B$4:$C$4</c:f>
              <c:numCache>
                <c:formatCode>0.0%</c:formatCode>
                <c:ptCount val="2"/>
                <c:pt idx="0">
                  <c:v>0.46555126699624438</c:v>
                </c:pt>
                <c:pt idx="1">
                  <c:v>0.46537826164838886</c:v>
                </c:pt>
              </c:numCache>
            </c:numRef>
          </c:val>
          <c:extLst>
            <c:ext xmlns:c16="http://schemas.microsoft.com/office/drawing/2014/chart" uri="{C3380CC4-5D6E-409C-BE32-E72D297353CC}">
              <c16:uniqueId val="{00000002-1C3F-421D-A060-AE9ED8B3CA01}"/>
            </c:ext>
          </c:extLst>
        </c:ser>
        <c:dLbls>
          <c:dLblPos val="outEnd"/>
          <c:showLegendKey val="0"/>
          <c:showVal val="1"/>
          <c:showCatName val="0"/>
          <c:showSerName val="0"/>
          <c:showPercent val="0"/>
          <c:showBubbleSize val="0"/>
        </c:dLbls>
        <c:gapWidth val="219"/>
        <c:overlap val="-27"/>
        <c:axId val="1318529135"/>
        <c:axId val="1589768367"/>
      </c:barChart>
      <c:catAx>
        <c:axId val="131852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589768367"/>
        <c:crosses val="autoZero"/>
        <c:auto val="1"/>
        <c:lblAlgn val="ctr"/>
        <c:lblOffset val="100"/>
        <c:noMultiLvlLbl val="0"/>
      </c:catAx>
      <c:valAx>
        <c:axId val="158976836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131852913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lang="en-US" sz="10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CD_D129C585.xml><?xml version="1.0" encoding="utf-8"?>
<p188:cmLst xmlns:a="http://schemas.openxmlformats.org/drawingml/2006/main" xmlns:r="http://schemas.openxmlformats.org/officeDocument/2006/relationships" xmlns:p188="http://schemas.microsoft.com/office/powerpoint/2018/8/main">
  <p188:cm id="{6CF8941E-6A9D-47C0-B02A-9DB08C205254}" authorId="{A2DBEDF0-7C99-3BCA-2BF1-2EBBF42BA545}" created="2024-09-30T15:23:20.228">
    <pc:sldMkLst xmlns:pc="http://schemas.microsoft.com/office/powerpoint/2013/main/command">
      <pc:docMk/>
      <pc:sldMk cId="3509175685" sldId="717"/>
    </pc:sldMkLst>
    <p188:replyLst>
      <p188:reply id="{BC4A634B-6772-4C8C-A312-9849460B722C}" authorId="{A2DBEDF0-7C99-3BCA-2BF1-2EBBF42BA545}" created="2024-10-01T18:41:42.034">
        <p188:txBody>
          <a:bodyPr/>
          <a:lstStyle/>
          <a:p>
            <a:r>
              <a:rPr lang="en-US"/>
              <a:t>mamke notes</a:t>
            </a:r>
          </a:p>
        </p188:txBody>
      </p188:reply>
      <p188:reply id="{3F86B25C-8432-4F61-AE26-E9704B97E43A}" authorId="{72FF105F-D43D-D0D3-852D-579ABB81BBD5}" created="2024-10-01T19:42:38.238">
        <p188:txBody>
          <a:bodyPr/>
          <a:lstStyle/>
          <a:p>
            <a:r>
              <a:rPr lang="en-US"/>
              <a:t>[@Teja Paruchuri] can you think of anything else to add?</a:t>
            </a:r>
          </a:p>
        </p188:txBody>
      </p188:reply>
      <p188:reply id="{1FB17E3E-408E-4C9E-BD0D-A202A266602E}" authorId="{C46BF437-3A1A-D74D-E06A-7271CC563F2C}" created="2024-10-01T19:58:08.952">
        <p188:txBody>
          <a:bodyPr/>
          <a:lstStyle/>
          <a:p>
            <a:r>
              <a:rPr lang="en-US"/>
              <a:t>I would add the deadline to place orders and shipping timeline as well </a:t>
            </a:r>
          </a:p>
        </p188:txBody>
      </p188:reply>
      <p188:reply id="{2FBC1906-7902-49E5-8E62-1427BEC17746}" authorId="{72FF105F-D43D-D0D3-852D-579ABB81BBD5}" created="2024-10-02T18:26:01.036">
        <p188:txBody>
          <a:bodyPr/>
          <a:lstStyle/>
          <a:p>
            <a:r>
              <a:rPr lang="en-US"/>
              <a:t>What is the shipping time line again? I know I have it somewhere in a document but not sure where
</a:t>
            </a:r>
          </a:p>
        </p188:txBody>
      </p188:reply>
      <p188:reply id="{EAB8F3F8-5817-42E5-9061-843BD51211FA}" authorId="{C46BF437-3A1A-D74D-E06A-7271CC563F2C}" created="2024-10-02T18:56:39.043">
        <p188:txBody>
          <a:bodyPr/>
          <a:lstStyle/>
          <a:p>
            <a:r>
              <a:rPr lang="en-US"/>
              <a:t>3-5 days</a:t>
            </a:r>
          </a:p>
        </p188:txBody>
      </p188:reply>
      <p188:reply id="{60077D39-EE58-418D-84AE-14968334E01A}" authorId="{72FF105F-D43D-D0D3-852D-579ABB81BBD5}" created="2024-10-03T15:45:39.058">
        <p188:txBody>
          <a:bodyPr/>
          <a:lstStyle/>
          <a:p>
            <a:r>
              <a:rPr lang="en-US"/>
              <a:t>All from mckesson right
</a:t>
            </a:r>
          </a:p>
        </p188:txBody>
      </p188:reply>
      <p188:reply id="{63BCA67C-1B5D-403F-BC1E-E100913B3F18}" authorId="{C46BF437-3A1A-D74D-E06A-7271CC563F2C}" created="2024-10-03T15:49:14.788">
        <p188:txBody>
          <a:bodyPr/>
          <a:lstStyle/>
          <a:p>
            <a:r>
              <a:rPr lang="en-US"/>
              <a:t>Pfizer still comes from them directly </a:t>
            </a:r>
          </a:p>
        </p188:txBody>
      </p188:reply>
    </p188:replyLst>
    <p188:txBody>
      <a:bodyPr/>
      <a:lstStyle/>
      <a:p>
        <a:r>
          <a:rPr lang="en-US"/>
          <a:t>UPDATE AND WORK ON</a:t>
        </a:r>
      </a:p>
    </p188:txBody>
  </p188:cm>
  <p188:cm id="{97ABECDB-0D90-44D9-BE15-F5671C8FB3A6}" authorId="{72FF105F-D43D-D0D3-852D-579ABB81BBD5}" created="2024-10-03T15:55:47.306">
    <ac:txMkLst xmlns:ac="http://schemas.microsoft.com/office/drawing/2013/main/command">
      <pc:docMk xmlns:pc="http://schemas.microsoft.com/office/powerpoint/2013/main/command"/>
      <pc:sldMk xmlns:pc="http://schemas.microsoft.com/office/powerpoint/2013/main/command" cId="3509175685" sldId="717"/>
      <ac:spMk id="3" creationId="{9CC6A080-2A0A-D668-0EE2-C5F82368DECB}"/>
      <ac:txMk cp="502">
        <ac:context len="946" hash="924221630"/>
      </ac:txMk>
    </ac:txMkLst>
    <p188:pos x="10762148" y="2237782"/>
    <p188:replyLst>
      <p188:reply id="{8F8E0A83-8412-4222-A5CB-7758960CC6E6}" authorId="{C46BF437-3A1A-D74D-E06A-7271CC563F2C}" created="2024-10-03T16:27:40.195">
        <p188:txBody>
          <a:bodyPr/>
          <a:lstStyle/>
          <a:p>
            <a:r>
              <a:rPr lang="en-US"/>
              <a:t>yes </a:t>
            </a:r>
          </a:p>
        </p188:txBody>
        <p188:extLst>
          <p:ext xmlns:p="http://schemas.openxmlformats.org/presentationml/2006/main" uri="{57CB4572-C831-44C2-8A1C-0ADB6CCDFE69}">
            <p223:reactions xmlns:p223="http://schemas.microsoft.com/office/powerpoint/2022/03/main">
              <p223:rxn type="👍">
                <p223:instance time="2024-10-03T16:30:55.509" authorId="{72FF105F-D43D-D0D3-852D-579ABB81BBD5}"/>
              </p223:rxn>
            </p223:reactions>
          </p:ext>
        </p188:extLst>
      </p188:reply>
    </p188:replyLst>
    <p188:txBody>
      <a:bodyPr/>
      <a:lstStyle/>
      <a:p>
        <a:r>
          <a:rPr lang="en-US"/>
          <a:t>[@Teja Paruchuri] I can take this off bc the funding source will automatically populate the age group</a:t>
        </a:r>
      </a:p>
    </p188:txBody>
  </p188:cm>
</p188:cmLst>
</file>

<file path=ppt/comments/modernComment_2CE_A4FA6AB9.xml><?xml version="1.0" encoding="utf-8"?>
<p188:cmLst xmlns:a="http://schemas.openxmlformats.org/drawingml/2006/main" xmlns:r="http://schemas.openxmlformats.org/officeDocument/2006/relationships" xmlns:p188="http://schemas.microsoft.com/office/powerpoint/2018/8/main">
  <p188:cm id="{7277D840-9C30-4460-A066-13BC3B9D359D}" authorId="{A2DBEDF0-7C99-3BCA-2BF1-2EBBF42BA545}" status="resolved" created="2024-09-30T16:09:34.421" complete="100000">
    <pc:sldMkLst xmlns:pc="http://schemas.microsoft.com/office/powerpoint/2013/main/command">
      <pc:docMk/>
      <pc:sldMk cId="2767874745" sldId="718"/>
    </pc:sldMkLst>
    <p188:txBody>
      <a:bodyPr/>
      <a:lstStyle/>
      <a:p>
        <a:r>
          <a:rPr lang="en-US"/>
          <a:t>add Novavax note</a:t>
        </a:r>
      </a:p>
    </p188:txBody>
  </p188:cm>
</p188:cmLst>
</file>

<file path=ppt/comments/modernComment_2D9_2D7CA0FA.xml><?xml version="1.0" encoding="utf-8"?>
<p188:cmLst xmlns:a="http://schemas.openxmlformats.org/drawingml/2006/main" xmlns:r="http://schemas.openxmlformats.org/officeDocument/2006/relationships" xmlns:p188="http://schemas.microsoft.com/office/powerpoint/2018/8/main">
  <p188:cm id="{D48B8BA4-23D8-4208-8DCB-A9A51095CE43}" authorId="{72FF105F-D43D-D0D3-852D-579ABB81BBD5}" created="2024-10-03T16:26:15.683">
    <pc:sldMkLst xmlns:pc="http://schemas.microsoft.com/office/powerpoint/2013/main/command">
      <pc:docMk/>
      <pc:sldMk cId="763142394" sldId="729"/>
    </pc:sldMkLst>
    <p188:replyLst>
      <p188:reply id="{6154AF29-2FB5-4D46-8EB9-55A94C01EEC0}" authorId="{C46BF437-3A1A-D74D-E06A-7271CC563F2C}" created="2024-10-03T16:28:07.117">
        <p188:txBody>
          <a:bodyPr/>
          <a:lstStyle/>
          <a:p>
            <a:r>
              <a:rPr lang="en-US"/>
              <a:t>yes for now since we didn't get any new information</a:t>
            </a:r>
          </a:p>
        </p188:txBody>
      </p188:reply>
    </p188:replyLst>
    <p188:txBody>
      <a:bodyPr/>
      <a:lstStyle/>
      <a:p>
        <a:r>
          <a:rPr lang="en-US"/>
          <a:t>[@Teja Paruchuri] should I just keep this as is?</a:t>
        </a:r>
      </a:p>
    </p188:txBody>
  </p188:cm>
</p188:cmLst>
</file>

<file path=ppt/comments/modernComment_2DD_5ED6D54B.xml><?xml version="1.0" encoding="utf-8"?>
<p188:cmLst xmlns:a="http://schemas.openxmlformats.org/drawingml/2006/main" xmlns:r="http://schemas.openxmlformats.org/officeDocument/2006/relationships" xmlns:p188="http://schemas.microsoft.com/office/powerpoint/2018/8/main">
  <p188:cm id="{D467B65A-874D-4B96-85C2-AC436D1C0390}" authorId="{72FF105F-D43D-D0D3-852D-579ABB81BBD5}" created="2024-10-03T16:24:49.364">
    <pc:sldMkLst xmlns:pc="http://schemas.microsoft.com/office/powerpoint/2013/main/command">
      <pc:docMk/>
      <pc:sldMk cId="1591137611" sldId="733"/>
    </pc:sldMkLst>
    <p188:txBody>
      <a:bodyPr/>
      <a:lstStyle/>
      <a:p>
        <a:r>
          <a:rPr lang="en-US"/>
          <a:t>Add notes for talking points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E3FE8D7-548B-4EE6-A3D7-B1EBB2434490}" type="datetimeFigureOut">
              <a:rPr lang="en-US"/>
              <a:t>10/9/2024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CF5B52-A01E-4720-A5F6-8E1BCD672780}" type="slidenum">
              <a:rPr lang="en-US"/>
              <a:t>‹#›</a:t>
            </a:fld>
            <a:endParaRPr lang="en-US"/>
          </a:p>
        </p:txBody>
      </p:sp>
    </p:spTree>
    <p:extLst>
      <p:ext uri="{BB962C8B-B14F-4D97-AF65-F5344CB8AC3E}">
        <p14:creationId xmlns:p14="http://schemas.microsoft.com/office/powerpoint/2010/main" val="221339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cs typeface="Calibri"/>
              </a:rPr>
              <a:t>Good afternoon, welcome everyone. If you have not yet, please be sure to place yours and your provider name in the chat.  Let’s go ahead and get started. My name is Rishu Garg and I am the Adul Immunization Coordinator for the immunization program here at OSDH. Thank you for joining us today, especially on a Friday before a holiday weekend </a:t>
            </a:r>
            <a:r>
              <a:rPr lang="en-US">
                <a:cs typeface="Calibri"/>
                <a:sym typeface="Wingdings" panose="05000000000000000000" pitchFamily="2" charset="2"/>
              </a:rPr>
              <a:t> We will try to be good stewards of your time today. </a:t>
            </a:r>
            <a:endParaRPr lang="en-US">
              <a:cs typeface="Calibri"/>
            </a:endParaRPr>
          </a:p>
        </p:txBody>
      </p:sp>
      <p:sp>
        <p:nvSpPr>
          <p:cNvPr id="4" name="Slide Number Placeholder 3"/>
          <p:cNvSpPr>
            <a:spLocks noGrp="1"/>
          </p:cNvSpPr>
          <p:nvPr>
            <p:ph type="sldNum" sz="quarter" idx="10"/>
          </p:nvPr>
        </p:nvSpPr>
        <p:spPr/>
        <p:txBody>
          <a:bodyPr/>
          <a:lstStyle/>
          <a:p>
            <a:fld id="{D8B40B08-8BBB-504C-BAD2-61931D34972B}" type="slidenum">
              <a:rPr lang="en-US" smtClean="0"/>
              <a:t>1</a:t>
            </a:fld>
            <a:endParaRPr lang="en-US"/>
          </a:p>
        </p:txBody>
      </p:sp>
    </p:spTree>
    <p:extLst>
      <p:ext uri="{BB962C8B-B14F-4D97-AF65-F5344CB8AC3E}">
        <p14:creationId xmlns:p14="http://schemas.microsoft.com/office/powerpoint/2010/main" val="253906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2</a:t>
            </a:fld>
            <a:endParaRPr lang="en-US"/>
          </a:p>
        </p:txBody>
      </p:sp>
    </p:spTree>
    <p:extLst>
      <p:ext uri="{BB962C8B-B14F-4D97-AF65-F5344CB8AC3E}">
        <p14:creationId xmlns:p14="http://schemas.microsoft.com/office/powerpoint/2010/main" val="1574030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C1C1C"/>
                </a:solidFill>
                <a:effectLst/>
                <a:highlight>
                  <a:srgbClr val="FFFFFF"/>
                </a:highlight>
                <a:latin typeface="Inter"/>
              </a:rPr>
              <a:t>Thank you Martin,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a:solidFill>
                <a:srgbClr val="1C1C1C"/>
              </a:solidFill>
              <a:effectLst/>
              <a:highlight>
                <a:srgbClr val="FFFFFF"/>
              </a:highlight>
              <a:latin typeface="Inte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1C1C1C"/>
                </a:solidFill>
                <a:effectLst/>
                <a:highlight>
                  <a:srgbClr val="FFFFFF"/>
                </a:highlight>
                <a:latin typeface="Inter"/>
              </a:rPr>
              <a:t>Good afternoon everyone! As I’m sure you’re aware, the COVID-19 vaccines for 2024-2025 have arrived and I have some updates to share with you today.</a:t>
            </a:r>
            <a:endParaRPr lang="en-US"/>
          </a:p>
        </p:txBody>
      </p:sp>
      <p:sp>
        <p:nvSpPr>
          <p:cNvPr id="4" name="Slide Number Placeholder 3"/>
          <p:cNvSpPr>
            <a:spLocks noGrp="1"/>
          </p:cNvSpPr>
          <p:nvPr>
            <p:ph type="sldNum" sz="quarter" idx="5"/>
          </p:nvPr>
        </p:nvSpPr>
        <p:spPr/>
        <p:txBody>
          <a:bodyPr/>
          <a:lstStyle/>
          <a:p>
            <a:fld id="{26CF5B52-A01E-4720-A5F6-8E1BCD672780}" type="slidenum">
              <a:rPr lang="en-US" smtClean="0"/>
              <a:t>9</a:t>
            </a:fld>
            <a:endParaRPr lang="en-US"/>
          </a:p>
        </p:txBody>
      </p:sp>
    </p:spTree>
    <p:extLst>
      <p:ext uri="{BB962C8B-B14F-4D97-AF65-F5344CB8AC3E}">
        <p14:creationId xmlns:p14="http://schemas.microsoft.com/office/powerpoint/2010/main" val="22809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ordering process for covid vaccines in </a:t>
            </a:r>
            <a:r>
              <a:rPr lang="en-US" err="1">
                <a:ea typeface="Calibri"/>
                <a:cs typeface="Calibri"/>
              </a:rPr>
              <a:t>osiis</a:t>
            </a:r>
            <a:r>
              <a:rPr lang="en-US">
                <a:ea typeface="Calibri"/>
                <a:cs typeface="Calibri"/>
              </a:rPr>
              <a:t> has not changed significantly.</a:t>
            </a:r>
          </a:p>
          <a:p>
            <a:endParaRPr lang="en-US">
              <a:ea typeface="Calibri"/>
              <a:cs typeface="Calibri"/>
            </a:endParaRPr>
          </a:p>
          <a:p>
            <a:r>
              <a:rPr lang="en-US">
                <a:ea typeface="Calibri"/>
                <a:cs typeface="Calibri"/>
              </a:rPr>
              <a:t>-OSIIS offers all 6 updated covid vaccine formulations across all age groups.</a:t>
            </a:r>
          </a:p>
          <a:p>
            <a:endParaRPr lang="en-US">
              <a:ea typeface="Calibri"/>
              <a:cs typeface="Calibri"/>
            </a:endParaRPr>
          </a:p>
          <a:p>
            <a:r>
              <a:rPr lang="en-US">
                <a:ea typeface="Calibri"/>
                <a:cs typeface="Calibri"/>
              </a:rPr>
              <a:t>-The ordering time frame remains the same; all orders placed by close of business on Monday will be processed the following Tuesday.</a:t>
            </a:r>
          </a:p>
          <a:p>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a:t>
            </a:r>
            <a:r>
              <a:rPr lang="en-US" sz="1200">
                <a:latin typeface="Calibri"/>
                <a:ea typeface="Calibri"/>
                <a:cs typeface="Calibri"/>
              </a:rPr>
              <a:t>The minimum order quantity for all vaccine presentations is 10 doses, </a:t>
            </a:r>
            <a:r>
              <a:rPr lang="en-US" sz="1200" i="1">
                <a:latin typeface="Calibri"/>
                <a:ea typeface="Calibri"/>
                <a:cs typeface="Calibri"/>
              </a:rPr>
              <a:t>except for Pfizer 6m-4yrs, which is 30 doses.</a:t>
            </a:r>
            <a:br>
              <a:rPr lang="en-US" sz="1200" i="1">
                <a:latin typeface="Calibri"/>
                <a:ea typeface="Calibri"/>
                <a:cs typeface="Calibri"/>
              </a:rPr>
            </a:b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a:t>
            </a:r>
            <a:r>
              <a:rPr lang="en-US" sz="1200">
                <a:latin typeface="Calibri"/>
                <a:ea typeface="Calibri"/>
                <a:cs typeface="Calibri"/>
              </a:rPr>
              <a:t>To minimize vaccine wastage, we are encouraging providers to place smaller, more frequent orders and limit quantities to an amount that can be utilized within 2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a:latin typeface="Calibri"/>
                <a:ea typeface="Calibri"/>
                <a:cs typeface="Calibri"/>
              </a:rPr>
              <a:t>-</a:t>
            </a:r>
            <a:r>
              <a:rPr lang="en-US" sz="1200" i="0">
                <a:latin typeface="Calibri"/>
                <a:ea typeface="Calibri"/>
                <a:cs typeface="Calibri"/>
              </a:rPr>
              <a:t>When placing your order, please ensure that you select the appropriate funding source: 317 or VFC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latin typeface="Calibri"/>
                <a:ea typeface="Calibri"/>
                <a:cs typeface="Calibri"/>
              </a:rPr>
              <a:t>- And the shipping timeframe for vaccine orders is 3-5 days under normal circumstances. However, there is always the possibility of shipment delays, especially as we approach the winter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latin typeface="Calibri"/>
                <a:ea typeface="Calibri"/>
                <a:cs typeface="Calibri"/>
              </a:rPr>
              <a:t>I’ve included several links to more comprehensive informational guides and tools for your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a:p>
            <a:r>
              <a:rPr lang="en-US" b="0" i="0">
                <a:solidFill>
                  <a:srgbClr val="1C1C1C"/>
                </a:solidFill>
                <a:effectLst/>
                <a:highlight>
                  <a:srgbClr val="FFFFFF"/>
                </a:highlight>
                <a:latin typeface="Inter"/>
              </a:rPr>
              <a:t>informed by regularly checking the OSIIS homepage for the latest updates on COVID-19 vaccines.</a:t>
            </a:r>
            <a:endParaRPr lang="en-US">
              <a:ea typeface="Calibri"/>
              <a:cs typeface="Calibri"/>
            </a:endParaRPr>
          </a:p>
          <a:p>
            <a:endParaRPr lang="en-US" b="0" i="0">
              <a:solidFill>
                <a:srgbClr val="1C1C1C"/>
              </a:solidFill>
              <a:effectLst/>
              <a:highlight>
                <a:srgbClr val="FFFFFF"/>
              </a:highlight>
              <a:latin typeface="Inter"/>
            </a:endParaRPr>
          </a:p>
          <a:p>
            <a:endParaRPr lang="en-US" b="0" i="0">
              <a:solidFill>
                <a:srgbClr val="1C1C1C"/>
              </a:solidFill>
              <a:effectLst/>
              <a:highlight>
                <a:srgbClr val="FFFFFF"/>
              </a:highlight>
              <a:latin typeface="Inter"/>
            </a:endParaRPr>
          </a:p>
          <a:p>
            <a:r>
              <a:rPr lang="en-US" b="0" i="0">
                <a:solidFill>
                  <a:srgbClr val="1C1C1C"/>
                </a:solidFill>
                <a:effectLst/>
                <a:highlight>
                  <a:srgbClr val="FFFFFF"/>
                </a:highlight>
                <a:latin typeface="Inter"/>
              </a:rPr>
              <a:t>Utilize the following links to ensure the proper administration, storage, and viability of the vaccines you have ordered.</a:t>
            </a:r>
            <a:endParaRPr lang="en-US">
              <a:ea typeface="Calibri"/>
              <a:cs typeface="Calibri"/>
            </a:endParaRPr>
          </a:p>
          <a:p>
            <a:endParaRPr lang="en-US">
              <a:ea typeface="Calibri"/>
              <a:cs typeface="Calibri"/>
            </a:endParaRPr>
          </a:p>
          <a:p>
            <a:r>
              <a:rPr lang="en-US"/>
              <a:t>As a reminder, please remember to regularly check the OSIIS homepage for news updates related to COVID-19 Vaccines.</a:t>
            </a:r>
          </a:p>
          <a:p>
            <a:endParaRPr lang="en-US">
              <a:ea typeface="Calibri"/>
              <a:cs typeface="Calibri"/>
            </a:endParaRPr>
          </a:p>
          <a:p>
            <a:endParaRPr lang="en-US">
              <a:ea typeface="Calibri"/>
              <a:cs typeface="Calibri"/>
            </a:endParaRPr>
          </a:p>
          <a:p>
            <a:endParaRPr lang="en-US">
              <a:ea typeface="Calibri"/>
              <a:cs typeface="Calibri"/>
            </a:endParaRPr>
          </a:p>
          <a:p>
            <a:r>
              <a:rPr lang="en-US" b="0" i="0" u="none" strike="noStrike">
                <a:solidFill>
                  <a:srgbClr val="000000"/>
                </a:solidFill>
                <a:effectLst/>
                <a:latin typeface="Calibri" panose="020F0502020204030204" pitchFamily="34" charset="0"/>
              </a:rPr>
              <a:t>If anyone has any questions or concerns, please feel free to reach out to me directly, I will post my email address in the chat. Thank you!</a:t>
            </a:r>
            <a:endParaRPr lang="en-US">
              <a:ea typeface="Calibri"/>
              <a:cs typeface="Calibri"/>
            </a:endParaRPr>
          </a:p>
          <a:p>
            <a:endParaRPr lang="en-US">
              <a:ea typeface="Calibri"/>
              <a:cs typeface="Calibri"/>
            </a:endParaRPr>
          </a:p>
          <a:p>
            <a:endParaRPr lang="en-US"/>
          </a:p>
          <a:p>
            <a:r>
              <a:rPr lang="en-US" b="1"/>
              <a:t>The following updated 2024-2025 COVID-19 Vaccines are now available to order in OSIIS.</a:t>
            </a:r>
            <a:endParaRPr lang="en-US"/>
          </a:p>
          <a:p>
            <a:r>
              <a:rPr lang="en-US"/>
              <a:t>· COVID-19 (MOD) 12+yrs | SPIKEVAX 2024-25 12yr+(10x 0.5mL syringes) </a:t>
            </a:r>
            <a:endParaRPr lang="en-US">
              <a:cs typeface="Calibri"/>
            </a:endParaRPr>
          </a:p>
          <a:p>
            <a:r>
              <a:rPr lang="en-US"/>
              <a:t>· COVID-19 (MOD) 6m-11y | Moderna COVID 2024-25 6m-11yr (10x0.25mL syringes) </a:t>
            </a:r>
            <a:endParaRPr lang="en-US">
              <a:cs typeface="Calibri"/>
            </a:endParaRPr>
          </a:p>
          <a:p>
            <a:r>
              <a:rPr lang="en-US"/>
              <a:t>· COVID-19 (PFR) 12+yrs | COMIRNATY 2024-2025 12yr+ (10 x 0.3 mL syringes)</a:t>
            </a:r>
            <a:endParaRPr lang="en-US">
              <a:cs typeface="Calibri"/>
            </a:endParaRPr>
          </a:p>
          <a:p>
            <a:r>
              <a:rPr lang="en-US"/>
              <a:t>· COVID-19 (PFR) 5 thru 11y | Pfizer COVID 2024-2025 5-11yr (10 x 0.3mL vials)</a:t>
            </a:r>
            <a:endParaRPr lang="en-US">
              <a:cs typeface="Calibri"/>
            </a:endParaRPr>
          </a:p>
          <a:p>
            <a:r>
              <a:rPr lang="en-US"/>
              <a:t>· COVID-19 (PFR) 6m-4y | Pfizer COVID 2024-2025 6m-4yr (10 MDV)</a:t>
            </a:r>
            <a:br>
              <a:rPr lang="en-US">
                <a:cs typeface="+mn-lt"/>
              </a:rPr>
            </a:br>
            <a:br>
              <a:rPr lang="en-US">
                <a:cs typeface="+mn-lt"/>
              </a:rPr>
            </a:br>
            <a:r>
              <a:rPr lang="en-US"/>
              <a:t>· The minimum order quantity for all vaccine presentations is 10 doses, </a:t>
            </a:r>
            <a:r>
              <a:rPr lang="en-US" b="1" i="1"/>
              <a:t>except for Pfizer 6m- 4yrs, which is 30 doses.</a:t>
            </a:r>
            <a:br>
              <a:rPr lang="en-US" b="1" i="1">
                <a:cs typeface="+mn-lt"/>
              </a:rPr>
            </a:br>
            <a:r>
              <a:rPr lang="en-US" b="1" i="1"/>
              <a:t>·</a:t>
            </a:r>
            <a:r>
              <a:rPr lang="en-US"/>
              <a:t> Ensure you select the appropriate funding source (317 or VFC) before placing your order.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6CF5B52-A01E-4720-A5F6-8E1BCD672780}" type="slidenum">
              <a:rPr lang="en-US"/>
              <a:t>10</a:t>
            </a:fld>
            <a:endParaRPr lang="en-US"/>
          </a:p>
        </p:txBody>
      </p:sp>
    </p:spTree>
    <p:extLst>
      <p:ext uri="{BB962C8B-B14F-4D97-AF65-F5344CB8AC3E}">
        <p14:creationId xmlns:p14="http://schemas.microsoft.com/office/powerpoint/2010/main" val="2489922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They are Grouped by CVX code and reflect the way the vaccines are listed on the COVID-19 Order form in OSIIS. </a:t>
            </a:r>
          </a:p>
          <a:p>
            <a:endParaRPr lang="en-US"/>
          </a:p>
          <a:p>
            <a:r>
              <a:rPr lang="en-US"/>
              <a:t>I'll give everyone a minute to review this, and today’s presentation slides will be shared so the information in this table will be readily available for your reference.</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26CF5B52-A01E-4720-A5F6-8E1BCD672780}" type="slidenum">
              <a:rPr lang="en-US"/>
              <a:t>11</a:t>
            </a:fld>
            <a:endParaRPr lang="en-US"/>
          </a:p>
        </p:txBody>
      </p:sp>
    </p:spTree>
    <p:extLst>
      <p:ext uri="{BB962C8B-B14F-4D97-AF65-F5344CB8AC3E}">
        <p14:creationId xmlns:p14="http://schemas.microsoft.com/office/powerpoint/2010/main" val="401818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a:latin typeface="Calibri"/>
                <a:ea typeface="Calibri"/>
                <a:cs typeface="Calibri"/>
              </a:rPr>
              <a:t>(This information is also posted on the OSIIS News Homepage, for reference)</a:t>
            </a:r>
          </a:p>
          <a:p>
            <a:pPr>
              <a:lnSpc>
                <a:spcPct val="90000"/>
              </a:lnSpc>
            </a:pPr>
            <a:endParaRPr lang="en-US" sz="1200">
              <a:latin typeface="Calibri"/>
              <a:ea typeface="Calibri"/>
              <a:cs typeface="Calibri"/>
            </a:endParaRPr>
          </a:p>
          <a:p>
            <a:pPr>
              <a:lnSpc>
                <a:spcPct val="90000"/>
              </a:lnSpc>
            </a:pPr>
            <a:r>
              <a:rPr lang="en-US" sz="1200">
                <a:latin typeface="Calibri"/>
                <a:ea typeface="Calibri"/>
                <a:cs typeface="Calibri"/>
              </a:rPr>
              <a:t>The initial expiration date on the current supply of the updated Novavax vaccine is October 31, 2024. </a:t>
            </a:r>
          </a:p>
          <a:p>
            <a:pPr>
              <a:lnSpc>
                <a:spcPct val="90000"/>
              </a:lnSpc>
            </a:pPr>
            <a:endParaRPr lang="en-US" sz="1200">
              <a:latin typeface="Calibri"/>
              <a:ea typeface="Calibri"/>
              <a:cs typeface="Calibri"/>
            </a:endParaRPr>
          </a:p>
          <a:p>
            <a:pPr>
              <a:lnSpc>
                <a:spcPct val="90000"/>
              </a:lnSpc>
            </a:pPr>
            <a:r>
              <a:rPr lang="en-US" sz="1200">
                <a:latin typeface="Calibri"/>
                <a:ea typeface="Calibri"/>
                <a:cs typeface="Calibri"/>
              </a:rPr>
              <a:t>Novavax is working on </a:t>
            </a:r>
            <a:r>
              <a:rPr lang="en-US" sz="1800">
                <a:effectLst/>
                <a:latin typeface="Aptos" panose="020B0004020202020204" pitchFamily="34" charset="0"/>
                <a:ea typeface="Aptos" panose="020B0004020202020204" pitchFamily="34" charset="0"/>
                <a:cs typeface="Times New Roman" panose="02020603050405020304" pitchFamily="18" charset="0"/>
              </a:rPr>
              <a:t>extending the shelf life of current and future vaccine lots</a:t>
            </a:r>
            <a:r>
              <a:rPr lang="en-US" sz="1200">
                <a:latin typeface="Calibri"/>
                <a:ea typeface="Calibri"/>
                <a:cs typeface="Calibri"/>
              </a:rPr>
              <a:t> and anticipates monthly shelf-life updates throughout the COVID-19 vaccination season.</a:t>
            </a:r>
          </a:p>
          <a:p>
            <a:pPr>
              <a:lnSpc>
                <a:spcPct val="90000"/>
              </a:lnSpc>
            </a:pPr>
            <a:endParaRPr lang="en-US" sz="1200">
              <a:latin typeface="Calibri"/>
              <a:ea typeface="Calibri"/>
              <a:cs typeface="Calibri"/>
            </a:endParaRPr>
          </a:p>
          <a:p>
            <a:pPr>
              <a:lnSpc>
                <a:spcPct val="90000"/>
              </a:lnSpc>
            </a:pPr>
            <a:r>
              <a:rPr lang="en-US" sz="1200">
                <a:latin typeface="Calibri"/>
                <a:ea typeface="Calibri"/>
                <a:cs typeface="Calibri"/>
              </a:rPr>
              <a:t>Given the current shelf life, the CDC will continue to distribute Novavax vaccine </a:t>
            </a:r>
            <a:r>
              <a:rPr lang="en-US" sz="1200" i="1">
                <a:latin typeface="Calibri"/>
                <a:ea typeface="Calibri"/>
                <a:cs typeface="Calibri"/>
              </a:rPr>
              <a:t>up until 18 days before expiry.</a:t>
            </a:r>
          </a:p>
          <a:p>
            <a:pPr>
              <a:lnSpc>
                <a:spcPct val="90000"/>
              </a:lnSpc>
            </a:pPr>
            <a:endParaRPr lang="en-US" sz="1200" i="1">
              <a:latin typeface="Calibri"/>
              <a:ea typeface="Calibri"/>
              <a:cs typeface="Calibri"/>
            </a:endParaRPr>
          </a:p>
          <a:p>
            <a:pPr>
              <a:lnSpc>
                <a:spcPct val="90000"/>
              </a:lnSpc>
            </a:pPr>
            <a:r>
              <a:rPr lang="en-US" sz="1200" i="1">
                <a:latin typeface="Calibri"/>
                <a:ea typeface="Calibri"/>
                <a:cs typeface="Calibri"/>
              </a:rPr>
              <a:t>As a reminder, before administer the vaccine, be sure to utilize the expiration look up tool to minimize the risk of vaccine administration errors. </a:t>
            </a:r>
          </a:p>
          <a:p>
            <a:pPr>
              <a:lnSpc>
                <a:spcPct val="90000"/>
              </a:lnSpc>
            </a:pPr>
            <a:r>
              <a:rPr lang="en-US" sz="1200" i="0">
                <a:latin typeface="Calibri"/>
                <a:ea typeface="Calibri"/>
                <a:cs typeface="Calibri"/>
              </a:rPr>
              <a:t>-the look up tool will also be accessible via a QR code located on the outer vaccine carton.</a:t>
            </a:r>
          </a:p>
          <a:p>
            <a:pPr>
              <a:lnSpc>
                <a:spcPct val="90000"/>
              </a:lnSpc>
            </a:pPr>
            <a:endParaRPr lang="en-US" sz="1200" i="1">
              <a:latin typeface="Calibri"/>
              <a:ea typeface="Calibri"/>
              <a:cs typeface="Calibri"/>
            </a:endParaRPr>
          </a:p>
          <a:p>
            <a:pPr>
              <a:lnSpc>
                <a:spcPct val="90000"/>
              </a:lnSpc>
            </a:pPr>
            <a:endParaRPr lang="en-US" sz="1200" i="1">
              <a:latin typeface="Calibri"/>
              <a:ea typeface="Calibri"/>
              <a:cs typeface="Calibri"/>
            </a:endParaRPr>
          </a:p>
          <a:p>
            <a:endParaRPr lang="en-US"/>
          </a:p>
        </p:txBody>
      </p:sp>
      <p:sp>
        <p:nvSpPr>
          <p:cNvPr id="4" name="Slide Number Placeholder 3"/>
          <p:cNvSpPr>
            <a:spLocks noGrp="1"/>
          </p:cNvSpPr>
          <p:nvPr>
            <p:ph type="sldNum" sz="quarter" idx="5"/>
          </p:nvPr>
        </p:nvSpPr>
        <p:spPr/>
        <p:txBody>
          <a:bodyPr/>
          <a:lstStyle/>
          <a:p>
            <a:fld id="{26CF5B52-A01E-4720-A5F6-8E1BCD672780}" type="slidenum">
              <a:rPr lang="en-US" smtClean="0"/>
              <a:t>12</a:t>
            </a:fld>
            <a:endParaRPr lang="en-US"/>
          </a:p>
        </p:txBody>
      </p:sp>
    </p:spTree>
    <p:extLst>
      <p:ext uri="{BB962C8B-B14F-4D97-AF65-F5344CB8AC3E}">
        <p14:creationId xmlns:p14="http://schemas.microsoft.com/office/powerpoint/2010/main" val="26199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a few Pfizer Packing List Updates for this season. </a:t>
            </a:r>
          </a:p>
          <a:p>
            <a:endParaRPr lang="en-US"/>
          </a:p>
          <a:p>
            <a:r>
              <a:rPr lang="en-US"/>
              <a:t>There are three different options, depending on where vaccines ship from.  (pause)</a:t>
            </a:r>
          </a:p>
          <a:p>
            <a:endParaRPr lang="en-US"/>
          </a:p>
          <a:p>
            <a:r>
              <a:rPr lang="en-US"/>
              <a:t>The chart presented here can help you familiarize yourself with the options, and again these slides will be shared so you can refer to this slide as needed.</a:t>
            </a:r>
          </a:p>
          <a:p>
            <a:endParaRPr lang="en-US"/>
          </a:p>
          <a:p>
            <a:r>
              <a:rPr lang="en-US"/>
              <a:t>Note that there is one new option, which is located on the underside of the shipping label outside the shipper. The shipping label has markings along the side, as shown in the photo.</a:t>
            </a:r>
          </a:p>
          <a:p>
            <a:endParaRPr lang="en-US"/>
          </a:p>
        </p:txBody>
      </p:sp>
      <p:sp>
        <p:nvSpPr>
          <p:cNvPr id="4" name="Slide Number Placeholder 3"/>
          <p:cNvSpPr>
            <a:spLocks noGrp="1"/>
          </p:cNvSpPr>
          <p:nvPr>
            <p:ph type="sldNum" sz="quarter" idx="5"/>
          </p:nvPr>
        </p:nvSpPr>
        <p:spPr/>
        <p:txBody>
          <a:bodyPr/>
          <a:lstStyle/>
          <a:p>
            <a:fld id="{26CF5B52-A01E-4720-A5F6-8E1BCD672780}" type="slidenum">
              <a:rPr lang="en-US" smtClean="0"/>
              <a:t>13</a:t>
            </a:fld>
            <a:endParaRPr lang="en-US"/>
          </a:p>
        </p:txBody>
      </p:sp>
    </p:spTree>
    <p:extLst>
      <p:ext uri="{BB962C8B-B14F-4D97-AF65-F5344CB8AC3E}">
        <p14:creationId xmlns:p14="http://schemas.microsoft.com/office/powerpoint/2010/main" val="277144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an additional pack list update for Comirnaty </a:t>
            </a:r>
          </a:p>
          <a:p>
            <a:endParaRPr lang="en-US"/>
          </a:p>
          <a:p>
            <a:r>
              <a:rPr lang="en-US"/>
              <a:t>The Comirnaty (never frozen) formulation shipments are shipped refrigerated using a qualified pack out.  (pause)</a:t>
            </a:r>
          </a:p>
          <a:p>
            <a:endParaRPr lang="en-US"/>
          </a:p>
          <a:p>
            <a:r>
              <a:rPr lang="en-US"/>
              <a:t>All pack lists include information to help the receiver determine vaccine viability.</a:t>
            </a:r>
          </a:p>
          <a:p>
            <a:endParaRPr lang="en-US"/>
          </a:p>
          <a:p>
            <a:r>
              <a:rPr lang="en-US"/>
              <a:t>-The pack list shows the date and time the product must be received, and if the product is received after the stated date and time, Pfizer Customer Service will need to be contacted to determine viability.</a:t>
            </a:r>
          </a:p>
          <a:p>
            <a:endParaRPr lang="en-US"/>
          </a:p>
          <a:p>
            <a:r>
              <a:rPr lang="en-US"/>
              <a:t>Below is a (slightly blurry) photo of the packing list with the relevant information highlighted.</a:t>
            </a:r>
          </a:p>
          <a:p>
            <a:endParaRPr lang="en-US"/>
          </a:p>
          <a:p>
            <a:r>
              <a:rPr lang="en-US"/>
              <a:t>I’ve provided the Pfizer customer service contact information, as well as the link to the Pfizer Provider site.</a:t>
            </a:r>
          </a:p>
          <a:p>
            <a:endParaRPr lang="en-US"/>
          </a:p>
          <a:p>
            <a:endParaRPr lang="en-US"/>
          </a:p>
          <a:p>
            <a:r>
              <a:rPr lang="en-US"/>
              <a:t>If anyone has any questions regarding any of the information I’ve shared today, feel free to reach out to me directly. I will post my contact information in the chat. And with that, I’ll hand it on over to </a:t>
            </a:r>
            <a:r>
              <a:rPr lang="en-US" err="1"/>
              <a:t>teja</a:t>
            </a:r>
            <a:r>
              <a:rPr lang="en-US"/>
              <a:t>!</a:t>
            </a:r>
          </a:p>
          <a:p>
            <a:endParaRPr lang="en-US"/>
          </a:p>
          <a:p>
            <a:endParaRPr lang="en-US"/>
          </a:p>
        </p:txBody>
      </p:sp>
      <p:sp>
        <p:nvSpPr>
          <p:cNvPr id="4" name="Slide Number Placeholder 3"/>
          <p:cNvSpPr>
            <a:spLocks noGrp="1"/>
          </p:cNvSpPr>
          <p:nvPr>
            <p:ph type="sldNum" sz="quarter" idx="5"/>
          </p:nvPr>
        </p:nvSpPr>
        <p:spPr/>
        <p:txBody>
          <a:bodyPr/>
          <a:lstStyle/>
          <a:p>
            <a:fld id="{26CF5B52-A01E-4720-A5F6-8E1BCD672780}" type="slidenum">
              <a:rPr lang="en-US" smtClean="0"/>
              <a:t>14</a:t>
            </a:fld>
            <a:endParaRPr lang="en-US"/>
          </a:p>
        </p:txBody>
      </p:sp>
    </p:spTree>
    <p:extLst>
      <p:ext uri="{BB962C8B-B14F-4D97-AF65-F5344CB8AC3E}">
        <p14:creationId xmlns:p14="http://schemas.microsoft.com/office/powerpoint/2010/main" val="186288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8B40B08-8BBB-504C-BAD2-61931D34972B}" type="slidenum">
              <a:rPr lang="en-US" smtClean="0"/>
              <a:t>28</a:t>
            </a:fld>
            <a:endParaRPr lang="en-US"/>
          </a:p>
        </p:txBody>
      </p:sp>
    </p:spTree>
    <p:extLst>
      <p:ext uri="{BB962C8B-B14F-4D97-AF65-F5344CB8AC3E}">
        <p14:creationId xmlns:p14="http://schemas.microsoft.com/office/powerpoint/2010/main" val="1577424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318499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 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E887A04-1776-0A4B-9899-8EE0C579DABB}"/>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34514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4885BB4E-3904-514B-85A9-2B96FECBF8DC}"/>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66103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picture containing street, traffic, clock&#10;&#10;Description automatically generated">
            <a:extLst>
              <a:ext uri="{FF2B5EF4-FFF2-40B4-BE49-F238E27FC236}">
                <a16:creationId xmlns:a16="http://schemas.microsoft.com/office/drawing/2014/main" id="{DB5EAB67-5EEE-9B47-B54C-B94833918FE8}"/>
              </a:ext>
            </a:extLst>
          </p:cNvPr>
          <p:cNvPicPr>
            <a:picLocks noChangeAspect="1"/>
          </p:cNvPicPr>
          <p:nvPr userDrawn="1"/>
        </p:nvPicPr>
        <p:blipFill>
          <a:blip r:embed="rId2"/>
          <a:stretch>
            <a:fillRect/>
          </a:stretch>
        </p:blipFill>
        <p:spPr>
          <a:xfrm>
            <a:off x="0" y="-3576"/>
            <a:ext cx="12185650" cy="6861576"/>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EE4D7C-1D46-A143-9887-FFD763471C94}"/>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40096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79B617A-DB22-E24F-8B89-DB124D547158}"/>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314094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EC855-FEF1-1B4E-AADE-9F8AE28541C6}"/>
              </a:ext>
            </a:extLst>
          </p:cNvPr>
          <p:cNvSpPr>
            <a:spLocks noGrp="1"/>
          </p:cNvSpPr>
          <p:nvPr>
            <p:ph type="title"/>
          </p:nvPr>
        </p:nvSpPr>
        <p:spPr/>
        <p:txBody>
          <a:bodyPr>
            <a:noAutofit/>
          </a:bodyPr>
          <a:lstStyle/>
          <a:p>
            <a:r>
              <a:rPr lang="en-US"/>
              <a:t>Click to edit Master title style</a:t>
            </a:r>
          </a:p>
        </p:txBody>
      </p:sp>
      <p:sp>
        <p:nvSpPr>
          <p:cNvPr id="5" name="Slide Number Placeholder 4">
            <a:extLst>
              <a:ext uri="{FF2B5EF4-FFF2-40B4-BE49-F238E27FC236}">
                <a16:creationId xmlns:a16="http://schemas.microsoft.com/office/drawing/2014/main" id="{EE469A55-246C-7845-B504-186496D2AA0B}"/>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6" name="Footer Placeholder 5">
            <a:extLst>
              <a:ext uri="{FF2B5EF4-FFF2-40B4-BE49-F238E27FC236}">
                <a16:creationId xmlns:a16="http://schemas.microsoft.com/office/drawing/2014/main" id="{AEB1E00C-C96C-BF45-B40B-D26F90C5B949}"/>
              </a:ext>
            </a:extLst>
          </p:cNvPr>
          <p:cNvSpPr>
            <a:spLocks noGrp="1"/>
          </p:cNvSpPr>
          <p:nvPr>
            <p:ph type="ftr" sz="quarter" idx="13"/>
          </p:nvPr>
        </p:nvSpPr>
        <p:spPr/>
        <p:txBody>
          <a:bodyPr/>
          <a:lstStyle/>
          <a:p>
            <a:r>
              <a:rPr lang="en-US"/>
              <a:t>Oklahoma State Department of Health | Presentation Title | Date </a:t>
            </a:r>
          </a:p>
        </p:txBody>
      </p:sp>
    </p:spTree>
    <p:extLst>
      <p:ext uri="{BB962C8B-B14F-4D97-AF65-F5344CB8AC3E}">
        <p14:creationId xmlns:p14="http://schemas.microsoft.com/office/powerpoint/2010/main" val="952431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05AA0-182C-B843-BE95-BA38DD1989FF}"/>
              </a:ext>
            </a:extLst>
          </p:cNvPr>
          <p:cNvSpPr>
            <a:spLocks noGrp="1"/>
          </p:cNvSpPr>
          <p:nvPr>
            <p:ph type="sldNum" sz="quarter" idx="12"/>
          </p:nvPr>
        </p:nvSpPr>
        <p:spPr/>
        <p:txBody>
          <a:bodyPr/>
          <a:lstStyle/>
          <a:p>
            <a:fld id="{DB7DDC46-2E90-8640-BEFE-F54DCCD857ED}" type="slidenum">
              <a:rPr lang="en-US" smtClean="0"/>
              <a:t>‹#›</a:t>
            </a:fld>
            <a:endParaRPr lang="en-US"/>
          </a:p>
        </p:txBody>
      </p:sp>
      <p:sp>
        <p:nvSpPr>
          <p:cNvPr id="5" name="Footer Placeholder 4">
            <a:extLst>
              <a:ext uri="{FF2B5EF4-FFF2-40B4-BE49-F238E27FC236}">
                <a16:creationId xmlns:a16="http://schemas.microsoft.com/office/drawing/2014/main" id="{883AC1CC-3ED5-DE4E-B74C-9E2DD1923150}"/>
              </a:ext>
            </a:extLst>
          </p:cNvPr>
          <p:cNvSpPr>
            <a:spLocks noGrp="1"/>
          </p:cNvSpPr>
          <p:nvPr>
            <p:ph type="ftr" sz="quarter" idx="13"/>
          </p:nvPr>
        </p:nvSpPr>
        <p:spPr/>
        <p:txBody>
          <a:bodyPr/>
          <a:lstStyle/>
          <a:p>
            <a:r>
              <a:rPr lang="en-US"/>
              <a:t>Oklahoma State Department of Health | Presentation Title | Date </a:t>
            </a:r>
          </a:p>
        </p:txBody>
      </p:sp>
    </p:spTree>
    <p:extLst>
      <p:ext uri="{BB962C8B-B14F-4D97-AF65-F5344CB8AC3E}">
        <p14:creationId xmlns:p14="http://schemas.microsoft.com/office/powerpoint/2010/main" val="3542238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B4F2853-34BA-774E-84BC-283B84C24C10}" type="datetimeFigureOut">
              <a:rPr lang="en-US" smtClean="0"/>
              <a:t>10/9/2024</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CE6384B-F733-1C44-AA7E-A399792FDA0F}"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36184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4F2853-34BA-774E-84BC-283B84C24C10}"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E6384B-F733-1C44-AA7E-A399792FDA0F}" type="slidenum">
              <a:rPr lang="en-US" smtClean="0"/>
              <a:t>‹#›</a:t>
            </a:fld>
            <a:endParaRPr lang="en-US"/>
          </a:p>
        </p:txBody>
      </p:sp>
    </p:spTree>
    <p:extLst>
      <p:ext uri="{BB962C8B-B14F-4D97-AF65-F5344CB8AC3E}">
        <p14:creationId xmlns:p14="http://schemas.microsoft.com/office/powerpoint/2010/main" val="3658050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4F2853-34BA-774E-84BC-283B84C24C10}"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E6384B-F733-1C44-AA7E-A399792FDA0F}" type="slidenum">
              <a:rPr lang="en-US" smtClean="0"/>
              <a:t>‹#›</a:t>
            </a:fld>
            <a:endParaRPr lang="en-US"/>
          </a:p>
        </p:txBody>
      </p:sp>
    </p:spTree>
    <p:extLst>
      <p:ext uri="{BB962C8B-B14F-4D97-AF65-F5344CB8AC3E}">
        <p14:creationId xmlns:p14="http://schemas.microsoft.com/office/powerpoint/2010/main" val="380089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4F2853-34BA-774E-84BC-283B84C24C10}"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E6384B-F733-1C44-AA7E-A399792FDA0F}" type="slidenum">
              <a:rPr lang="en-US" smtClean="0"/>
              <a:t>‹#›</a:t>
            </a:fld>
            <a:endParaRPr lang="en-US"/>
          </a:p>
        </p:txBody>
      </p:sp>
    </p:spTree>
    <p:extLst>
      <p:ext uri="{BB962C8B-B14F-4D97-AF65-F5344CB8AC3E}">
        <p14:creationId xmlns:p14="http://schemas.microsoft.com/office/powerpoint/2010/main" val="230170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iew of a city&#10;&#10;Description automatically generated">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a:t>Date</a:t>
            </a:r>
          </a:p>
        </p:txBody>
      </p:sp>
      <p:pic>
        <p:nvPicPr>
          <p:cNvPr id="5" name="Picture 4" descr="A picture containing drawing&#10;&#10;Description automatically generated">
            <a:extLst>
              <a:ext uri="{FF2B5EF4-FFF2-40B4-BE49-F238E27FC236}">
                <a16:creationId xmlns:a16="http://schemas.microsoft.com/office/drawing/2014/main" id="{7ED97193-754B-A543-B435-C0753432B0CE}"/>
              </a:ext>
            </a:extLst>
          </p:cNvPr>
          <p:cNvPicPr>
            <a:picLocks noChangeAspect="1"/>
          </p:cNvPicPr>
          <p:nvPr userDrawn="1"/>
        </p:nvPicPr>
        <p:blipFill>
          <a:blip r:embed="rId3"/>
          <a:stretch>
            <a:fillRect/>
          </a:stretch>
        </p:blipFill>
        <p:spPr>
          <a:xfrm>
            <a:off x="9362183" y="5492003"/>
            <a:ext cx="2575775" cy="903194"/>
          </a:xfrm>
          <a:prstGeom prst="rect">
            <a:avLst/>
          </a:prstGeom>
        </p:spPr>
      </p:pic>
    </p:spTree>
    <p:extLst>
      <p:ext uri="{BB962C8B-B14F-4D97-AF65-F5344CB8AC3E}">
        <p14:creationId xmlns:p14="http://schemas.microsoft.com/office/powerpoint/2010/main" val="1201220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250596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2473-FC82-6157-5393-E814918DCB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8FB088-2254-57F7-E26C-912CAB78CA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167103-A59E-998F-2FE2-1B6F6C08035A}"/>
              </a:ext>
            </a:extLst>
          </p:cNvPr>
          <p:cNvSpPr>
            <a:spLocks noGrp="1"/>
          </p:cNvSpPr>
          <p:nvPr>
            <p:ph type="dt" sz="half" idx="10"/>
          </p:nvPr>
        </p:nvSpPr>
        <p:spPr/>
        <p:txBody>
          <a:bodyPr/>
          <a:lstStyle/>
          <a:p>
            <a:fld id="{BFDB2EFE-4CB5-4B70-8719-7A95628C9FF8}" type="datetimeFigureOut">
              <a:rPr lang="en-US" smtClean="0"/>
              <a:t>10/9/2024</a:t>
            </a:fld>
            <a:endParaRPr lang="en-US"/>
          </a:p>
        </p:txBody>
      </p:sp>
      <p:sp>
        <p:nvSpPr>
          <p:cNvPr id="5" name="Footer Placeholder 4">
            <a:extLst>
              <a:ext uri="{FF2B5EF4-FFF2-40B4-BE49-F238E27FC236}">
                <a16:creationId xmlns:a16="http://schemas.microsoft.com/office/drawing/2014/main" id="{39C5C320-58F3-7DBF-5CC4-9CA8F51EA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08D7D-6653-0FAA-CDE8-EC62E2892668}"/>
              </a:ext>
            </a:extLst>
          </p:cNvPr>
          <p:cNvSpPr>
            <a:spLocks noGrp="1"/>
          </p:cNvSpPr>
          <p:nvPr>
            <p:ph type="sldNum" sz="quarter" idx="12"/>
          </p:nvPr>
        </p:nvSpPr>
        <p:spPr/>
        <p:txBody>
          <a:bodyPr/>
          <a:lstStyle/>
          <a:p>
            <a:fld id="{D2FDA480-7B2B-499F-B0C9-5F91268A2CED}" type="slidenum">
              <a:rPr lang="en-US" smtClean="0"/>
              <a:t>‹#›</a:t>
            </a:fld>
            <a:endParaRPr lang="en-US"/>
          </a:p>
        </p:txBody>
      </p:sp>
    </p:spTree>
    <p:extLst>
      <p:ext uri="{BB962C8B-B14F-4D97-AF65-F5344CB8AC3E}">
        <p14:creationId xmlns:p14="http://schemas.microsoft.com/office/powerpoint/2010/main" val="2344035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EB508-E59C-CC6E-15A4-5002BFCF10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F6F84-98E8-E754-805E-8F0443228D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9963D-39A2-0F85-E16D-9A3B49C7BA82}"/>
              </a:ext>
            </a:extLst>
          </p:cNvPr>
          <p:cNvSpPr>
            <a:spLocks noGrp="1"/>
          </p:cNvSpPr>
          <p:nvPr>
            <p:ph type="dt" sz="half" idx="10"/>
          </p:nvPr>
        </p:nvSpPr>
        <p:spPr/>
        <p:txBody>
          <a:bodyPr/>
          <a:lstStyle/>
          <a:p>
            <a:fld id="{BFDB2EFE-4CB5-4B70-8719-7A95628C9FF8}" type="datetimeFigureOut">
              <a:rPr lang="en-US" smtClean="0"/>
              <a:t>10/9/2024</a:t>
            </a:fld>
            <a:endParaRPr lang="en-US"/>
          </a:p>
        </p:txBody>
      </p:sp>
      <p:sp>
        <p:nvSpPr>
          <p:cNvPr id="5" name="Footer Placeholder 4">
            <a:extLst>
              <a:ext uri="{FF2B5EF4-FFF2-40B4-BE49-F238E27FC236}">
                <a16:creationId xmlns:a16="http://schemas.microsoft.com/office/drawing/2014/main" id="{021CCBBB-F43B-6E20-A09C-A0C4976133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9E852-C874-7D50-6BD9-59F521A0FB55}"/>
              </a:ext>
            </a:extLst>
          </p:cNvPr>
          <p:cNvSpPr>
            <a:spLocks noGrp="1"/>
          </p:cNvSpPr>
          <p:nvPr>
            <p:ph type="sldNum" sz="quarter" idx="12"/>
          </p:nvPr>
        </p:nvSpPr>
        <p:spPr/>
        <p:txBody>
          <a:bodyPr/>
          <a:lstStyle/>
          <a:p>
            <a:fld id="{D2FDA480-7B2B-499F-B0C9-5F91268A2CED}" type="slidenum">
              <a:rPr lang="en-US" smtClean="0"/>
              <a:t>‹#›</a:t>
            </a:fld>
            <a:endParaRPr lang="en-US"/>
          </a:p>
        </p:txBody>
      </p:sp>
    </p:spTree>
    <p:extLst>
      <p:ext uri="{BB962C8B-B14F-4D97-AF65-F5344CB8AC3E}">
        <p14:creationId xmlns:p14="http://schemas.microsoft.com/office/powerpoint/2010/main" val="2170961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5A05A-8CB9-D182-163F-86427CE719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B25899-E3AC-9B92-032C-A4D589BA7A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BDA2B4-1E75-18EA-CF31-0C95B829C25D}"/>
              </a:ext>
            </a:extLst>
          </p:cNvPr>
          <p:cNvSpPr>
            <a:spLocks noGrp="1"/>
          </p:cNvSpPr>
          <p:nvPr>
            <p:ph type="dt" sz="half" idx="10"/>
          </p:nvPr>
        </p:nvSpPr>
        <p:spPr/>
        <p:txBody>
          <a:bodyPr/>
          <a:lstStyle/>
          <a:p>
            <a:fld id="{BFDB2EFE-4CB5-4B70-8719-7A95628C9FF8}" type="datetimeFigureOut">
              <a:rPr lang="en-US" smtClean="0"/>
              <a:t>10/9/2024</a:t>
            </a:fld>
            <a:endParaRPr lang="en-US"/>
          </a:p>
        </p:txBody>
      </p:sp>
      <p:sp>
        <p:nvSpPr>
          <p:cNvPr id="5" name="Footer Placeholder 4">
            <a:extLst>
              <a:ext uri="{FF2B5EF4-FFF2-40B4-BE49-F238E27FC236}">
                <a16:creationId xmlns:a16="http://schemas.microsoft.com/office/drawing/2014/main" id="{EE4F295F-1480-8FA3-BA19-0E5BC0849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3940C-9F83-DD00-2DA4-4BCA5581354A}"/>
              </a:ext>
            </a:extLst>
          </p:cNvPr>
          <p:cNvSpPr>
            <a:spLocks noGrp="1"/>
          </p:cNvSpPr>
          <p:nvPr>
            <p:ph type="sldNum" sz="quarter" idx="12"/>
          </p:nvPr>
        </p:nvSpPr>
        <p:spPr/>
        <p:txBody>
          <a:bodyPr/>
          <a:lstStyle/>
          <a:p>
            <a:fld id="{D2FDA480-7B2B-499F-B0C9-5F91268A2CED}" type="slidenum">
              <a:rPr lang="en-US" smtClean="0"/>
              <a:t>‹#›</a:t>
            </a:fld>
            <a:endParaRPr lang="en-US"/>
          </a:p>
        </p:txBody>
      </p:sp>
    </p:spTree>
    <p:extLst>
      <p:ext uri="{BB962C8B-B14F-4D97-AF65-F5344CB8AC3E}">
        <p14:creationId xmlns:p14="http://schemas.microsoft.com/office/powerpoint/2010/main" val="37991483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EAF1-80AD-A8EF-60E0-62BAED8F8C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60EDA-17B5-82C7-5131-20F1A69F12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F82A1-719A-395E-0877-9ABA419D3E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413722-58F2-0FDC-6B7F-5D3C93846A8F}"/>
              </a:ext>
            </a:extLst>
          </p:cNvPr>
          <p:cNvSpPr>
            <a:spLocks noGrp="1"/>
          </p:cNvSpPr>
          <p:nvPr>
            <p:ph type="dt" sz="half" idx="10"/>
          </p:nvPr>
        </p:nvSpPr>
        <p:spPr/>
        <p:txBody>
          <a:bodyPr/>
          <a:lstStyle/>
          <a:p>
            <a:fld id="{BFDB2EFE-4CB5-4B70-8719-7A95628C9FF8}" type="datetimeFigureOut">
              <a:rPr lang="en-US" smtClean="0"/>
              <a:t>10/9/2024</a:t>
            </a:fld>
            <a:endParaRPr lang="en-US"/>
          </a:p>
        </p:txBody>
      </p:sp>
      <p:sp>
        <p:nvSpPr>
          <p:cNvPr id="6" name="Footer Placeholder 5">
            <a:extLst>
              <a:ext uri="{FF2B5EF4-FFF2-40B4-BE49-F238E27FC236}">
                <a16:creationId xmlns:a16="http://schemas.microsoft.com/office/drawing/2014/main" id="{881701F6-32FF-B0CE-A6F6-BDFFE22CE0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80B99-C41E-4CEA-3F48-FCB670783D34}"/>
              </a:ext>
            </a:extLst>
          </p:cNvPr>
          <p:cNvSpPr>
            <a:spLocks noGrp="1"/>
          </p:cNvSpPr>
          <p:nvPr>
            <p:ph type="sldNum" sz="quarter" idx="12"/>
          </p:nvPr>
        </p:nvSpPr>
        <p:spPr/>
        <p:txBody>
          <a:bodyPr/>
          <a:lstStyle/>
          <a:p>
            <a:fld id="{D2FDA480-7B2B-499F-B0C9-5F91268A2CED}" type="slidenum">
              <a:rPr lang="en-US" smtClean="0"/>
              <a:t>‹#›</a:t>
            </a:fld>
            <a:endParaRPr lang="en-US"/>
          </a:p>
        </p:txBody>
      </p:sp>
    </p:spTree>
    <p:extLst>
      <p:ext uri="{BB962C8B-B14F-4D97-AF65-F5344CB8AC3E}">
        <p14:creationId xmlns:p14="http://schemas.microsoft.com/office/powerpoint/2010/main" val="269062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C89C-E3A3-CE97-522F-B010946980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0469A3-AF3C-AE25-87E0-B3458D921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76BEC0-EC11-12B7-EF80-B51236372F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DC020A-81D7-177C-014C-B7EC942A85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BB0DDB-5EE8-44D2-C864-8B414E3A7B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6FD7F4-8FB7-04CD-23E4-E645ABC29A4E}"/>
              </a:ext>
            </a:extLst>
          </p:cNvPr>
          <p:cNvSpPr>
            <a:spLocks noGrp="1"/>
          </p:cNvSpPr>
          <p:nvPr>
            <p:ph type="dt" sz="half" idx="10"/>
          </p:nvPr>
        </p:nvSpPr>
        <p:spPr/>
        <p:txBody>
          <a:bodyPr/>
          <a:lstStyle/>
          <a:p>
            <a:fld id="{BFDB2EFE-4CB5-4B70-8719-7A95628C9FF8}" type="datetimeFigureOut">
              <a:rPr lang="en-US" smtClean="0"/>
              <a:t>10/9/2024</a:t>
            </a:fld>
            <a:endParaRPr lang="en-US"/>
          </a:p>
        </p:txBody>
      </p:sp>
      <p:sp>
        <p:nvSpPr>
          <p:cNvPr id="8" name="Footer Placeholder 7">
            <a:extLst>
              <a:ext uri="{FF2B5EF4-FFF2-40B4-BE49-F238E27FC236}">
                <a16:creationId xmlns:a16="http://schemas.microsoft.com/office/drawing/2014/main" id="{4CAC66D5-F637-EED2-327F-3C6EB7EAB4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82DFBC-41AA-F0F2-0C4C-C298170E8504}"/>
              </a:ext>
            </a:extLst>
          </p:cNvPr>
          <p:cNvSpPr>
            <a:spLocks noGrp="1"/>
          </p:cNvSpPr>
          <p:nvPr>
            <p:ph type="sldNum" sz="quarter" idx="12"/>
          </p:nvPr>
        </p:nvSpPr>
        <p:spPr/>
        <p:txBody>
          <a:bodyPr/>
          <a:lstStyle/>
          <a:p>
            <a:fld id="{D2FDA480-7B2B-499F-B0C9-5F91268A2CED}" type="slidenum">
              <a:rPr lang="en-US" smtClean="0"/>
              <a:t>‹#›</a:t>
            </a:fld>
            <a:endParaRPr lang="en-US"/>
          </a:p>
        </p:txBody>
      </p:sp>
    </p:spTree>
    <p:extLst>
      <p:ext uri="{BB962C8B-B14F-4D97-AF65-F5344CB8AC3E}">
        <p14:creationId xmlns:p14="http://schemas.microsoft.com/office/powerpoint/2010/main" val="4075802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900B-D2F1-F446-14EE-B4A4105731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93708D-7D20-ACC4-96C5-978A33D28B47}"/>
              </a:ext>
            </a:extLst>
          </p:cNvPr>
          <p:cNvSpPr>
            <a:spLocks noGrp="1"/>
          </p:cNvSpPr>
          <p:nvPr>
            <p:ph type="dt" sz="half" idx="10"/>
          </p:nvPr>
        </p:nvSpPr>
        <p:spPr/>
        <p:txBody>
          <a:bodyPr/>
          <a:lstStyle/>
          <a:p>
            <a:fld id="{BFDB2EFE-4CB5-4B70-8719-7A95628C9FF8}" type="datetimeFigureOut">
              <a:rPr lang="en-US" smtClean="0"/>
              <a:t>10/9/2024</a:t>
            </a:fld>
            <a:endParaRPr lang="en-US"/>
          </a:p>
        </p:txBody>
      </p:sp>
      <p:sp>
        <p:nvSpPr>
          <p:cNvPr id="4" name="Footer Placeholder 3">
            <a:extLst>
              <a:ext uri="{FF2B5EF4-FFF2-40B4-BE49-F238E27FC236}">
                <a16:creationId xmlns:a16="http://schemas.microsoft.com/office/drawing/2014/main" id="{C184FC20-E98A-801F-8CF0-028D1BC65D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B91E23-2DDB-86AF-0CBF-E27CDE5B6C19}"/>
              </a:ext>
            </a:extLst>
          </p:cNvPr>
          <p:cNvSpPr>
            <a:spLocks noGrp="1"/>
          </p:cNvSpPr>
          <p:nvPr>
            <p:ph type="sldNum" sz="quarter" idx="12"/>
          </p:nvPr>
        </p:nvSpPr>
        <p:spPr/>
        <p:txBody>
          <a:bodyPr/>
          <a:lstStyle/>
          <a:p>
            <a:fld id="{D2FDA480-7B2B-499F-B0C9-5F91268A2CED}" type="slidenum">
              <a:rPr lang="en-US" smtClean="0"/>
              <a:t>‹#›</a:t>
            </a:fld>
            <a:endParaRPr lang="en-US"/>
          </a:p>
        </p:txBody>
      </p:sp>
    </p:spTree>
    <p:extLst>
      <p:ext uri="{BB962C8B-B14F-4D97-AF65-F5344CB8AC3E}">
        <p14:creationId xmlns:p14="http://schemas.microsoft.com/office/powerpoint/2010/main" val="560400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833943-E36C-61A2-14CB-005AAED3AA2E}"/>
              </a:ext>
            </a:extLst>
          </p:cNvPr>
          <p:cNvSpPr>
            <a:spLocks noGrp="1"/>
          </p:cNvSpPr>
          <p:nvPr>
            <p:ph type="dt" sz="half" idx="10"/>
          </p:nvPr>
        </p:nvSpPr>
        <p:spPr/>
        <p:txBody>
          <a:bodyPr/>
          <a:lstStyle/>
          <a:p>
            <a:fld id="{BFDB2EFE-4CB5-4B70-8719-7A95628C9FF8}" type="datetimeFigureOut">
              <a:rPr lang="en-US" smtClean="0"/>
              <a:t>10/9/2024</a:t>
            </a:fld>
            <a:endParaRPr lang="en-US"/>
          </a:p>
        </p:txBody>
      </p:sp>
      <p:sp>
        <p:nvSpPr>
          <p:cNvPr id="3" name="Footer Placeholder 2">
            <a:extLst>
              <a:ext uri="{FF2B5EF4-FFF2-40B4-BE49-F238E27FC236}">
                <a16:creationId xmlns:a16="http://schemas.microsoft.com/office/drawing/2014/main" id="{58D59AC2-4E2D-DDBB-C83A-C81B76F0B9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8474BE-0B07-1842-BA98-26CE5F54AF24}"/>
              </a:ext>
            </a:extLst>
          </p:cNvPr>
          <p:cNvSpPr>
            <a:spLocks noGrp="1"/>
          </p:cNvSpPr>
          <p:nvPr>
            <p:ph type="sldNum" sz="quarter" idx="12"/>
          </p:nvPr>
        </p:nvSpPr>
        <p:spPr/>
        <p:txBody>
          <a:bodyPr/>
          <a:lstStyle/>
          <a:p>
            <a:fld id="{D2FDA480-7B2B-499F-B0C9-5F91268A2CED}" type="slidenum">
              <a:rPr lang="en-US" smtClean="0"/>
              <a:t>‹#›</a:t>
            </a:fld>
            <a:endParaRPr lang="en-US"/>
          </a:p>
        </p:txBody>
      </p:sp>
    </p:spTree>
    <p:extLst>
      <p:ext uri="{BB962C8B-B14F-4D97-AF65-F5344CB8AC3E}">
        <p14:creationId xmlns:p14="http://schemas.microsoft.com/office/powerpoint/2010/main" val="922442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A898-2D32-F240-A41D-7FD689D3A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F1F76-7C22-1E1C-41E1-EB4C66A71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A1B060-6F00-D932-0BA7-6B0F553DB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D5A6B-E0E3-A3FA-525F-6DF0E6CABCCA}"/>
              </a:ext>
            </a:extLst>
          </p:cNvPr>
          <p:cNvSpPr>
            <a:spLocks noGrp="1"/>
          </p:cNvSpPr>
          <p:nvPr>
            <p:ph type="dt" sz="half" idx="10"/>
          </p:nvPr>
        </p:nvSpPr>
        <p:spPr/>
        <p:txBody>
          <a:bodyPr/>
          <a:lstStyle/>
          <a:p>
            <a:fld id="{BFDB2EFE-4CB5-4B70-8719-7A95628C9FF8}" type="datetimeFigureOut">
              <a:rPr lang="en-US" smtClean="0"/>
              <a:t>10/9/2024</a:t>
            </a:fld>
            <a:endParaRPr lang="en-US"/>
          </a:p>
        </p:txBody>
      </p:sp>
      <p:sp>
        <p:nvSpPr>
          <p:cNvPr id="6" name="Footer Placeholder 5">
            <a:extLst>
              <a:ext uri="{FF2B5EF4-FFF2-40B4-BE49-F238E27FC236}">
                <a16:creationId xmlns:a16="http://schemas.microsoft.com/office/drawing/2014/main" id="{D0613249-4E2B-D09B-8EE5-024EFD908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66481-D3DD-65B3-7836-AE4C59D635D1}"/>
              </a:ext>
            </a:extLst>
          </p:cNvPr>
          <p:cNvSpPr>
            <a:spLocks noGrp="1"/>
          </p:cNvSpPr>
          <p:nvPr>
            <p:ph type="sldNum" sz="quarter" idx="12"/>
          </p:nvPr>
        </p:nvSpPr>
        <p:spPr/>
        <p:txBody>
          <a:bodyPr/>
          <a:lstStyle/>
          <a:p>
            <a:fld id="{D2FDA480-7B2B-499F-B0C9-5F91268A2CED}" type="slidenum">
              <a:rPr lang="en-US" smtClean="0"/>
              <a:t>‹#›</a:t>
            </a:fld>
            <a:endParaRPr lang="en-US"/>
          </a:p>
        </p:txBody>
      </p:sp>
    </p:spTree>
    <p:extLst>
      <p:ext uri="{BB962C8B-B14F-4D97-AF65-F5344CB8AC3E}">
        <p14:creationId xmlns:p14="http://schemas.microsoft.com/office/powerpoint/2010/main" val="632457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B4643-1CEC-5170-DA9B-B2FD3048D6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0BFDA1-619F-897E-BA5A-410ABB3E72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BAD835-5234-ECF5-48D6-2CE03B1F83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A9647-DC2F-E1E4-8E05-76F143B9B115}"/>
              </a:ext>
            </a:extLst>
          </p:cNvPr>
          <p:cNvSpPr>
            <a:spLocks noGrp="1"/>
          </p:cNvSpPr>
          <p:nvPr>
            <p:ph type="dt" sz="half" idx="10"/>
          </p:nvPr>
        </p:nvSpPr>
        <p:spPr/>
        <p:txBody>
          <a:bodyPr/>
          <a:lstStyle/>
          <a:p>
            <a:fld id="{BFDB2EFE-4CB5-4B70-8719-7A95628C9FF8}" type="datetimeFigureOut">
              <a:rPr lang="en-US" smtClean="0"/>
              <a:t>10/9/2024</a:t>
            </a:fld>
            <a:endParaRPr lang="en-US"/>
          </a:p>
        </p:txBody>
      </p:sp>
      <p:sp>
        <p:nvSpPr>
          <p:cNvPr id="6" name="Footer Placeholder 5">
            <a:extLst>
              <a:ext uri="{FF2B5EF4-FFF2-40B4-BE49-F238E27FC236}">
                <a16:creationId xmlns:a16="http://schemas.microsoft.com/office/drawing/2014/main" id="{73EDB3B5-3813-CD91-4122-DDF2348425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0F1DA-3BF8-92EF-ED44-671DFADC890B}"/>
              </a:ext>
            </a:extLst>
          </p:cNvPr>
          <p:cNvSpPr>
            <a:spLocks noGrp="1"/>
          </p:cNvSpPr>
          <p:nvPr>
            <p:ph type="sldNum" sz="quarter" idx="12"/>
          </p:nvPr>
        </p:nvSpPr>
        <p:spPr/>
        <p:txBody>
          <a:bodyPr/>
          <a:lstStyle/>
          <a:p>
            <a:fld id="{D2FDA480-7B2B-499F-B0C9-5F91268A2CED}" type="slidenum">
              <a:rPr lang="en-US" smtClean="0"/>
              <a:t>‹#›</a:t>
            </a:fld>
            <a:endParaRPr lang="en-US"/>
          </a:p>
        </p:txBody>
      </p:sp>
    </p:spTree>
    <p:extLst>
      <p:ext uri="{BB962C8B-B14F-4D97-AF65-F5344CB8AC3E}">
        <p14:creationId xmlns:p14="http://schemas.microsoft.com/office/powerpoint/2010/main" val="271126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Picture Placeholder 6">
            <a:extLst>
              <a:ext uri="{FF2B5EF4-FFF2-40B4-BE49-F238E27FC236}">
                <a16:creationId xmlns:a16="http://schemas.microsoft.com/office/drawing/2014/main" id="{E95F359D-F37A-5742-8D6F-89B4F001E2AB}"/>
              </a:ext>
            </a:extLst>
          </p:cNvPr>
          <p:cNvSpPr>
            <a:spLocks noGrp="1"/>
          </p:cNvSpPr>
          <p:nvPr>
            <p:ph type="pic" sz="quarter" idx="15" hasCustomPrompt="1"/>
          </p:nvPr>
        </p:nvSpPr>
        <p:spPr>
          <a:xfrm>
            <a:off x="1" y="0"/>
            <a:ext cx="12192000" cy="5029200"/>
          </a:xfrm>
          <a:solidFill>
            <a:schemeClr val="tx2"/>
          </a:solidFill>
        </p:spPr>
        <p:txBody>
          <a:bodyPr tIns="576000">
            <a:noAutofit/>
          </a:bodyPr>
          <a:lstStyle>
            <a:lvl1pPr marL="0" indent="0" algn="ctr">
              <a:buNone/>
              <a:defRPr sz="2000">
                <a:solidFill>
                  <a:schemeClr val="bg1"/>
                </a:solidFill>
              </a:defRPr>
            </a:lvl1pPr>
          </a:lstStyle>
          <a:p>
            <a:r>
              <a:rPr lang="en-US"/>
              <a:t>To add picture click icon in the center of this box</a:t>
            </a:r>
          </a:p>
        </p:txBody>
      </p:sp>
      <p:sp>
        <p:nvSpPr>
          <p:cNvPr id="2" name="Title 1">
            <a:extLst>
              <a:ext uri="{FF2B5EF4-FFF2-40B4-BE49-F238E27FC236}">
                <a16:creationId xmlns:a16="http://schemas.microsoft.com/office/drawing/2014/main" id="{A74935A3-2F19-BB47-A734-1541172B5B5B}"/>
              </a:ext>
            </a:extLst>
          </p:cNvPr>
          <p:cNvSpPr>
            <a:spLocks noGrp="1"/>
          </p:cNvSpPr>
          <p:nvPr>
            <p:ph type="title"/>
          </p:nvPr>
        </p:nvSpPr>
        <p:spPr>
          <a:xfrm>
            <a:off x="457199" y="5298055"/>
            <a:ext cx="8650942" cy="699333"/>
          </a:xfrm>
        </p:spPr>
        <p:txBody>
          <a:bodyPr anchor="b">
            <a:noAutofit/>
          </a:bodyPr>
          <a:lstStyle>
            <a:lvl1pPr>
              <a:defRPr sz="3500">
                <a:solidFill>
                  <a:schemeClr val="accent6"/>
                </a:solidFill>
              </a:defRPr>
            </a:lvl1pPr>
          </a:lstStyle>
          <a:p>
            <a:r>
              <a:rPr lang="en-US"/>
              <a:t>Click to edit Master title style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spTree>
    <p:extLst>
      <p:ext uri="{BB962C8B-B14F-4D97-AF65-F5344CB8AC3E}">
        <p14:creationId xmlns:p14="http://schemas.microsoft.com/office/powerpoint/2010/main" val="2116976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DE14-EC38-0500-804C-32635105ED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546297-A04B-383A-7F3F-8CD7DD6DE7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16F72-8D8E-DB19-9B87-2EA06FED036C}"/>
              </a:ext>
            </a:extLst>
          </p:cNvPr>
          <p:cNvSpPr>
            <a:spLocks noGrp="1"/>
          </p:cNvSpPr>
          <p:nvPr>
            <p:ph type="dt" sz="half" idx="10"/>
          </p:nvPr>
        </p:nvSpPr>
        <p:spPr/>
        <p:txBody>
          <a:bodyPr/>
          <a:lstStyle/>
          <a:p>
            <a:fld id="{BFDB2EFE-4CB5-4B70-8719-7A95628C9FF8}" type="datetimeFigureOut">
              <a:rPr lang="en-US" smtClean="0"/>
              <a:t>10/9/2024</a:t>
            </a:fld>
            <a:endParaRPr lang="en-US"/>
          </a:p>
        </p:txBody>
      </p:sp>
      <p:sp>
        <p:nvSpPr>
          <p:cNvPr id="5" name="Footer Placeholder 4">
            <a:extLst>
              <a:ext uri="{FF2B5EF4-FFF2-40B4-BE49-F238E27FC236}">
                <a16:creationId xmlns:a16="http://schemas.microsoft.com/office/drawing/2014/main" id="{27B6639C-A064-3D85-B0A7-D2DD2623C1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E77FF-5960-8DD4-8CA3-3F60ECFEEF98}"/>
              </a:ext>
            </a:extLst>
          </p:cNvPr>
          <p:cNvSpPr>
            <a:spLocks noGrp="1"/>
          </p:cNvSpPr>
          <p:nvPr>
            <p:ph type="sldNum" sz="quarter" idx="12"/>
          </p:nvPr>
        </p:nvSpPr>
        <p:spPr/>
        <p:txBody>
          <a:bodyPr/>
          <a:lstStyle/>
          <a:p>
            <a:fld id="{D2FDA480-7B2B-499F-B0C9-5F91268A2CED}" type="slidenum">
              <a:rPr lang="en-US" smtClean="0"/>
              <a:t>‹#›</a:t>
            </a:fld>
            <a:endParaRPr lang="en-US"/>
          </a:p>
        </p:txBody>
      </p:sp>
    </p:spTree>
    <p:extLst>
      <p:ext uri="{BB962C8B-B14F-4D97-AF65-F5344CB8AC3E}">
        <p14:creationId xmlns:p14="http://schemas.microsoft.com/office/powerpoint/2010/main" val="11137439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6573EA-BC8C-2B49-46D4-234F0B1BB3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5CC18A-071F-F129-25C1-CC8AC739D0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0DFF3-3E34-28B1-C0DD-5BB8677063ED}"/>
              </a:ext>
            </a:extLst>
          </p:cNvPr>
          <p:cNvSpPr>
            <a:spLocks noGrp="1"/>
          </p:cNvSpPr>
          <p:nvPr>
            <p:ph type="dt" sz="half" idx="10"/>
          </p:nvPr>
        </p:nvSpPr>
        <p:spPr/>
        <p:txBody>
          <a:bodyPr/>
          <a:lstStyle/>
          <a:p>
            <a:fld id="{BFDB2EFE-4CB5-4B70-8719-7A95628C9FF8}" type="datetimeFigureOut">
              <a:rPr lang="en-US" smtClean="0"/>
              <a:t>10/9/2024</a:t>
            </a:fld>
            <a:endParaRPr lang="en-US"/>
          </a:p>
        </p:txBody>
      </p:sp>
      <p:sp>
        <p:nvSpPr>
          <p:cNvPr id="5" name="Footer Placeholder 4">
            <a:extLst>
              <a:ext uri="{FF2B5EF4-FFF2-40B4-BE49-F238E27FC236}">
                <a16:creationId xmlns:a16="http://schemas.microsoft.com/office/drawing/2014/main" id="{7AD3C956-C852-5BAE-499E-92DBA742D7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17B40-CED6-2B2A-39C3-2C09764B54BE}"/>
              </a:ext>
            </a:extLst>
          </p:cNvPr>
          <p:cNvSpPr>
            <a:spLocks noGrp="1"/>
          </p:cNvSpPr>
          <p:nvPr>
            <p:ph type="sldNum" sz="quarter" idx="12"/>
          </p:nvPr>
        </p:nvSpPr>
        <p:spPr/>
        <p:txBody>
          <a:bodyPr/>
          <a:lstStyle/>
          <a:p>
            <a:fld id="{D2FDA480-7B2B-499F-B0C9-5F91268A2CED}" type="slidenum">
              <a:rPr lang="en-US" smtClean="0"/>
              <a:t>‹#›</a:t>
            </a:fld>
            <a:endParaRPr lang="en-US"/>
          </a:p>
        </p:txBody>
      </p:sp>
    </p:spTree>
    <p:extLst>
      <p:ext uri="{BB962C8B-B14F-4D97-AF65-F5344CB8AC3E}">
        <p14:creationId xmlns:p14="http://schemas.microsoft.com/office/powerpoint/2010/main" val="3958693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view of a city&#10;&#10;Description automatically generated">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a:t>Date</a:t>
            </a:r>
          </a:p>
        </p:txBody>
      </p:sp>
      <p:pic>
        <p:nvPicPr>
          <p:cNvPr id="5" name="Picture 4" descr="A picture containing drawing&#10;&#10;Description automatically generated">
            <a:extLst>
              <a:ext uri="{FF2B5EF4-FFF2-40B4-BE49-F238E27FC236}">
                <a16:creationId xmlns:a16="http://schemas.microsoft.com/office/drawing/2014/main" id="{7ED97193-754B-A543-B435-C0753432B0CE}"/>
              </a:ext>
            </a:extLst>
          </p:cNvPr>
          <p:cNvPicPr>
            <a:picLocks noChangeAspect="1"/>
          </p:cNvPicPr>
          <p:nvPr userDrawn="1"/>
        </p:nvPicPr>
        <p:blipFill>
          <a:blip r:embed="rId3"/>
          <a:stretch>
            <a:fillRect/>
          </a:stretch>
        </p:blipFill>
        <p:spPr>
          <a:xfrm>
            <a:off x="9362183" y="5492003"/>
            <a:ext cx="2575775" cy="903194"/>
          </a:xfrm>
          <a:prstGeom prst="rect">
            <a:avLst/>
          </a:prstGeom>
        </p:spPr>
      </p:pic>
    </p:spTree>
    <p:extLst>
      <p:ext uri="{BB962C8B-B14F-4D97-AF65-F5344CB8AC3E}">
        <p14:creationId xmlns:p14="http://schemas.microsoft.com/office/powerpoint/2010/main" val="1982268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a:t>Oklahoma State Department of Health | Presentation Title | Date </a:t>
            </a:r>
          </a:p>
        </p:txBody>
      </p:sp>
    </p:spTree>
    <p:extLst>
      <p:ext uri="{BB962C8B-B14F-4D97-AF65-F5344CB8AC3E}">
        <p14:creationId xmlns:p14="http://schemas.microsoft.com/office/powerpoint/2010/main" val="4149033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 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CE887A04-1776-0A4B-9899-8EE0C579DABB}"/>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734296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A close up of a logo&#10;&#10;Description automatically generated">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7" name="Picture 6" descr="A close up of a logo&#10;&#10;Description automatically generated">
            <a:extLst>
              <a:ext uri="{FF2B5EF4-FFF2-40B4-BE49-F238E27FC236}">
                <a16:creationId xmlns:a16="http://schemas.microsoft.com/office/drawing/2014/main" id="{085A7243-0DC8-E148-9F97-5A788A1A2AD2}"/>
              </a:ext>
            </a:extLst>
          </p:cNvPr>
          <p:cNvPicPr>
            <a:picLocks noChangeAspect="1"/>
          </p:cNvPicPr>
          <p:nvPr userDrawn="1"/>
        </p:nvPicPr>
        <p:blipFill rotWithShape="1">
          <a:blip r:embed="rId3"/>
          <a:srcRect l="20594"/>
          <a:stretch/>
        </p:blipFill>
        <p:spPr>
          <a:xfrm>
            <a:off x="254000" y="5841519"/>
            <a:ext cx="3282949" cy="942553"/>
          </a:xfrm>
          <a:prstGeom prst="rect">
            <a:avLst/>
          </a:prstGeom>
        </p:spPr>
      </p:pic>
    </p:spTree>
    <p:extLst>
      <p:ext uri="{BB962C8B-B14F-4D97-AF65-F5344CB8AC3E}">
        <p14:creationId xmlns:p14="http://schemas.microsoft.com/office/powerpoint/2010/main" val="4160127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8" name="Picture 7" descr="A close up of a logo&#10;&#10;Description automatically generated">
            <a:extLst>
              <a:ext uri="{FF2B5EF4-FFF2-40B4-BE49-F238E27FC236}">
                <a16:creationId xmlns:a16="http://schemas.microsoft.com/office/drawing/2014/main" id="{679B617A-DB22-E24F-8B89-DB124D547158}"/>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647710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a:t>Oklahoma State Department of Health | Presentation Title | Date </a:t>
            </a:r>
          </a:p>
        </p:txBody>
      </p:sp>
    </p:spTree>
    <p:extLst>
      <p:ext uri="{BB962C8B-B14F-4D97-AF65-F5344CB8AC3E}">
        <p14:creationId xmlns:p14="http://schemas.microsoft.com/office/powerpoint/2010/main" val="11894019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p>
            <a:r>
              <a:rPr lang="en-US"/>
              <a:t>Split 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53848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8" name="Content Placeholder 2">
            <a:extLst>
              <a:ext uri="{FF2B5EF4-FFF2-40B4-BE49-F238E27FC236}">
                <a16:creationId xmlns:a16="http://schemas.microsoft.com/office/drawing/2014/main" id="{E17D3AE5-ADF3-8D43-871F-66ED09FE858D}"/>
              </a:ext>
            </a:extLst>
          </p:cNvPr>
          <p:cNvSpPr>
            <a:spLocks noGrp="1"/>
          </p:cNvSpPr>
          <p:nvPr>
            <p:ph idx="13"/>
          </p:nvPr>
        </p:nvSpPr>
        <p:spPr>
          <a:xfrm>
            <a:off x="6172200" y="1838151"/>
            <a:ext cx="53848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a:t>Oklahoma State Department of Health | Presentation Title | Date </a:t>
            </a:r>
          </a:p>
        </p:txBody>
      </p:sp>
    </p:spTree>
    <p:extLst>
      <p:ext uri="{BB962C8B-B14F-4D97-AF65-F5344CB8AC3E}">
        <p14:creationId xmlns:p14="http://schemas.microsoft.com/office/powerpoint/2010/main" val="27786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p>
            <a:r>
              <a:rPr lang="en-US"/>
              <a:t>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838151"/>
            <a:ext cx="11394141"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a:t>Oklahoma State Department of Health | Presentation Title | Date </a:t>
            </a:r>
          </a:p>
        </p:txBody>
      </p:sp>
    </p:spTree>
    <p:extLst>
      <p:ext uri="{BB962C8B-B14F-4D97-AF65-F5344CB8AC3E}">
        <p14:creationId xmlns:p14="http://schemas.microsoft.com/office/powerpoint/2010/main" val="413925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p>
            <a:r>
              <a:rPr lang="en-US"/>
              <a:t>Split Content Page — Insert Title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53848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8" name="Content Placeholder 2">
            <a:extLst>
              <a:ext uri="{FF2B5EF4-FFF2-40B4-BE49-F238E27FC236}">
                <a16:creationId xmlns:a16="http://schemas.microsoft.com/office/drawing/2014/main" id="{E17D3AE5-ADF3-8D43-871F-66ED09FE858D}"/>
              </a:ext>
            </a:extLst>
          </p:cNvPr>
          <p:cNvSpPr>
            <a:spLocks noGrp="1"/>
          </p:cNvSpPr>
          <p:nvPr>
            <p:ph idx="13"/>
          </p:nvPr>
        </p:nvSpPr>
        <p:spPr>
          <a:xfrm>
            <a:off x="6172200" y="1838151"/>
            <a:ext cx="5384800" cy="4351338"/>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a:t>Oklahoma State Department of Health | Presentation Title | Date </a:t>
            </a:r>
          </a:p>
        </p:txBody>
      </p:sp>
    </p:spTree>
    <p:extLst>
      <p:ext uri="{BB962C8B-B14F-4D97-AF65-F5344CB8AC3E}">
        <p14:creationId xmlns:p14="http://schemas.microsoft.com/office/powerpoint/2010/main" val="167032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8" name="Footer Placeholder 7">
            <a:extLst>
              <a:ext uri="{FF2B5EF4-FFF2-40B4-BE49-F238E27FC236}">
                <a16:creationId xmlns:a16="http://schemas.microsoft.com/office/drawing/2014/main" id="{F402B914-8F51-0844-8C95-68D180BE5B5C}"/>
              </a:ext>
            </a:extLst>
          </p:cNvPr>
          <p:cNvSpPr>
            <a:spLocks noGrp="1"/>
          </p:cNvSpPr>
          <p:nvPr>
            <p:ph type="ftr" sz="quarter" idx="14"/>
          </p:nvPr>
        </p:nvSpPr>
        <p:spPr>
          <a:xfrm>
            <a:off x="800099" y="6378575"/>
            <a:ext cx="2319617" cy="198338"/>
          </a:xfrm>
        </p:spPr>
        <p:txBody>
          <a:bodyPr/>
          <a:lstStyle/>
          <a:p>
            <a:r>
              <a:rPr lang="en-US"/>
              <a:t>Oklahoma State Department of Health | Presentation Title | Date </a:t>
            </a:r>
          </a:p>
        </p:txBody>
      </p:sp>
    </p:spTree>
    <p:extLst>
      <p:ext uri="{BB962C8B-B14F-4D97-AF65-F5344CB8AC3E}">
        <p14:creationId xmlns:p14="http://schemas.microsoft.com/office/powerpoint/2010/main" val="1696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l">
              <a:buNone/>
              <a:defRPr sz="60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a:t>Add Large Statement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800100" y="6359525"/>
            <a:ext cx="9926170" cy="223930"/>
          </a:xfrm>
        </p:spPr>
        <p:txBody>
          <a:bodyPr/>
          <a:lstStyle>
            <a:lvl1pPr>
              <a:defRPr>
                <a:solidFill>
                  <a:schemeClr val="bg1"/>
                </a:solidFill>
              </a:defRPr>
            </a:lvl1pPr>
          </a:lstStyle>
          <a:p>
            <a:r>
              <a:rPr lang="en-US"/>
              <a:t>Oklahoma State Department of Health | Presentation Title | Date </a:t>
            </a:r>
          </a:p>
        </p:txBody>
      </p:sp>
      <p:pic>
        <p:nvPicPr>
          <p:cNvPr id="7" name="Picture 6">
            <a:extLst>
              <a:ext uri="{FF2B5EF4-FFF2-40B4-BE49-F238E27FC236}">
                <a16:creationId xmlns:a16="http://schemas.microsoft.com/office/drawing/2014/main" id="{C16DA782-E25F-8445-AE24-1A23CAEFB29E}"/>
              </a:ext>
            </a:extLst>
          </p:cNvPr>
          <p:cNvPicPr>
            <a:picLocks noChangeAspect="1"/>
          </p:cNvPicPr>
          <p:nvPr userDrawn="1"/>
        </p:nvPicPr>
        <p:blipFill>
          <a:blip r:embed="rId2"/>
          <a:srcRect/>
          <a:stretch/>
        </p:blipFill>
        <p:spPr>
          <a:xfrm>
            <a:off x="340659" y="6252269"/>
            <a:ext cx="381002" cy="381002"/>
          </a:xfrm>
          <a:prstGeom prst="rect">
            <a:avLst/>
          </a:prstGeom>
        </p:spPr>
      </p:pic>
    </p:spTree>
    <p:extLst>
      <p:ext uri="{BB962C8B-B14F-4D97-AF65-F5344CB8AC3E}">
        <p14:creationId xmlns:p14="http://schemas.microsoft.com/office/powerpoint/2010/main" val="2048290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Content 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3281082" y="0"/>
            <a:ext cx="8910918" cy="685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Graph Page</a:t>
            </a:r>
            <a:br>
              <a:rPr lang="en-US"/>
            </a:br>
            <a:r>
              <a:rPr lang="en-US"/>
              <a:t>Example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7" name="Chart Placeholder 6">
            <a:extLst>
              <a:ext uri="{FF2B5EF4-FFF2-40B4-BE49-F238E27FC236}">
                <a16:creationId xmlns:a16="http://schemas.microsoft.com/office/drawing/2014/main" id="{DE8EFDEF-7F35-4E4F-AD99-938719A6DC54}"/>
              </a:ext>
            </a:extLst>
          </p:cNvPr>
          <p:cNvSpPr>
            <a:spLocks noGrp="1"/>
          </p:cNvSpPr>
          <p:nvPr>
            <p:ph type="chart" sz="quarter" idx="15" hasCustomPrompt="1"/>
          </p:nvPr>
        </p:nvSpPr>
        <p:spPr>
          <a:xfrm>
            <a:off x="3727309" y="1062038"/>
            <a:ext cx="8018463" cy="4827587"/>
          </a:xfrm>
        </p:spPr>
        <p:txBody>
          <a:bodyPr>
            <a:noAutofit/>
          </a:bodyPr>
          <a:lstStyle>
            <a:lvl1pPr marL="0" indent="0" algn="ctr">
              <a:buNone/>
              <a:defRPr sz="2000"/>
            </a:lvl1pPr>
          </a:lstStyle>
          <a:p>
            <a:r>
              <a:rPr lang="en-US"/>
              <a:t>Click Icon In The Center To Add a Graph</a:t>
            </a:r>
          </a:p>
        </p:txBody>
      </p:sp>
      <p:sp>
        <p:nvSpPr>
          <p:cNvPr id="11" name="Footer Placeholder 10">
            <a:extLst>
              <a:ext uri="{FF2B5EF4-FFF2-40B4-BE49-F238E27FC236}">
                <a16:creationId xmlns:a16="http://schemas.microsoft.com/office/drawing/2014/main" id="{C542ACA4-E23B-9740-AE2D-C78B70CBE348}"/>
              </a:ext>
            </a:extLst>
          </p:cNvPr>
          <p:cNvSpPr>
            <a:spLocks noGrp="1"/>
          </p:cNvSpPr>
          <p:nvPr>
            <p:ph type="ftr" sz="quarter" idx="16"/>
          </p:nvPr>
        </p:nvSpPr>
        <p:spPr>
          <a:xfrm>
            <a:off x="781050" y="6378575"/>
            <a:ext cx="2338667" cy="198338"/>
          </a:xfrm>
        </p:spPr>
        <p:txBody>
          <a:bodyPr/>
          <a:lstStyle/>
          <a:p>
            <a:r>
              <a:rPr lang="en-US"/>
              <a:t>Oklahoma State Department of Health | Presentation Title | Date </a:t>
            </a:r>
          </a:p>
        </p:txBody>
      </p:sp>
    </p:spTree>
    <p:extLst>
      <p:ext uri="{BB962C8B-B14F-4D97-AF65-F5344CB8AC3E}">
        <p14:creationId xmlns:p14="http://schemas.microsoft.com/office/powerpoint/2010/main" val="172217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clock, drawing&#10;&#10;Description automatically generated">
            <a:extLst>
              <a:ext uri="{FF2B5EF4-FFF2-40B4-BE49-F238E27FC236}">
                <a16:creationId xmlns:a16="http://schemas.microsoft.com/office/drawing/2014/main" id="{FE3F1E2E-F99E-8B49-92FE-61436D01743C}"/>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 If Required</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pic>
        <p:nvPicPr>
          <p:cNvPr id="9" name="Picture 8" descr="A close up of a logo&#10;&#10;Description automatically generated">
            <a:extLst>
              <a:ext uri="{FF2B5EF4-FFF2-40B4-BE49-F238E27FC236}">
                <a16:creationId xmlns:a16="http://schemas.microsoft.com/office/drawing/2014/main" id="{A47CF2C4-C3BC-EB4B-88C7-548CF5811120}"/>
              </a:ext>
            </a:extLst>
          </p:cNvPr>
          <p:cNvPicPr>
            <a:picLocks noChangeAspect="1"/>
          </p:cNvPicPr>
          <p:nvPr userDrawn="1"/>
        </p:nvPicPr>
        <p:blipFill>
          <a:blip r:embed="rId3"/>
          <a:stretch>
            <a:fillRect/>
          </a:stretch>
        </p:blipFill>
        <p:spPr>
          <a:xfrm>
            <a:off x="227840" y="6106660"/>
            <a:ext cx="1550920" cy="543830"/>
          </a:xfrm>
          <a:prstGeom prst="rect">
            <a:avLst/>
          </a:prstGeom>
        </p:spPr>
      </p:pic>
    </p:spTree>
    <p:extLst>
      <p:ext uri="{BB962C8B-B14F-4D97-AF65-F5344CB8AC3E}">
        <p14:creationId xmlns:p14="http://schemas.microsoft.com/office/powerpoint/2010/main" val="195124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8CEA2-5F55-2D48-BA3F-C9B13AF499EF}"/>
              </a:ext>
            </a:extLst>
          </p:cNvPr>
          <p:cNvSpPr>
            <a:spLocks noGrp="1"/>
          </p:cNvSpPr>
          <p:nvPr>
            <p:ph type="title"/>
          </p:nvPr>
        </p:nvSpPr>
        <p:spPr>
          <a:xfrm>
            <a:off x="457199" y="415230"/>
            <a:ext cx="11394141" cy="837374"/>
          </a:xfrm>
          <a:prstGeom prst="rect">
            <a:avLst/>
          </a:prstGeom>
        </p:spPr>
        <p:txBody>
          <a:bodyPr vert="horz" lIns="0" tIns="45720" rIns="91440" bIns="45720" rtlCol="0" anchor="t">
            <a:noAutofit/>
          </a:bodyPr>
          <a:lstStyle/>
          <a:p>
            <a:r>
              <a:rPr lang="en-US"/>
              <a:t>Content Page — Insert Title Here</a:t>
            </a:r>
          </a:p>
        </p:txBody>
      </p:sp>
      <p:sp>
        <p:nvSpPr>
          <p:cNvPr id="3" name="Text Placeholder 2">
            <a:extLst>
              <a:ext uri="{FF2B5EF4-FFF2-40B4-BE49-F238E27FC236}">
                <a16:creationId xmlns:a16="http://schemas.microsoft.com/office/drawing/2014/main" id="{FCCE648A-7202-1A45-A150-09C33B8DE1D5}"/>
              </a:ext>
            </a:extLst>
          </p:cNvPr>
          <p:cNvSpPr>
            <a:spLocks noGrp="1"/>
          </p:cNvSpPr>
          <p:nvPr>
            <p:ph type="body" idx="1"/>
          </p:nvPr>
        </p:nvSpPr>
        <p:spPr>
          <a:xfrm>
            <a:off x="457200" y="1838151"/>
            <a:ext cx="8458200" cy="4351338"/>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DA16417-6275-E049-BABF-0D5B83FF647B}"/>
              </a:ext>
            </a:extLst>
          </p:cNvPr>
          <p:cNvSpPr>
            <a:spLocks noGrp="1"/>
          </p:cNvSpPr>
          <p:nvPr>
            <p:ph type="sldNum" sz="quarter" idx="4"/>
          </p:nvPr>
        </p:nvSpPr>
        <p:spPr>
          <a:xfrm>
            <a:off x="9108141" y="6378575"/>
            <a:ext cx="2743200" cy="198338"/>
          </a:xfrm>
          <a:prstGeom prst="rect">
            <a:avLst/>
          </a:prstGeom>
        </p:spPr>
        <p:txBody>
          <a:bodyPr vert="horz" lIns="91440" tIns="45720" rIns="91440" bIns="45720" rtlCol="0" anchor="ctr"/>
          <a:lstStyle>
            <a:lvl1pPr algn="r">
              <a:defRPr sz="1000">
                <a:solidFill>
                  <a:schemeClr val="tx1">
                    <a:tint val="75000"/>
                  </a:schemeClr>
                </a:solidFill>
              </a:defRPr>
            </a:lvl1pPr>
          </a:lstStyle>
          <a:p>
            <a:fld id="{DB7DDC46-2E90-8640-BEFE-F54DCCD857ED}" type="slidenum">
              <a:rPr lang="en-US" smtClean="0"/>
              <a:pPr/>
              <a:t>‹#›</a:t>
            </a:fld>
            <a:endParaRPr lang="en-US"/>
          </a:p>
        </p:txBody>
      </p:sp>
      <p:sp>
        <p:nvSpPr>
          <p:cNvPr id="5" name="Footer Placeholder 4">
            <a:extLst>
              <a:ext uri="{FF2B5EF4-FFF2-40B4-BE49-F238E27FC236}">
                <a16:creationId xmlns:a16="http://schemas.microsoft.com/office/drawing/2014/main" id="{471C6D8E-ECFE-5644-850D-BC83613EA3B2}"/>
              </a:ext>
            </a:extLst>
          </p:cNvPr>
          <p:cNvSpPr>
            <a:spLocks noGrp="1"/>
          </p:cNvSpPr>
          <p:nvPr>
            <p:ph type="ftr" sz="quarter" idx="3"/>
          </p:nvPr>
        </p:nvSpPr>
        <p:spPr>
          <a:xfrm>
            <a:off x="774700" y="6372225"/>
            <a:ext cx="8140697" cy="198338"/>
          </a:xfrm>
          <a:prstGeom prst="rect">
            <a:avLst/>
          </a:prstGeom>
        </p:spPr>
        <p:txBody>
          <a:bodyPr vert="horz" lIns="0" tIns="45720" rIns="91440" bIns="45720" rtlCol="0" anchor="ctr"/>
          <a:lstStyle>
            <a:lvl1pPr algn="l">
              <a:defRPr sz="1000">
                <a:solidFill>
                  <a:schemeClr val="tx1"/>
                </a:solidFill>
              </a:defRPr>
            </a:lvl1pPr>
          </a:lstStyle>
          <a:p>
            <a:r>
              <a:rPr lang="en-US"/>
              <a:t>Oklahoma State Department of Health | Presentation Title | Date </a:t>
            </a:r>
          </a:p>
        </p:txBody>
      </p:sp>
      <p:pic>
        <p:nvPicPr>
          <p:cNvPr id="7" name="Picture 6" descr="A close up of a logo&#10;&#10;Description automatically generated">
            <a:extLst>
              <a:ext uri="{FF2B5EF4-FFF2-40B4-BE49-F238E27FC236}">
                <a16:creationId xmlns:a16="http://schemas.microsoft.com/office/drawing/2014/main" id="{FB8B9CC6-71D1-DA4C-A2B5-3566A4A1B09C}"/>
              </a:ext>
            </a:extLst>
          </p:cNvPr>
          <p:cNvPicPr>
            <a:picLocks noChangeAspect="1"/>
          </p:cNvPicPr>
          <p:nvPr userDrawn="1"/>
        </p:nvPicPr>
        <p:blipFill>
          <a:blip r:embed="rId22"/>
          <a:stretch>
            <a:fillRect/>
          </a:stretch>
        </p:blipFill>
        <p:spPr>
          <a:xfrm>
            <a:off x="340659" y="6252269"/>
            <a:ext cx="381002" cy="381002"/>
          </a:xfrm>
          <a:prstGeom prst="rect">
            <a:avLst/>
          </a:prstGeom>
        </p:spPr>
      </p:pic>
    </p:spTree>
    <p:extLst>
      <p:ext uri="{BB962C8B-B14F-4D97-AF65-F5344CB8AC3E}">
        <p14:creationId xmlns:p14="http://schemas.microsoft.com/office/powerpoint/2010/main" val="408892723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73" r:id="rId4"/>
    <p:sldLayoutId id="2147483660" r:id="rId5"/>
    <p:sldLayoutId id="2147483661" r:id="rId6"/>
    <p:sldLayoutId id="2147483662" r:id="rId7"/>
    <p:sldLayoutId id="2147483669" r:id="rId8"/>
    <p:sldLayoutId id="2147483712" r:id="rId9"/>
    <p:sldLayoutId id="2147483670" r:id="rId10"/>
    <p:sldLayoutId id="2147483671" r:id="rId11"/>
    <p:sldLayoutId id="2147483672" r:id="rId12"/>
    <p:sldLayoutId id="2147483674"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0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278E35-68E6-1897-B26D-FAA6A6B921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E78A0C-26E9-AE9C-1442-8BB83F72BE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B2129-567C-E1A8-BC01-2E4C69202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DB2EFE-4CB5-4B70-8719-7A95628C9FF8}" type="datetimeFigureOut">
              <a:rPr lang="en-US" smtClean="0"/>
              <a:t>10/9/2024</a:t>
            </a:fld>
            <a:endParaRPr lang="en-US"/>
          </a:p>
        </p:txBody>
      </p:sp>
      <p:sp>
        <p:nvSpPr>
          <p:cNvPr id="5" name="Footer Placeholder 4">
            <a:extLst>
              <a:ext uri="{FF2B5EF4-FFF2-40B4-BE49-F238E27FC236}">
                <a16:creationId xmlns:a16="http://schemas.microsoft.com/office/drawing/2014/main" id="{93895552-AEC3-3F42-4496-14B1D54093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95DB19F-7300-0C46-1734-94FD4E1BC1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FDA480-7B2B-499F-B0C9-5F91268A2CED}" type="slidenum">
              <a:rPr lang="en-US" smtClean="0"/>
              <a:t>‹#›</a:t>
            </a:fld>
            <a:endParaRPr lang="en-US"/>
          </a:p>
        </p:txBody>
      </p:sp>
    </p:spTree>
    <p:extLst>
      <p:ext uri="{BB962C8B-B14F-4D97-AF65-F5344CB8AC3E}">
        <p14:creationId xmlns:p14="http://schemas.microsoft.com/office/powerpoint/2010/main" val="21073333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13" r:id="rId16"/>
    <p:sldLayoutId id="2147483714" r:id="rId17"/>
    <p:sldLayoutId id="214748371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us-hcp.novavaxcovidvaccine.com/resources#expiry-info" TargetMode="External"/><Relationship Id="rId3" Type="http://schemas.microsoft.com/office/2018/10/relationships/comments" Target="../comments/modernComment_2CD_D129C585.xml"/><Relationship Id="rId7" Type="http://schemas.openxmlformats.org/officeDocument/2006/relationships/hyperlink" Target="https://www.cvdvaccine-us.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ebfiles.pfizer.com/formulation-guide" TargetMode="External"/><Relationship Id="rId5" Type="http://schemas.openxmlformats.org/officeDocument/2006/relationships/hyperlink" Target="https://webfiles.pfizer.com/vaccine-presentation-and-dosing-guide" TargetMode="External"/><Relationship Id="rId4" Type="http://schemas.openxmlformats.org/officeDocument/2006/relationships/hyperlink" Target="https://modernacovid19global.com/en-US/vial-lookup" TargetMode="External"/><Relationship Id="rId9" Type="http://schemas.openxmlformats.org/officeDocument/2006/relationships/hyperlink" Target="https://www.cdc.gov/vaccines/covid-19/clinical-considerations/interim-considerations-us.html?ACSTrackingID=USCDC_2120-DM135848&amp;ACSTrackingLabel=Updated%20Guidance%3A%20Interim%20Clinical%20Considerations%20for%20Use%20of%20COVID-19%20Vaccines&amp;deliveryName=USCDC_2120-DM135848" TargetMode="External"/></Relationships>
</file>

<file path=ppt/slides/_rels/slide11.xml.rels><?xml version="1.0" encoding="UTF-8" standalone="yes"?>
<Relationships xmlns="http://schemas.openxmlformats.org/package/2006/relationships"><Relationship Id="rId3" Type="http://schemas.microsoft.com/office/2018/10/relationships/comments" Target="../comments/modernComment_2CE_A4FA6AB9.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2D9_2D7CA0FA.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urldefense.com/v3/__https:/url.us.m.mimecastprotect.com/s/IHzdClYLVJikX8Rpf9hoCzklkX?domain=us-hcp.novavaxcovidvaccine.com__;!!NZFi6Pppv9YRQw!rICXIfENXj7uzH2bA9LR-ahzoZAHIrUDccF_0DjA1_KbmZ6LJCeKVlqGLjHNiqGGQBUb_3XtQE8ShlDZHYF4PvVxbQ$"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2DD_5ED6D54B.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cvdvaccine-us.com/" TargetMode="Externa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hyperlink" Target="https://products.sanofi.us/beyfortus/beyfortus.pdf" TargetMode="Externa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flu/about/season/index.html" TargetMode="External"/><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hyperlink" Target="https://www.cdc.gov/flu/professionals/acip/summary/summary-recommendations.htm#table1" TargetMode="External"/><Relationship Id="rId4" Type="http://schemas.openxmlformats.org/officeDocument/2006/relationships/hyperlink" Target="https://www.cdc.gov/flu/professionals/acip/summary/summary-recommendations.htm"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4708" y="806755"/>
            <a:ext cx="5177118" cy="2314780"/>
          </a:xfrm>
        </p:spPr>
        <p:txBody>
          <a:bodyPr/>
          <a:lstStyle/>
          <a:p>
            <a:r>
              <a:rPr lang="en-US" sz="4800"/>
              <a:t>Immunization Service Provider Call </a:t>
            </a:r>
            <a:br>
              <a:rPr lang="en-US"/>
            </a:br>
            <a:br>
              <a:rPr lang="en-US"/>
            </a:br>
            <a:r>
              <a:rPr lang="en-US" sz="4800">
                <a:cs typeface="Arial"/>
              </a:rPr>
              <a:t>October 2024</a:t>
            </a:r>
            <a:br>
              <a:rPr lang="en-US">
                <a:cs typeface="Arial"/>
              </a:rPr>
            </a:br>
            <a:br>
              <a:rPr lang="en-US">
                <a:cs typeface="Arial"/>
              </a:rPr>
            </a:br>
            <a:r>
              <a:rPr lang="en-US" sz="2400">
                <a:solidFill>
                  <a:srgbClr val="0070C0"/>
                </a:solidFill>
                <a:highlight>
                  <a:srgbClr val="FFFF00"/>
                </a:highlight>
                <a:cs typeface="Arial"/>
              </a:rPr>
              <a:t>Please place your name, and provider in the chat.</a:t>
            </a:r>
            <a:br>
              <a:rPr lang="en-US">
                <a:cs typeface="Arial"/>
              </a:rPr>
            </a:br>
            <a:br>
              <a:rPr lang="en-US"/>
            </a:br>
            <a:endParaRPr lang="en-US">
              <a:cs typeface="Arial"/>
            </a:endParaRPr>
          </a:p>
        </p:txBody>
      </p:sp>
      <p:sp>
        <p:nvSpPr>
          <p:cNvPr id="4" name="Slide Number Placeholder 3"/>
          <p:cNvSpPr>
            <a:spLocks noGrp="1"/>
          </p:cNvSpPr>
          <p:nvPr>
            <p:ph type="sldNum" sz="quarter" idx="12"/>
          </p:nvPr>
        </p:nvSpPr>
        <p:spPr/>
        <p:txBody>
          <a:bodyPr/>
          <a:lstStyle/>
          <a:p>
            <a:fld id="{DB7DDC46-2E90-8640-BEFE-F54DCCD857ED}" type="slidenum">
              <a:rPr lang="en-US" smtClean="0"/>
              <a:pPr/>
              <a:t>1</a:t>
            </a:fld>
            <a:endParaRPr lang="en-US"/>
          </a:p>
        </p:txBody>
      </p:sp>
    </p:spTree>
    <p:extLst>
      <p:ext uri="{BB962C8B-B14F-4D97-AF65-F5344CB8AC3E}">
        <p14:creationId xmlns:p14="http://schemas.microsoft.com/office/powerpoint/2010/main" val="48989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0EE99-6616-1325-FE0D-C8EE1E5CE95E}"/>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kern="1200">
                <a:solidFill>
                  <a:srgbClr val="FFFFFF"/>
                </a:solidFill>
                <a:latin typeface="+mj-lt"/>
                <a:ea typeface="+mj-ea"/>
                <a:cs typeface="+mj-cs"/>
              </a:rPr>
              <a:t>COVID-19 Vaccine Ordering in OSIIS</a:t>
            </a:r>
          </a:p>
        </p:txBody>
      </p:sp>
      <p:sp>
        <p:nvSpPr>
          <p:cNvPr id="5" name="Footer Placeholder 4">
            <a:extLst>
              <a:ext uri="{FF2B5EF4-FFF2-40B4-BE49-F238E27FC236}">
                <a16:creationId xmlns:a16="http://schemas.microsoft.com/office/drawing/2014/main" id="{556EC938-7CA3-816C-C449-835CF2309CD3}"/>
              </a:ext>
            </a:extLst>
          </p:cNvPr>
          <p:cNvSpPr>
            <a:spLocks noGrp="1"/>
          </p:cNvSpPr>
          <p:nvPr>
            <p:ph type="ftr" sz="quarter" idx="13"/>
          </p:nvPr>
        </p:nvSpPr>
        <p:spPr>
          <a:xfrm rot="5400000">
            <a:off x="-1840863" y="2207591"/>
            <a:ext cx="3944007" cy="89230"/>
          </a:xfrm>
        </p:spPr>
        <p:txBody>
          <a:bodyPr vert="horz" lIns="91440" tIns="45720" rIns="91440" bIns="45720" rtlCol="0" anchor="ctr">
            <a:normAutofit fontScale="25000" lnSpcReduction="20000"/>
          </a:bodyPr>
          <a:lstStyle/>
          <a:p>
            <a:pPr>
              <a:spcAft>
                <a:spcPts val="600"/>
              </a:spcAft>
            </a:pPr>
            <a:endParaRPr lang="en-US" sz="1100" kern="1200">
              <a:solidFill>
                <a:srgbClr val="FFFFFF"/>
              </a:solidFill>
              <a:latin typeface="+mn-lt"/>
              <a:cs typeface="Arial"/>
            </a:endParaRPr>
          </a:p>
        </p:txBody>
      </p:sp>
      <p:sp>
        <p:nvSpPr>
          <p:cNvPr id="3" name="Content Placeholder 2">
            <a:extLst>
              <a:ext uri="{FF2B5EF4-FFF2-40B4-BE49-F238E27FC236}">
                <a16:creationId xmlns:a16="http://schemas.microsoft.com/office/drawing/2014/main" id="{9CC6A080-2A0A-D668-0EE2-C5F82368DECB}"/>
              </a:ext>
            </a:extLst>
          </p:cNvPr>
          <p:cNvSpPr>
            <a:spLocks noGrp="1"/>
          </p:cNvSpPr>
          <p:nvPr>
            <p:ph idx="1"/>
          </p:nvPr>
        </p:nvSpPr>
        <p:spPr>
          <a:xfrm>
            <a:off x="-3" y="1404419"/>
            <a:ext cx="12471679" cy="4786425"/>
          </a:xfrm>
        </p:spPr>
        <p:txBody>
          <a:bodyPr vert="horz" lIns="91440" tIns="45720" rIns="91440" bIns="45720" rtlCol="0" anchor="ctr">
            <a:normAutofit/>
          </a:bodyPr>
          <a:lstStyle/>
          <a:p>
            <a:pPr>
              <a:lnSpc>
                <a:spcPct val="90000"/>
              </a:lnSpc>
              <a:spcBef>
                <a:spcPts val="1000"/>
              </a:spcBef>
            </a:pPr>
            <a:r>
              <a:rPr lang="en-US" sz="1700">
                <a:latin typeface="Calibri"/>
                <a:ea typeface="Calibri"/>
                <a:cs typeface="Calibri"/>
              </a:rPr>
              <a:t>OSIIS offers all 6 Updated COVID-19 2024-2025 Vaccine formulations across all age groups.</a:t>
            </a:r>
          </a:p>
          <a:p>
            <a:pPr>
              <a:lnSpc>
                <a:spcPct val="90000"/>
              </a:lnSpc>
              <a:spcBef>
                <a:spcPts val="1000"/>
              </a:spcBef>
            </a:pPr>
            <a:r>
              <a:rPr lang="en-US" sz="1700">
                <a:latin typeface="Calibri"/>
                <a:ea typeface="Calibri"/>
                <a:cs typeface="Calibri"/>
              </a:rPr>
              <a:t>The timeframe for providers to place orders is </a:t>
            </a:r>
            <a:r>
              <a:rPr lang="en-US" sz="1700" b="1">
                <a:latin typeface="Calibri"/>
                <a:ea typeface="Calibri"/>
                <a:cs typeface="Calibri"/>
              </a:rPr>
              <a:t>Tuesday through Monday.</a:t>
            </a:r>
          </a:p>
          <a:p>
            <a:pPr>
              <a:lnSpc>
                <a:spcPct val="90000"/>
              </a:lnSpc>
              <a:spcBef>
                <a:spcPts val="1000"/>
              </a:spcBef>
            </a:pPr>
            <a:r>
              <a:rPr lang="en-US" sz="1700">
                <a:latin typeface="Calibri"/>
                <a:ea typeface="Calibri"/>
                <a:cs typeface="Calibri"/>
              </a:rPr>
              <a:t>The minimum order quantity for all vaccine presentations is 10 doses, </a:t>
            </a:r>
            <a:r>
              <a:rPr lang="en-US" sz="1700" i="1">
                <a:latin typeface="Calibri"/>
                <a:ea typeface="Calibri"/>
                <a:cs typeface="Calibri"/>
              </a:rPr>
              <a:t>except for Pfizer 6m-4yrs, which is 30 doses.</a:t>
            </a:r>
          </a:p>
          <a:p>
            <a:pPr>
              <a:lnSpc>
                <a:spcPct val="90000"/>
              </a:lnSpc>
              <a:spcBef>
                <a:spcPts val="1000"/>
              </a:spcBef>
            </a:pPr>
            <a:r>
              <a:rPr lang="en-US" sz="1700">
                <a:latin typeface="Calibri"/>
                <a:ea typeface="Calibri"/>
                <a:cs typeface="Calibri"/>
              </a:rPr>
              <a:t>To minimize vaccine wastage, place smaller, more frequent orders, limiting quantities to an amount that can be utilized within 2 weeks.</a:t>
            </a:r>
            <a:endParaRPr lang="en-US" sz="1700" i="1">
              <a:latin typeface="Calibri"/>
              <a:ea typeface="Calibri"/>
              <a:cs typeface="Calibri"/>
            </a:endParaRPr>
          </a:p>
          <a:p>
            <a:pPr>
              <a:lnSpc>
                <a:spcPct val="90000"/>
              </a:lnSpc>
              <a:spcBef>
                <a:spcPts val="1000"/>
              </a:spcBef>
            </a:pPr>
            <a:r>
              <a:rPr lang="en-US" sz="1700">
                <a:latin typeface="Calibri"/>
                <a:ea typeface="Calibri"/>
                <a:cs typeface="Calibri"/>
              </a:rPr>
              <a:t>Ensure you select the appropriate funding source (317 or VFC) before placing your order.</a:t>
            </a:r>
          </a:p>
          <a:p>
            <a:pPr>
              <a:lnSpc>
                <a:spcPct val="90000"/>
              </a:lnSpc>
              <a:spcBef>
                <a:spcPts val="1000"/>
              </a:spcBef>
            </a:pPr>
            <a:r>
              <a:rPr lang="en-US" sz="1700">
                <a:latin typeface="Calibri"/>
                <a:ea typeface="Calibri"/>
                <a:cs typeface="Calibri"/>
              </a:rPr>
              <a:t>The estimated shipping timeframe for all vaccines ordered is 3-5 days.</a:t>
            </a:r>
          </a:p>
          <a:p>
            <a:r>
              <a:rPr lang="en-US" sz="1700">
                <a:solidFill>
                  <a:srgbClr val="1C1C1C"/>
                </a:solidFill>
                <a:highlight>
                  <a:srgbClr val="FFFFFF"/>
                </a:highlight>
                <a:latin typeface="Calibri" panose="020F0502020204030204" pitchFamily="34" charset="0"/>
                <a:cs typeface="Calibri" panose="020F0502020204030204" pitchFamily="34" charset="0"/>
              </a:rPr>
              <a:t>Refer to</a:t>
            </a:r>
            <a:r>
              <a:rPr lang="en-US" sz="1700" b="0" i="0">
                <a:solidFill>
                  <a:srgbClr val="1C1C1C"/>
                </a:solidFill>
                <a:effectLst/>
                <a:highlight>
                  <a:srgbClr val="FFFFFF"/>
                </a:highlight>
                <a:latin typeface="Calibri" panose="020F0502020204030204" pitchFamily="34" charset="0"/>
                <a:cs typeface="Calibri" panose="020F0502020204030204" pitchFamily="34" charset="0"/>
              </a:rPr>
              <a:t> the following links to ensure the proper administration, storage, and viability of vaccines.</a:t>
            </a:r>
            <a:endParaRPr lang="en-US" sz="1700">
              <a:latin typeface="Calibri" panose="020F0502020204030204" pitchFamily="34" charset="0"/>
              <a:ea typeface="Calibri"/>
              <a:cs typeface="Calibri" panose="020F0502020204030204" pitchFamily="34" charset="0"/>
            </a:endParaRPr>
          </a:p>
          <a:p>
            <a:pPr marL="438785" lvl="1" indent="-228600">
              <a:lnSpc>
                <a:spcPct val="90000"/>
              </a:lnSpc>
              <a:spcBef>
                <a:spcPts val="400"/>
              </a:spcBef>
            </a:pPr>
            <a:r>
              <a:rPr lang="en-US">
                <a:solidFill>
                  <a:schemeClr val="accent5"/>
                </a:solidFill>
                <a:latin typeface="Calibri"/>
                <a:ea typeface="Calibri"/>
                <a:cs typeface="Calibri"/>
                <a:hlinkClick r:id="rId4">
                  <a:extLst>
                    <a:ext uri="{A12FA001-AC4F-418D-AE19-62706E023703}">
                      <ahyp:hlinkClr xmlns:ahyp="http://schemas.microsoft.com/office/drawing/2018/hyperlinkcolor" val="tx"/>
                    </a:ext>
                  </a:extLst>
                </a:hlinkClick>
              </a:rPr>
              <a:t>Moderna Expiry Lookup Tool</a:t>
            </a:r>
            <a:endParaRPr lang="en-US">
              <a:solidFill>
                <a:schemeClr val="accent5"/>
              </a:solidFill>
              <a:latin typeface="Calibri"/>
              <a:ea typeface="Calibri"/>
              <a:cs typeface="Calibri"/>
            </a:endParaRPr>
          </a:p>
          <a:p>
            <a:pPr marL="438785" lvl="1" indent="-228600">
              <a:lnSpc>
                <a:spcPct val="90000"/>
              </a:lnSpc>
              <a:spcBef>
                <a:spcPts val="400"/>
              </a:spcBef>
            </a:pPr>
            <a:r>
              <a:rPr lang="en-US">
                <a:solidFill>
                  <a:schemeClr val="accent5"/>
                </a:solidFill>
                <a:latin typeface="Calibri"/>
                <a:ea typeface="Calibri"/>
                <a:cs typeface="Calibri"/>
                <a:hlinkClick r:id="rId5">
                  <a:extLst>
                    <a:ext uri="{A12FA001-AC4F-418D-AE19-62706E023703}">
                      <ahyp:hlinkClr xmlns:ahyp="http://schemas.microsoft.com/office/drawing/2018/hyperlinkcolor" val="tx"/>
                    </a:ext>
                  </a:extLst>
                </a:hlinkClick>
              </a:rPr>
              <a:t>Pfizer 6m-4y; 5-11y Formulation and Dosing Guide</a:t>
            </a:r>
            <a:endParaRPr lang="en-US">
              <a:solidFill>
                <a:schemeClr val="accent5"/>
              </a:solidFill>
              <a:latin typeface="Calibri"/>
              <a:ea typeface="Calibri"/>
              <a:cs typeface="Calibri"/>
            </a:endParaRPr>
          </a:p>
          <a:p>
            <a:pPr marL="438785" lvl="1" indent="-228600">
              <a:lnSpc>
                <a:spcPct val="90000"/>
              </a:lnSpc>
              <a:spcBef>
                <a:spcPts val="400"/>
              </a:spcBef>
            </a:pPr>
            <a:r>
              <a:rPr lang="en-US">
                <a:solidFill>
                  <a:schemeClr val="accent5"/>
                </a:solidFill>
                <a:latin typeface="Calibri"/>
                <a:ea typeface="Calibri"/>
                <a:cs typeface="Calibri"/>
                <a:hlinkClick r:id="rId6">
                  <a:extLst>
                    <a:ext uri="{A12FA001-AC4F-418D-AE19-62706E023703}">
                      <ahyp:hlinkClr xmlns:ahyp="http://schemas.microsoft.com/office/drawing/2018/hyperlinkcolor" val="tx"/>
                    </a:ext>
                  </a:extLst>
                </a:hlinkClick>
              </a:rPr>
              <a:t>Pfizer COMIRNATY 12+ Formulation and Dosing Guide</a:t>
            </a:r>
            <a:r>
              <a:rPr lang="en-US">
                <a:solidFill>
                  <a:schemeClr val="accent5"/>
                </a:solidFill>
                <a:latin typeface="Calibri"/>
                <a:ea typeface="Calibri"/>
                <a:cs typeface="Calibri"/>
              </a:rPr>
              <a:t>  </a:t>
            </a:r>
          </a:p>
          <a:p>
            <a:pPr marL="438785" lvl="1" indent="-228600">
              <a:lnSpc>
                <a:spcPct val="90000"/>
              </a:lnSpc>
              <a:spcBef>
                <a:spcPts val="400"/>
              </a:spcBef>
            </a:pPr>
            <a:r>
              <a:rPr lang="en-US">
                <a:solidFill>
                  <a:schemeClr val="accent5"/>
                </a:solidFill>
                <a:latin typeface="Calibri"/>
                <a:ea typeface="Calibri"/>
                <a:cs typeface="Calibri"/>
                <a:hlinkClick r:id="rId7">
                  <a:extLst>
                    <a:ext uri="{A12FA001-AC4F-418D-AE19-62706E023703}">
                      <ahyp:hlinkClr xmlns:ahyp="http://schemas.microsoft.com/office/drawing/2018/hyperlinkcolor" val="tx"/>
                    </a:ext>
                  </a:extLst>
                </a:hlinkClick>
              </a:rPr>
              <a:t>Pfizer COVID-19 Vaccines General Information</a:t>
            </a:r>
            <a:r>
              <a:rPr lang="en-US">
                <a:solidFill>
                  <a:schemeClr val="accent5"/>
                </a:solidFill>
                <a:latin typeface="Calibri"/>
                <a:ea typeface="Calibri"/>
                <a:cs typeface="Calibri"/>
              </a:rPr>
              <a:t> </a:t>
            </a:r>
          </a:p>
          <a:p>
            <a:pPr marL="438785" lvl="1" indent="-228600">
              <a:lnSpc>
                <a:spcPct val="90000"/>
              </a:lnSpc>
              <a:spcBef>
                <a:spcPts val="400"/>
              </a:spcBef>
            </a:pPr>
            <a:r>
              <a:rPr lang="en-US">
                <a:solidFill>
                  <a:schemeClr val="accent5"/>
                </a:solidFill>
                <a:latin typeface="Calibri"/>
                <a:ea typeface="Calibri"/>
                <a:cs typeface="Calibri"/>
                <a:hlinkClick r:id="rId8">
                  <a:extLst>
                    <a:ext uri="{A12FA001-AC4F-418D-AE19-62706E023703}">
                      <ahyp:hlinkClr xmlns:ahyp="http://schemas.microsoft.com/office/drawing/2018/hyperlinkcolor" val="tx"/>
                    </a:ext>
                  </a:extLst>
                </a:hlinkClick>
              </a:rPr>
              <a:t>Novavax Expiry Info</a:t>
            </a:r>
            <a:endParaRPr lang="en-US">
              <a:solidFill>
                <a:schemeClr val="accent5"/>
              </a:solidFill>
              <a:latin typeface="Calibri"/>
              <a:ea typeface="Calibri"/>
              <a:cs typeface="Calibri"/>
            </a:endParaRPr>
          </a:p>
          <a:p>
            <a:pPr marL="438785" lvl="1" indent="-228600">
              <a:lnSpc>
                <a:spcPct val="90000"/>
              </a:lnSpc>
              <a:spcBef>
                <a:spcPts val="400"/>
              </a:spcBef>
            </a:pPr>
            <a:r>
              <a:rPr lang="en-US" u="sng">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9"/>
              </a:rPr>
              <a:t>Interim Clinical Considerations for Use of COVID-19 Vaccines in the US - CDC</a:t>
            </a:r>
            <a:endParaRPr lang="en-US" sz="1400">
              <a:cs typeface="Arial" panose="020B0604020202020204"/>
            </a:endParaRPr>
          </a:p>
        </p:txBody>
      </p:sp>
      <p:sp>
        <p:nvSpPr>
          <p:cNvPr id="4" name="Slide Number Placeholder 3">
            <a:extLst>
              <a:ext uri="{FF2B5EF4-FFF2-40B4-BE49-F238E27FC236}">
                <a16:creationId xmlns:a16="http://schemas.microsoft.com/office/drawing/2014/main" id="{1962CBBB-8ED6-3A5E-EFB2-BB46BB494E01}"/>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DB7DDC46-2E90-8640-BEFE-F54DCCD857ED}"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sp>
        <p:nvSpPr>
          <p:cNvPr id="6" name="TextBox 5">
            <a:extLst>
              <a:ext uri="{FF2B5EF4-FFF2-40B4-BE49-F238E27FC236}">
                <a16:creationId xmlns:a16="http://schemas.microsoft.com/office/drawing/2014/main" id="{CA7BA179-5D00-F385-79D8-33DB15D1A823}"/>
              </a:ext>
            </a:extLst>
          </p:cNvPr>
          <p:cNvSpPr txBox="1"/>
          <p:nvPr/>
        </p:nvSpPr>
        <p:spPr>
          <a:xfrm>
            <a:off x="529811" y="6286154"/>
            <a:ext cx="10713113" cy="338554"/>
          </a:xfrm>
          <a:prstGeom prst="rect">
            <a:avLst/>
          </a:prstGeom>
          <a:noFill/>
          <a:ln>
            <a:noFill/>
          </a:ln>
          <a:effectLst>
            <a:glow rad="241300">
              <a:schemeClr val="accent3">
                <a:satMod val="175000"/>
                <a:alpha val="49000"/>
              </a:schemeClr>
            </a:glow>
          </a:effectLst>
          <a:scene3d>
            <a:camera prst="orthographicFront">
              <a:rot lat="0" lon="0" rev="0"/>
            </a:camera>
            <a:lightRig rig="glow" dir="t">
              <a:rot lat="0" lon="0" rev="4800000"/>
            </a:lightRig>
          </a:scene3d>
          <a:sp3d prstMaterial="matte">
            <a:bevelT w="127000" h="63500"/>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i="0">
                <a:solidFill>
                  <a:srgbClr val="FF0000"/>
                </a:solidFill>
                <a:highlight>
                  <a:srgbClr val="FFFFFF"/>
                </a:highlight>
                <a:latin typeface="Calibri" panose="020F0502020204030204" pitchFamily="34" charset="0"/>
                <a:cs typeface="Calibri" panose="020F0502020204030204" pitchFamily="34" charset="0"/>
              </a:rPr>
              <a:t>Remember to regularly check the OSIIS homepage to stay informed on the latest news updates regarding COVID-19 Vaccines.</a:t>
            </a:r>
            <a:endParaRPr lang="en-US" sz="1400" b="1">
              <a:ln w="3175" cmpd="dbl">
                <a:solidFill>
                  <a:srgbClr val="FF0000">
                    <a:alpha val="40000"/>
                  </a:srgbClr>
                </a:solidFill>
              </a:ln>
              <a:solidFill>
                <a:srgbClr val="FF0000"/>
              </a:solidFill>
              <a:latin typeface="Calibri" panose="020F0502020204030204" pitchFamily="34" charset="0"/>
              <a:ea typeface="Calibri"/>
              <a:cs typeface="Calibri" panose="020F0502020204030204" pitchFamily="34" charset="0"/>
            </a:endParaRPr>
          </a:p>
        </p:txBody>
      </p:sp>
      <p:sp>
        <p:nvSpPr>
          <p:cNvPr id="7" name="Star: 4 Points 6">
            <a:extLst>
              <a:ext uri="{FF2B5EF4-FFF2-40B4-BE49-F238E27FC236}">
                <a16:creationId xmlns:a16="http://schemas.microsoft.com/office/drawing/2014/main" id="{A84A9CCC-61BD-BF5C-E817-105F25AD02F5}"/>
              </a:ext>
            </a:extLst>
          </p:cNvPr>
          <p:cNvSpPr/>
          <p:nvPr/>
        </p:nvSpPr>
        <p:spPr>
          <a:xfrm>
            <a:off x="175756" y="6286154"/>
            <a:ext cx="354053" cy="356463"/>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4 Points 10">
            <a:extLst>
              <a:ext uri="{FF2B5EF4-FFF2-40B4-BE49-F238E27FC236}">
                <a16:creationId xmlns:a16="http://schemas.microsoft.com/office/drawing/2014/main" id="{7B5EB95C-FF16-DC20-A240-A5E93C2B26DE}"/>
              </a:ext>
            </a:extLst>
          </p:cNvPr>
          <p:cNvSpPr/>
          <p:nvPr/>
        </p:nvSpPr>
        <p:spPr>
          <a:xfrm>
            <a:off x="11242924" y="6286154"/>
            <a:ext cx="354053" cy="356463"/>
          </a:xfrm>
          <a:prstGeom prst="star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175685"/>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A9B1CD-FD35-EC63-5B00-9819A2F279AF}"/>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kern="1200">
                <a:solidFill>
                  <a:srgbClr val="FFFFFF"/>
                </a:solidFill>
                <a:latin typeface="+mj-lt"/>
                <a:ea typeface="+mj-ea"/>
                <a:cs typeface="+mj-cs"/>
              </a:rPr>
              <a:t>COVID-19 Vaccines </a:t>
            </a:r>
            <a:r>
              <a:rPr lang="en-US" sz="4000">
                <a:solidFill>
                  <a:srgbClr val="FFFFFF"/>
                </a:solidFill>
              </a:rPr>
              <a:t>Available</a:t>
            </a:r>
            <a:r>
              <a:rPr lang="en-US" sz="4000" kern="1200">
                <a:solidFill>
                  <a:srgbClr val="FFFFFF"/>
                </a:solidFill>
                <a:latin typeface="+mj-lt"/>
                <a:ea typeface="+mj-ea"/>
                <a:cs typeface="+mj-cs"/>
              </a:rPr>
              <a:t> in OSIIS</a:t>
            </a:r>
          </a:p>
        </p:txBody>
      </p:sp>
      <p:sp>
        <p:nvSpPr>
          <p:cNvPr id="5" name="Footer Placeholder 4">
            <a:extLst>
              <a:ext uri="{FF2B5EF4-FFF2-40B4-BE49-F238E27FC236}">
                <a16:creationId xmlns:a16="http://schemas.microsoft.com/office/drawing/2014/main" id="{68BB513B-016D-E137-BBF7-9B5C5406BBF7}"/>
              </a:ext>
            </a:extLst>
          </p:cNvPr>
          <p:cNvSpPr>
            <a:spLocks noGrp="1"/>
          </p:cNvSpPr>
          <p:nvPr>
            <p:ph type="ftr" sz="quarter" idx="13"/>
          </p:nvPr>
        </p:nvSpPr>
        <p:spPr>
          <a:xfrm rot="5400000">
            <a:off x="-1827725" y="1984248"/>
            <a:ext cx="4114800" cy="365125"/>
          </a:xfrm>
        </p:spPr>
        <p:txBody>
          <a:bodyPr vert="horz" lIns="91440" tIns="45720" rIns="91440" bIns="45720" rtlCol="0" anchor="ctr">
            <a:normAutofit/>
          </a:bodyPr>
          <a:lstStyle/>
          <a:p>
            <a:pPr>
              <a:spcAft>
                <a:spcPts val="600"/>
              </a:spcAft>
            </a:pPr>
            <a:endParaRPr lang="en-US" kern="1200">
              <a:latin typeface="+mn-lt"/>
              <a:cs typeface="Arial"/>
            </a:endParaRPr>
          </a:p>
        </p:txBody>
      </p:sp>
      <p:graphicFrame>
        <p:nvGraphicFramePr>
          <p:cNvPr id="7" name="Content Placeholder 6">
            <a:extLst>
              <a:ext uri="{FF2B5EF4-FFF2-40B4-BE49-F238E27FC236}">
                <a16:creationId xmlns:a16="http://schemas.microsoft.com/office/drawing/2014/main" id="{262ECEA8-D89F-0BCA-F5A6-51E24FA98D85}"/>
              </a:ext>
            </a:extLst>
          </p:cNvPr>
          <p:cNvGraphicFramePr>
            <a:graphicFrameLocks noGrp="1"/>
          </p:cNvGraphicFramePr>
          <p:nvPr>
            <p:ph idx="1"/>
            <p:extLst>
              <p:ext uri="{D42A27DB-BD31-4B8C-83A1-F6EECF244321}">
                <p14:modId xmlns:p14="http://schemas.microsoft.com/office/powerpoint/2010/main" val="3410459491"/>
              </p:ext>
            </p:extLst>
          </p:nvPr>
        </p:nvGraphicFramePr>
        <p:xfrm>
          <a:off x="457200" y="1720084"/>
          <a:ext cx="11395201" cy="4374209"/>
        </p:xfrm>
        <a:graphic>
          <a:graphicData uri="http://schemas.openxmlformats.org/drawingml/2006/table">
            <a:tbl>
              <a:tblPr bandRow="1">
                <a:tableStyleId>{5C22544A-7EE6-4342-B048-85BDC9FD1C3A}</a:tableStyleId>
              </a:tblPr>
              <a:tblGrid>
                <a:gridCol w="743766">
                  <a:extLst>
                    <a:ext uri="{9D8B030D-6E8A-4147-A177-3AD203B41FA5}">
                      <a16:colId xmlns:a16="http://schemas.microsoft.com/office/drawing/2014/main" val="472814689"/>
                    </a:ext>
                  </a:extLst>
                </a:gridCol>
                <a:gridCol w="5313865">
                  <a:extLst>
                    <a:ext uri="{9D8B030D-6E8A-4147-A177-3AD203B41FA5}">
                      <a16:colId xmlns:a16="http://schemas.microsoft.com/office/drawing/2014/main" val="1666539408"/>
                    </a:ext>
                  </a:extLst>
                </a:gridCol>
                <a:gridCol w="1628700">
                  <a:extLst>
                    <a:ext uri="{9D8B030D-6E8A-4147-A177-3AD203B41FA5}">
                      <a16:colId xmlns:a16="http://schemas.microsoft.com/office/drawing/2014/main" val="3287275444"/>
                    </a:ext>
                  </a:extLst>
                </a:gridCol>
                <a:gridCol w="1600129">
                  <a:extLst>
                    <a:ext uri="{9D8B030D-6E8A-4147-A177-3AD203B41FA5}">
                      <a16:colId xmlns:a16="http://schemas.microsoft.com/office/drawing/2014/main" val="726043343"/>
                    </a:ext>
                  </a:extLst>
                </a:gridCol>
                <a:gridCol w="2108741">
                  <a:extLst>
                    <a:ext uri="{9D8B030D-6E8A-4147-A177-3AD203B41FA5}">
                      <a16:colId xmlns:a16="http://schemas.microsoft.com/office/drawing/2014/main" val="3392286388"/>
                    </a:ext>
                  </a:extLst>
                </a:gridCol>
              </a:tblGrid>
              <a:tr h="610355">
                <a:tc>
                  <a:txBody>
                    <a:bodyPr/>
                    <a:lstStyle/>
                    <a:p>
                      <a:pPr algn="ctr" rtl="0" fontAlgn="base">
                        <a:lnSpc>
                          <a:spcPts val="1650"/>
                        </a:lnSpc>
                      </a:pPr>
                      <a:r>
                        <a:rPr lang="en-US" b="1" i="0" u="none" strike="noStrike">
                          <a:solidFill>
                            <a:srgbClr val="333333"/>
                          </a:solidFill>
                          <a:effectLst/>
                          <a:latin typeface="Calibri"/>
                        </a:rPr>
                        <a:t>CVX</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1" i="0" u="none" strike="noStrike">
                          <a:solidFill>
                            <a:srgbClr val="000000"/>
                          </a:solidFill>
                          <a:effectLst/>
                          <a:latin typeface="Calibri"/>
                        </a:rPr>
                        <a:t>Name on OSIIS ordering page</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noFill/>
                  </a:tcPr>
                </a:tc>
                <a:tc>
                  <a:txBody>
                    <a:bodyPr/>
                    <a:lstStyle/>
                    <a:p>
                      <a:pPr algn="ctr" rtl="0" fontAlgn="base">
                        <a:lnSpc>
                          <a:spcPts val="1650"/>
                        </a:lnSpc>
                      </a:pPr>
                      <a:r>
                        <a:rPr lang="en-US" b="1" i="0" u="none" strike="noStrike">
                          <a:solidFill>
                            <a:srgbClr val="333333"/>
                          </a:solidFill>
                          <a:effectLst/>
                          <a:latin typeface="Calibri"/>
                        </a:rPr>
                        <a:t>NDC</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1" i="0" u="none" strike="noStrike">
                          <a:solidFill>
                            <a:srgbClr val="333333"/>
                          </a:solidFill>
                          <a:effectLst/>
                          <a:latin typeface="Calibri"/>
                        </a:rPr>
                        <a:t>Manufacturer</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1" i="0" u="none" strike="noStrike">
                          <a:solidFill>
                            <a:srgbClr val="333333"/>
                          </a:solidFill>
                          <a:effectLst/>
                          <a:latin typeface="Calibri"/>
                        </a:rPr>
                        <a:t>Doses per Package</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3036535"/>
                  </a:ext>
                </a:extLst>
              </a:tr>
              <a:tr h="610355">
                <a:tc>
                  <a:txBody>
                    <a:bodyPr/>
                    <a:lstStyle/>
                    <a:p>
                      <a:pPr algn="ctr" rtl="0" fontAlgn="base">
                        <a:lnSpc>
                          <a:spcPts val="1650"/>
                        </a:lnSpc>
                      </a:pPr>
                      <a:r>
                        <a:rPr lang="en-US" b="0" i="0" u="none" strike="noStrike">
                          <a:solidFill>
                            <a:srgbClr val="333333"/>
                          </a:solidFill>
                          <a:effectLst/>
                          <a:latin typeface="Calibri"/>
                        </a:rPr>
                        <a:t>308</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de-DE" sz="1800" b="0" i="0" u="none" strike="noStrike" noProof="0">
                          <a:solidFill>
                            <a:srgbClr val="333333"/>
                          </a:solidFill>
                          <a:effectLst/>
                          <a:latin typeface="Calibri"/>
                        </a:rPr>
                        <a:t>Pfizer COVID 2024-2025 6m-4yr (10 MDV)</a:t>
                      </a:r>
                      <a:endParaRPr lang="en-US" sz="1800" noProof="0">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sz="1800" b="0" i="0" u="none" strike="noStrike" noProof="0">
                          <a:solidFill>
                            <a:srgbClr val="333333"/>
                          </a:solidFill>
                          <a:effectLst/>
                          <a:latin typeface="Calibri"/>
                        </a:rPr>
                        <a:t>59267-4426-02</a:t>
                      </a:r>
                      <a:endParaRPr lang="en-US">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0" i="0" u="none" strike="noStrike">
                          <a:solidFill>
                            <a:srgbClr val="333333"/>
                          </a:solidFill>
                          <a:effectLst/>
                          <a:latin typeface="Calibri"/>
                        </a:rPr>
                        <a:t>PFIZER, INC.</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0" i="0" u="none" strike="noStrike">
                          <a:solidFill>
                            <a:srgbClr val="333333"/>
                          </a:solidFill>
                          <a:effectLst/>
                          <a:latin typeface="Calibri"/>
                        </a:rPr>
                        <a:t>30</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11106"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96989674"/>
                  </a:ext>
                </a:extLst>
              </a:tr>
              <a:tr h="610355">
                <a:tc>
                  <a:txBody>
                    <a:bodyPr/>
                    <a:lstStyle/>
                    <a:p>
                      <a:pPr algn="ctr" rtl="0" fontAlgn="base">
                        <a:lnSpc>
                          <a:spcPts val="1650"/>
                        </a:lnSpc>
                      </a:pPr>
                      <a:r>
                        <a:rPr lang="en-US" b="0" i="0" u="none" strike="noStrike">
                          <a:solidFill>
                            <a:srgbClr val="333333"/>
                          </a:solidFill>
                          <a:effectLst/>
                          <a:latin typeface="Calibri"/>
                        </a:rPr>
                        <a:t>309</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sz="1800" b="0" i="0" u="none" strike="noStrike" noProof="0">
                          <a:solidFill>
                            <a:srgbClr val="333333"/>
                          </a:solidFill>
                          <a:effectLst/>
                          <a:latin typeface="Calibri"/>
                        </a:rPr>
                        <a:t>COMIRNATY 2024-2025 12yr+ (10 x 0.3 mL syringes)</a:t>
                      </a:r>
                      <a:endParaRPr lang="en-US" sz="1800" noProof="0">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sz="1800" b="0" i="0" u="none" strike="noStrike" noProof="0">
                          <a:solidFill>
                            <a:srgbClr val="333333"/>
                          </a:solidFill>
                          <a:effectLst/>
                          <a:latin typeface="Calibri"/>
                        </a:rPr>
                        <a:t>00069-2432-10</a:t>
                      </a:r>
                      <a:endParaRPr lang="en-US">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0" i="0" u="none" strike="noStrike">
                          <a:solidFill>
                            <a:srgbClr val="333333"/>
                          </a:solidFill>
                          <a:effectLst/>
                          <a:latin typeface="Calibri"/>
                        </a:rPr>
                        <a:t>PFIZER, INC.</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0" i="0" u="none" strike="noStrike">
                          <a:solidFill>
                            <a:srgbClr val="333333"/>
                          </a:solidFill>
                          <a:effectLst/>
                          <a:latin typeface="Calibri"/>
                        </a:rPr>
                        <a:t>10</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4952604"/>
                  </a:ext>
                </a:extLst>
              </a:tr>
              <a:tr h="610355">
                <a:tc>
                  <a:txBody>
                    <a:bodyPr/>
                    <a:lstStyle/>
                    <a:p>
                      <a:pPr algn="ctr" rtl="0" fontAlgn="base">
                        <a:lnSpc>
                          <a:spcPts val="1650"/>
                        </a:lnSpc>
                      </a:pPr>
                      <a:r>
                        <a:rPr lang="en-US" b="0" i="0" u="none" strike="noStrike">
                          <a:solidFill>
                            <a:srgbClr val="333333"/>
                          </a:solidFill>
                          <a:effectLst/>
                          <a:latin typeface="Calibri"/>
                        </a:rPr>
                        <a:t>310</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sz="1800" b="0" i="0" u="none" strike="noStrike" noProof="0">
                          <a:solidFill>
                            <a:srgbClr val="333333"/>
                          </a:solidFill>
                          <a:effectLst/>
                          <a:latin typeface="Calibri"/>
                        </a:rPr>
                        <a:t>Pfizer COVID 2024-2025 5-11yr (10 x 0.3mL vials)</a:t>
                      </a:r>
                      <a:endParaRPr lang="en-US" sz="1800" noProof="0">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sz="1800" b="0" i="0" u="none" strike="noStrike" noProof="0">
                          <a:solidFill>
                            <a:srgbClr val="333333"/>
                          </a:solidFill>
                          <a:effectLst/>
                          <a:latin typeface="Calibri"/>
                        </a:rPr>
                        <a:t>59267-4438-02</a:t>
                      </a:r>
                      <a:endParaRPr lang="en-US">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0" i="0" u="none" strike="noStrike">
                          <a:solidFill>
                            <a:srgbClr val="333333"/>
                          </a:solidFill>
                          <a:effectLst/>
                          <a:latin typeface="Calibri"/>
                        </a:rPr>
                        <a:t>PFIZER, INC.</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0" i="0" u="none" strike="noStrike">
                          <a:solidFill>
                            <a:srgbClr val="333333"/>
                          </a:solidFill>
                          <a:effectLst/>
                          <a:latin typeface="Calibri"/>
                        </a:rPr>
                        <a:t>10</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18067409"/>
                  </a:ext>
                </a:extLst>
              </a:tr>
              <a:tr h="610355">
                <a:tc>
                  <a:txBody>
                    <a:bodyPr/>
                    <a:lstStyle/>
                    <a:p>
                      <a:pPr algn="ctr" rtl="0" fontAlgn="base">
                        <a:lnSpc>
                          <a:spcPts val="1650"/>
                        </a:lnSpc>
                      </a:pPr>
                      <a:r>
                        <a:rPr lang="en-US" b="0" i="0" u="none" strike="noStrike">
                          <a:solidFill>
                            <a:srgbClr val="333333"/>
                          </a:solidFill>
                          <a:effectLst/>
                          <a:latin typeface="Calibri"/>
                        </a:rPr>
                        <a:t>311</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sz="1800" b="0" i="0" u="none" strike="noStrike" noProof="0">
                          <a:solidFill>
                            <a:srgbClr val="333333"/>
                          </a:solidFill>
                          <a:effectLst/>
                          <a:latin typeface="Calibri"/>
                        </a:rPr>
                        <a:t>Moderna COVID 2024-25 6m-11yr (10x0.25mL syringes)</a:t>
                      </a:r>
                      <a:endParaRPr lang="en-US" sz="1800" noProof="0">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sz="1800" b="0" i="0" u="none" strike="noStrike" noProof="0">
                          <a:solidFill>
                            <a:srgbClr val="333333"/>
                          </a:solidFill>
                          <a:effectLst/>
                          <a:latin typeface="Calibri"/>
                        </a:rPr>
                        <a:t>80777-0291-80</a:t>
                      </a:r>
                      <a:endParaRPr lang="en-US">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0" i="0" u="none" strike="noStrike">
                          <a:solidFill>
                            <a:srgbClr val="333333"/>
                          </a:solidFill>
                          <a:effectLst/>
                          <a:latin typeface="Calibri"/>
                        </a:rPr>
                        <a:t>MODERNA</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0" i="0" u="none" strike="noStrike">
                          <a:solidFill>
                            <a:srgbClr val="333333"/>
                          </a:solidFill>
                          <a:effectLst/>
                          <a:latin typeface="Calibri"/>
                        </a:rPr>
                        <a:t>10</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7851656"/>
                  </a:ext>
                </a:extLst>
              </a:tr>
              <a:tr h="661217">
                <a:tc>
                  <a:txBody>
                    <a:bodyPr/>
                    <a:lstStyle/>
                    <a:p>
                      <a:pPr algn="ctr" rtl="0" fontAlgn="base">
                        <a:lnSpc>
                          <a:spcPts val="1650"/>
                        </a:lnSpc>
                      </a:pPr>
                      <a:r>
                        <a:rPr lang="en-US" b="0" i="0" u="none" strike="noStrike">
                          <a:solidFill>
                            <a:srgbClr val="333333"/>
                          </a:solidFill>
                          <a:effectLst/>
                          <a:latin typeface="Calibri"/>
                        </a:rPr>
                        <a:t>312</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sz="1800" b="0" i="0" u="none" strike="noStrike" noProof="0">
                          <a:solidFill>
                            <a:srgbClr val="333333"/>
                          </a:solidFill>
                          <a:effectLst/>
                          <a:latin typeface="Calibri"/>
                        </a:rPr>
                        <a:t>SPIKEVAX 2024-25 12yr+(10x 0.5mL syringes)</a:t>
                      </a:r>
                      <a:endParaRPr lang="en-US" sz="1800" noProof="0">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sz="1800" b="0" i="0" u="none" strike="noStrike" noProof="0">
                          <a:solidFill>
                            <a:srgbClr val="333333"/>
                          </a:solidFill>
                          <a:effectLst/>
                          <a:latin typeface="Calibri"/>
                        </a:rPr>
                        <a:t>80777-0110-93</a:t>
                      </a:r>
                      <a:endParaRPr lang="en-US">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0" i="0" u="none" strike="noStrike">
                          <a:solidFill>
                            <a:srgbClr val="333333"/>
                          </a:solidFill>
                          <a:effectLst/>
                          <a:latin typeface="Calibri"/>
                        </a:rPr>
                        <a:t>MODERNA</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650"/>
                        </a:lnSpc>
                      </a:pPr>
                      <a:r>
                        <a:rPr lang="en-US" b="0" i="0" u="none" strike="noStrike">
                          <a:solidFill>
                            <a:srgbClr val="333333"/>
                          </a:solidFill>
                          <a:effectLst/>
                          <a:latin typeface="Calibri"/>
                        </a:rPr>
                        <a:t>10</a:t>
                      </a:r>
                      <a:endParaRPr lang="en-US" b="0" i="0">
                        <a:solidFill>
                          <a:srgbClr val="000000"/>
                        </a:solidFill>
                        <a:effectLst/>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9545312"/>
                  </a:ext>
                </a:extLst>
              </a:tr>
              <a:tr h="661217">
                <a:tc>
                  <a:txBody>
                    <a:bodyPr/>
                    <a:lstStyle/>
                    <a:p>
                      <a:pPr lvl="0" algn="ctr">
                        <a:lnSpc>
                          <a:spcPts val="1650"/>
                        </a:lnSpc>
                        <a:buNone/>
                      </a:pPr>
                      <a:r>
                        <a:rPr lang="en-US" b="0" i="0" u="none" strike="noStrike">
                          <a:solidFill>
                            <a:srgbClr val="333333"/>
                          </a:solidFill>
                          <a:effectLst/>
                          <a:latin typeface="Calibri"/>
                        </a:rPr>
                        <a:t>313</a:t>
                      </a: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sz="1800" b="0" i="0" u="none" strike="noStrike" noProof="0">
                          <a:solidFill>
                            <a:srgbClr val="333333"/>
                          </a:solidFill>
                          <a:effectLst/>
                          <a:latin typeface="Calibri"/>
                        </a:rPr>
                        <a:t>Novavax COVID-19 2024-2025 (10 x 0.5 mL syringes)</a:t>
                      </a:r>
                      <a:endParaRPr lang="en-US">
                        <a:latin typeface="Calibri"/>
                      </a:endParaRP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sz="1800" b="0" i="0" u="none" strike="noStrike" noProof="0">
                          <a:solidFill>
                            <a:srgbClr val="333333"/>
                          </a:solidFill>
                          <a:effectLst/>
                          <a:latin typeface="Calibri"/>
                        </a:rPr>
                        <a:t>80631-0107-10</a:t>
                      </a: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b="0" i="0" u="none" strike="noStrike">
                          <a:solidFill>
                            <a:srgbClr val="333333"/>
                          </a:solidFill>
                          <a:effectLst/>
                          <a:latin typeface="Calibri"/>
                        </a:rPr>
                        <a:t>NOVAVAX</a:t>
                      </a: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solidFill>
                      <a:srgbClr val="FFFFFF"/>
                    </a:solidFill>
                  </a:tcPr>
                </a:tc>
                <a:tc>
                  <a:txBody>
                    <a:bodyPr/>
                    <a:lstStyle/>
                    <a:p>
                      <a:pPr lvl="0" algn="ctr">
                        <a:lnSpc>
                          <a:spcPts val="1650"/>
                        </a:lnSpc>
                        <a:buNone/>
                      </a:pPr>
                      <a:r>
                        <a:rPr lang="en-US" b="0" i="0" u="none" strike="noStrike">
                          <a:solidFill>
                            <a:srgbClr val="333333"/>
                          </a:solidFill>
                          <a:effectLst/>
                          <a:latin typeface="Calibri"/>
                        </a:rPr>
                        <a:t>10</a:t>
                      </a:r>
                    </a:p>
                  </a:txBody>
                  <a:tcPr anchor="ctr">
                    <a:lnL w="11106" cap="flat" cmpd="sng" algn="ctr">
                      <a:solidFill>
                        <a:srgbClr val="000000"/>
                      </a:solidFill>
                      <a:prstDash val="solid"/>
                      <a:round/>
                      <a:headEnd type="none" w="med" len="med"/>
                      <a:tailEnd type="none" w="med" len="med"/>
                    </a:lnL>
                    <a:lnR w="11106"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1106"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7975028"/>
                  </a:ext>
                </a:extLst>
              </a:tr>
            </a:tbl>
          </a:graphicData>
        </a:graphic>
      </p:graphicFrame>
      <p:sp>
        <p:nvSpPr>
          <p:cNvPr id="4" name="Slide Number Placeholder 3">
            <a:extLst>
              <a:ext uri="{FF2B5EF4-FFF2-40B4-BE49-F238E27FC236}">
                <a16:creationId xmlns:a16="http://schemas.microsoft.com/office/drawing/2014/main" id="{90487400-EFF4-4302-5DBD-C04A0C854329}"/>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DB7DDC46-2E90-8640-BEFE-F54DCCD857ED}" type="slidenum">
              <a:rPr lang="en-US" sz="1100">
                <a:solidFill>
                  <a:schemeClr val="tx1">
                    <a:lumMod val="50000"/>
                    <a:lumOff val="50000"/>
                  </a:schemeClr>
                </a:solidFill>
              </a:rPr>
              <a:pPr>
                <a:spcAft>
                  <a:spcPts val="600"/>
                </a:spcAft>
              </a:pPr>
              <a:t>11</a:t>
            </a:fld>
            <a:endParaRPr lang="en-US" sz="1100">
              <a:solidFill>
                <a:schemeClr val="tx1">
                  <a:lumMod val="50000"/>
                  <a:lumOff val="50000"/>
                </a:schemeClr>
              </a:solidFill>
            </a:endParaRPr>
          </a:p>
        </p:txBody>
      </p:sp>
    </p:spTree>
    <p:extLst>
      <p:ext uri="{BB962C8B-B14F-4D97-AF65-F5344CB8AC3E}">
        <p14:creationId xmlns:p14="http://schemas.microsoft.com/office/powerpoint/2010/main" val="276787474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75388D3-DFF0-CD69-8E32-8DC11D579121}"/>
              </a:ext>
            </a:extLst>
          </p:cNvPr>
          <p:cNvSpPr>
            <a:spLocks noGrp="1"/>
          </p:cNvSpPr>
          <p:nvPr>
            <p:ph type="title"/>
          </p:nvPr>
        </p:nvSpPr>
        <p:spPr>
          <a:xfrm>
            <a:off x="1371599" y="294538"/>
            <a:ext cx="9895951" cy="1033669"/>
          </a:xfrm>
        </p:spPr>
        <p:txBody>
          <a:bodyPr vert="horz" lIns="91440" tIns="45720" rIns="91440" bIns="45720" rtlCol="0" anchor="ctr">
            <a:normAutofit/>
          </a:bodyPr>
          <a:lstStyle/>
          <a:p>
            <a:pPr>
              <a:lnSpc>
                <a:spcPct val="90000"/>
              </a:lnSpc>
            </a:pPr>
            <a:r>
              <a:rPr lang="en-US" sz="4000" kern="1200">
                <a:solidFill>
                  <a:srgbClr val="FFFFFF"/>
                </a:solidFill>
                <a:latin typeface="+mj-lt"/>
                <a:ea typeface="+mj-ea"/>
                <a:cs typeface="+mj-cs"/>
              </a:rPr>
              <a:t>Novavax Shelf-Life Considerations</a:t>
            </a:r>
          </a:p>
        </p:txBody>
      </p:sp>
      <p:sp>
        <p:nvSpPr>
          <p:cNvPr id="3" name="Footer Placeholder 2">
            <a:extLst>
              <a:ext uri="{FF2B5EF4-FFF2-40B4-BE49-F238E27FC236}">
                <a16:creationId xmlns:a16="http://schemas.microsoft.com/office/drawing/2014/main" id="{75DB6422-D54B-1DDC-A43E-FD5C830B383F}"/>
              </a:ext>
            </a:extLst>
          </p:cNvPr>
          <p:cNvSpPr>
            <a:spLocks noGrp="1"/>
          </p:cNvSpPr>
          <p:nvPr>
            <p:ph type="ftr" sz="quarter" idx="13"/>
          </p:nvPr>
        </p:nvSpPr>
        <p:spPr>
          <a:xfrm rot="5400000">
            <a:off x="-638743" y="3449126"/>
            <a:ext cx="1526628" cy="23540"/>
          </a:xfrm>
        </p:spPr>
        <p:txBody>
          <a:bodyPr vert="horz" lIns="91440" tIns="45720" rIns="91440" bIns="45720" rtlCol="0" anchor="ctr">
            <a:normAutofit fontScale="25000" lnSpcReduction="20000"/>
          </a:bodyPr>
          <a:lstStyle/>
          <a:p>
            <a:pPr>
              <a:spcAft>
                <a:spcPts val="600"/>
              </a:spcAft>
            </a:pPr>
            <a:endParaRPr lang="en-US" kern="1200">
              <a:solidFill>
                <a:srgbClr val="FFFFFF"/>
              </a:solidFill>
              <a:latin typeface="+mn-lt"/>
              <a:cs typeface="Arial"/>
            </a:endParaRPr>
          </a:p>
        </p:txBody>
      </p:sp>
      <p:sp>
        <p:nvSpPr>
          <p:cNvPr id="5" name="Content Placeholder 4">
            <a:extLst>
              <a:ext uri="{FF2B5EF4-FFF2-40B4-BE49-F238E27FC236}">
                <a16:creationId xmlns:a16="http://schemas.microsoft.com/office/drawing/2014/main" id="{5C3D8545-0AB5-BA10-8259-BDEE15A805BD}"/>
              </a:ext>
            </a:extLst>
          </p:cNvPr>
          <p:cNvSpPr>
            <a:spLocks noGrp="1"/>
          </p:cNvSpPr>
          <p:nvPr>
            <p:ph idx="1"/>
          </p:nvPr>
        </p:nvSpPr>
        <p:spPr>
          <a:xfrm>
            <a:off x="977462" y="1832094"/>
            <a:ext cx="10709374" cy="4616149"/>
          </a:xfrm>
        </p:spPr>
        <p:txBody>
          <a:bodyPr vert="horz" lIns="91440" tIns="45720" rIns="91440" bIns="45720" rtlCol="0" anchor="ctr">
            <a:normAutofit/>
          </a:bodyPr>
          <a:lstStyle/>
          <a:p>
            <a:pPr>
              <a:lnSpc>
                <a:spcPct val="90000"/>
              </a:lnSpc>
            </a:pPr>
            <a:r>
              <a:rPr lang="en-US" sz="2400">
                <a:latin typeface="Calibri"/>
                <a:ea typeface="Calibri"/>
                <a:cs typeface="Calibri"/>
              </a:rPr>
              <a:t>The initial expiration date on the current supply is October 31</a:t>
            </a:r>
            <a:r>
              <a:rPr lang="en-US" sz="2400" baseline="30000">
                <a:latin typeface="Calibri"/>
                <a:ea typeface="Calibri"/>
                <a:cs typeface="Calibri"/>
              </a:rPr>
              <a:t>st</a:t>
            </a:r>
            <a:r>
              <a:rPr lang="en-US" sz="2400">
                <a:latin typeface="Calibri"/>
                <a:ea typeface="Calibri"/>
                <a:cs typeface="Calibri"/>
              </a:rPr>
              <a:t>, 2024. </a:t>
            </a:r>
          </a:p>
          <a:p>
            <a:pPr>
              <a:lnSpc>
                <a:spcPct val="90000"/>
              </a:lnSpc>
            </a:pPr>
            <a:r>
              <a:rPr lang="en-US" sz="2400">
                <a:latin typeface="Calibri"/>
                <a:ea typeface="Calibri"/>
                <a:cs typeface="Calibri"/>
              </a:rPr>
              <a:t>Novavax is pursuing a shelf-life extension for this and future lots of vaccines and anticipates receiving monthly shelf-life updates throughout the COVID-19 vaccination season.</a:t>
            </a:r>
          </a:p>
          <a:p>
            <a:pPr>
              <a:lnSpc>
                <a:spcPct val="90000"/>
              </a:lnSpc>
            </a:pPr>
            <a:r>
              <a:rPr lang="en-US" sz="2400">
                <a:latin typeface="Calibri"/>
                <a:ea typeface="Calibri"/>
                <a:cs typeface="Calibri"/>
              </a:rPr>
              <a:t>Given the current shelf life, the CDC will continue to distribute Novavax vaccine </a:t>
            </a:r>
            <a:r>
              <a:rPr lang="en-US" sz="2400" i="1">
                <a:latin typeface="Calibri"/>
                <a:ea typeface="Calibri"/>
                <a:cs typeface="Calibri"/>
              </a:rPr>
              <a:t>up until 18 days before expiry.  </a:t>
            </a:r>
          </a:p>
          <a:p>
            <a:pPr>
              <a:lnSpc>
                <a:spcPct val="90000"/>
              </a:lnSpc>
            </a:pPr>
            <a:r>
              <a:rPr lang="en-US" sz="2400">
                <a:latin typeface="Calibri"/>
                <a:ea typeface="Calibri"/>
                <a:cs typeface="Calibri"/>
              </a:rPr>
              <a:t>Before administering the vaccine, providers should utilize the </a:t>
            </a:r>
            <a:r>
              <a:rPr lang="en-US" sz="2400" u="sng">
                <a:latin typeface="Calibri"/>
                <a:ea typeface="Calibri"/>
                <a:cs typeface="Calibri"/>
                <a:hlinkClick r:id="rId4"/>
              </a:rPr>
              <a:t>Novavax Expiration Look-up Tool</a:t>
            </a:r>
            <a:r>
              <a:rPr lang="en-US" sz="2400" u="sng">
                <a:latin typeface="Calibri"/>
                <a:ea typeface="Calibri"/>
                <a:cs typeface="Calibri"/>
              </a:rPr>
              <a:t> </a:t>
            </a:r>
            <a:r>
              <a:rPr lang="en-US" sz="2400">
                <a:latin typeface="Calibri"/>
                <a:ea typeface="Calibri"/>
                <a:cs typeface="Calibri"/>
              </a:rPr>
              <a:t>for the most up-to-date expiry information.</a:t>
            </a:r>
          </a:p>
          <a:p>
            <a:pPr marL="438785" lvl="1" indent="-228600">
              <a:lnSpc>
                <a:spcPct val="90000"/>
              </a:lnSpc>
            </a:pPr>
            <a:r>
              <a:rPr lang="en-US" sz="2400">
                <a:latin typeface="Calibri"/>
                <a:ea typeface="Calibri"/>
                <a:cs typeface="Calibri"/>
              </a:rPr>
              <a:t>This look-up tool will be accessible via a QR code located on the outer vaccine carton.</a:t>
            </a:r>
            <a:endParaRPr lang="en-US" sz="2400" b="1">
              <a:latin typeface="Calibri"/>
              <a:ea typeface="Calibri"/>
              <a:cs typeface="Calibri"/>
            </a:endParaRPr>
          </a:p>
        </p:txBody>
      </p:sp>
      <p:sp>
        <p:nvSpPr>
          <p:cNvPr id="2" name="Slide Number Placeholder 1">
            <a:extLst>
              <a:ext uri="{FF2B5EF4-FFF2-40B4-BE49-F238E27FC236}">
                <a16:creationId xmlns:a16="http://schemas.microsoft.com/office/drawing/2014/main" id="{3BB0D2B6-1E25-EB3A-646E-8C5FE68A086C}"/>
              </a:ext>
            </a:extLst>
          </p:cNvPr>
          <p:cNvSpPr>
            <a:spLocks noGrp="1"/>
          </p:cNvSpPr>
          <p:nvPr>
            <p:ph type="sldNum" sz="quarter" idx="12"/>
          </p:nvPr>
        </p:nvSpPr>
        <p:spPr>
          <a:xfrm>
            <a:off x="11704320" y="6455431"/>
            <a:ext cx="445913" cy="365125"/>
          </a:xfrm>
        </p:spPr>
        <p:txBody>
          <a:bodyPr vert="horz" lIns="91440" tIns="45720" rIns="91440" bIns="45720" rtlCol="0" anchor="ctr">
            <a:normAutofit/>
          </a:bodyPr>
          <a:lstStyle/>
          <a:p>
            <a:pPr>
              <a:spcAft>
                <a:spcPts val="600"/>
              </a:spcAft>
            </a:pPr>
            <a:fld id="{DB7DDC46-2E90-8640-BEFE-F54DCCD857ED}" type="slidenum">
              <a:rPr lang="en-US" sz="1100">
                <a:solidFill>
                  <a:schemeClr val="tx1">
                    <a:lumMod val="50000"/>
                    <a:lumOff val="50000"/>
                  </a:schemeClr>
                </a:solidFill>
              </a:rPr>
              <a:pPr>
                <a:spcAft>
                  <a:spcPts val="600"/>
                </a:spcAft>
              </a:pPr>
              <a:t>12</a:t>
            </a:fld>
            <a:endParaRPr lang="en-US" sz="1100">
              <a:solidFill>
                <a:schemeClr val="tx1">
                  <a:lumMod val="50000"/>
                  <a:lumOff val="50000"/>
                </a:schemeClr>
              </a:solidFill>
            </a:endParaRPr>
          </a:p>
        </p:txBody>
      </p:sp>
    </p:spTree>
    <p:extLst>
      <p:ext uri="{BB962C8B-B14F-4D97-AF65-F5344CB8AC3E}">
        <p14:creationId xmlns:p14="http://schemas.microsoft.com/office/powerpoint/2010/main" val="76314239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DEE45-6B26-758E-FCF5-DD7AD17E579E}"/>
              </a:ext>
            </a:extLst>
          </p:cNvPr>
          <p:cNvSpPr>
            <a:spLocks noGrp="1"/>
          </p:cNvSpPr>
          <p:nvPr>
            <p:ph type="title"/>
          </p:nvPr>
        </p:nvSpPr>
        <p:spPr>
          <a:xfrm>
            <a:off x="1771706" y="227493"/>
            <a:ext cx="10684701" cy="1159200"/>
          </a:xfrm>
        </p:spPr>
        <p:txBody>
          <a:bodyPr vert="horz" lIns="91440" tIns="45720" rIns="91440" bIns="45720" rtlCol="0" anchor="ctr">
            <a:normAutofit/>
          </a:bodyPr>
          <a:lstStyle/>
          <a:p>
            <a:pPr>
              <a:lnSpc>
                <a:spcPct val="90000"/>
              </a:lnSpc>
            </a:pPr>
            <a:r>
              <a:rPr lang="en-US" sz="3700" kern="1200">
                <a:solidFill>
                  <a:srgbClr val="FFFFFF"/>
                </a:solidFill>
                <a:latin typeface="+mj-lt"/>
                <a:ea typeface="+mj-ea"/>
                <a:cs typeface="+mj-cs"/>
              </a:rPr>
              <a:t>Pfizer Pack List Updates: Options</a:t>
            </a:r>
          </a:p>
        </p:txBody>
      </p:sp>
      <p:sp>
        <p:nvSpPr>
          <p:cNvPr id="5" name="Footer Placeholder 4">
            <a:extLst>
              <a:ext uri="{FF2B5EF4-FFF2-40B4-BE49-F238E27FC236}">
                <a16:creationId xmlns:a16="http://schemas.microsoft.com/office/drawing/2014/main" id="{A1357F10-9D1A-4AD2-5194-40D3D297696F}"/>
              </a:ext>
            </a:extLst>
          </p:cNvPr>
          <p:cNvSpPr>
            <a:spLocks noGrp="1"/>
          </p:cNvSpPr>
          <p:nvPr>
            <p:ph type="ftr" sz="quarter" idx="13"/>
          </p:nvPr>
        </p:nvSpPr>
        <p:spPr>
          <a:xfrm rot="5400000">
            <a:off x="-1092536" y="1831295"/>
            <a:ext cx="99477" cy="45719"/>
          </a:xfrm>
        </p:spPr>
        <p:txBody>
          <a:bodyPr vert="horz" lIns="91440" tIns="45720" rIns="91440" bIns="45720" rtlCol="0" anchor="ctr">
            <a:normAutofit fontScale="25000" lnSpcReduction="20000"/>
          </a:bodyPr>
          <a:lstStyle/>
          <a:p>
            <a:pPr>
              <a:spcAft>
                <a:spcPts val="600"/>
              </a:spcAft>
            </a:pPr>
            <a:endParaRPr lang="en-US" sz="1100" kern="1200">
              <a:solidFill>
                <a:srgbClr val="FFFFFF"/>
              </a:solidFill>
              <a:latin typeface="+mn-lt"/>
              <a:ea typeface="+mn-ea"/>
              <a:cs typeface="+mn-cs"/>
            </a:endParaRPr>
          </a:p>
        </p:txBody>
      </p:sp>
      <p:pic>
        <p:nvPicPr>
          <p:cNvPr id="3" name="Content Placeholder 6" descr="Graphical user interface, application&#10;&#10;Description automatically generated">
            <a:extLst>
              <a:ext uri="{FF2B5EF4-FFF2-40B4-BE49-F238E27FC236}">
                <a16:creationId xmlns:a16="http://schemas.microsoft.com/office/drawing/2014/main" id="{AC2A482F-43DE-B469-8641-AAFFFEF404B6}"/>
              </a:ext>
            </a:extLst>
          </p:cNvPr>
          <p:cNvPicPr>
            <a:picLocks noChangeAspect="1"/>
          </p:cNvPicPr>
          <p:nvPr/>
        </p:nvPicPr>
        <p:blipFill rotWithShape="1">
          <a:blip r:embed="rId3"/>
          <a:srcRect l="-438" t="10127" r="-750" b="-3562"/>
          <a:stretch/>
        </p:blipFill>
        <p:spPr bwMode="auto">
          <a:xfrm>
            <a:off x="1065656" y="1574310"/>
            <a:ext cx="10060687" cy="5179087"/>
          </a:xfrm>
          <a:prstGeom prst="rect">
            <a:avLst/>
          </a:prstGeom>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443E6CCB-34ED-FD3C-EA6F-2FFD5CB3DDE8}"/>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DB7DDC46-2E90-8640-BEFE-F54DCCD857ED}" type="slidenum">
              <a:rPr lang="en-US" sz="110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spTree>
    <p:extLst>
      <p:ext uri="{BB962C8B-B14F-4D97-AF65-F5344CB8AC3E}">
        <p14:creationId xmlns:p14="http://schemas.microsoft.com/office/powerpoint/2010/main" val="3237492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B23AF1-A088-4A36-DE54-B1DB2309B49F}"/>
              </a:ext>
            </a:extLst>
          </p:cNvPr>
          <p:cNvSpPr>
            <a:spLocks noGrp="1"/>
          </p:cNvSpPr>
          <p:nvPr>
            <p:ph type="title"/>
          </p:nvPr>
        </p:nvSpPr>
        <p:spPr>
          <a:xfrm>
            <a:off x="1943759" y="207554"/>
            <a:ext cx="9506120" cy="1159200"/>
          </a:xfrm>
        </p:spPr>
        <p:txBody>
          <a:bodyPr vert="horz" lIns="91440" tIns="45720" rIns="91440" bIns="45720" rtlCol="0" anchor="ctr">
            <a:normAutofit/>
          </a:bodyPr>
          <a:lstStyle/>
          <a:p>
            <a:pPr>
              <a:lnSpc>
                <a:spcPct val="90000"/>
              </a:lnSpc>
            </a:pPr>
            <a:r>
              <a:rPr lang="en-US" sz="3700" kern="1200">
                <a:solidFill>
                  <a:srgbClr val="FFFFFF"/>
                </a:solidFill>
                <a:latin typeface="+mj-lt"/>
                <a:ea typeface="+mj-ea"/>
                <a:cs typeface="+mj-cs"/>
              </a:rPr>
              <a:t>Pfizer Pack List Update: Comirnaty</a:t>
            </a:r>
          </a:p>
        </p:txBody>
      </p:sp>
      <p:sp>
        <p:nvSpPr>
          <p:cNvPr id="5" name="Footer Placeholder 4">
            <a:extLst>
              <a:ext uri="{FF2B5EF4-FFF2-40B4-BE49-F238E27FC236}">
                <a16:creationId xmlns:a16="http://schemas.microsoft.com/office/drawing/2014/main" id="{CD066070-B248-14F0-61A5-017F30FC7962}"/>
              </a:ext>
            </a:extLst>
          </p:cNvPr>
          <p:cNvSpPr>
            <a:spLocks noGrp="1"/>
          </p:cNvSpPr>
          <p:nvPr>
            <p:ph type="ftr" sz="quarter" idx="13"/>
          </p:nvPr>
        </p:nvSpPr>
        <p:spPr>
          <a:xfrm rot="5400000">
            <a:off x="-1828800" y="2002536"/>
            <a:ext cx="4114800" cy="365760"/>
          </a:xfrm>
        </p:spPr>
        <p:txBody>
          <a:bodyPr vert="horz" lIns="91440" tIns="45720" rIns="91440" bIns="45720" rtlCol="0" anchor="ctr">
            <a:normAutofit/>
          </a:bodyPr>
          <a:lstStyle/>
          <a:p>
            <a:pPr>
              <a:spcAft>
                <a:spcPts val="600"/>
              </a:spcAft>
            </a:pPr>
            <a:endParaRPr lang="en-US" kern="1200">
              <a:solidFill>
                <a:srgbClr val="FFFFFF"/>
              </a:solidFill>
              <a:latin typeface="+mn-lt"/>
              <a:ea typeface="+mn-ea"/>
              <a:cs typeface="+mn-cs"/>
            </a:endParaRPr>
          </a:p>
        </p:txBody>
      </p:sp>
      <p:pic>
        <p:nvPicPr>
          <p:cNvPr id="6" name="Content Placeholder 7" descr="Text, table&#10;&#10;Description automatically generated">
            <a:extLst>
              <a:ext uri="{FF2B5EF4-FFF2-40B4-BE49-F238E27FC236}">
                <a16:creationId xmlns:a16="http://schemas.microsoft.com/office/drawing/2014/main" id="{7BD3CC4B-2BB8-C33B-8DA2-342933421E7A}"/>
              </a:ext>
            </a:extLst>
          </p:cNvPr>
          <p:cNvPicPr>
            <a:picLocks noChangeAspect="1"/>
          </p:cNvPicPr>
          <p:nvPr/>
        </p:nvPicPr>
        <p:blipFill rotWithShape="1">
          <a:blip r:embed="rId4"/>
          <a:srcRect l="-1" t="13921" r="641"/>
          <a:stretch/>
        </p:blipFill>
        <p:spPr bwMode="auto">
          <a:xfrm>
            <a:off x="546922" y="1574308"/>
            <a:ext cx="10691522" cy="4747003"/>
          </a:xfrm>
          <a:prstGeom prst="rect">
            <a:avLst/>
          </a:prstGeom>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BE553ABE-49C6-82DA-FE37-C62D02D593D7}"/>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DB7DDC46-2E90-8640-BEFE-F54DCCD857ED}" type="slidenum">
              <a:rPr lang="en-US" sz="1100">
                <a:solidFill>
                  <a:schemeClr val="tx1">
                    <a:lumMod val="50000"/>
                    <a:lumOff val="50000"/>
                  </a:schemeClr>
                </a:solidFill>
              </a:rPr>
              <a:pPr>
                <a:spcAft>
                  <a:spcPts val="600"/>
                </a:spcAft>
              </a:pPr>
              <a:t>14</a:t>
            </a:fld>
            <a:endParaRPr lang="en-US" sz="1100">
              <a:solidFill>
                <a:schemeClr val="tx1">
                  <a:lumMod val="50000"/>
                  <a:lumOff val="50000"/>
                </a:schemeClr>
              </a:solidFill>
            </a:endParaRPr>
          </a:p>
        </p:txBody>
      </p:sp>
      <p:sp>
        <p:nvSpPr>
          <p:cNvPr id="7" name="TextBox 6">
            <a:extLst>
              <a:ext uri="{FF2B5EF4-FFF2-40B4-BE49-F238E27FC236}">
                <a16:creationId xmlns:a16="http://schemas.microsoft.com/office/drawing/2014/main" id="{998EF43B-62D4-DECD-D472-8203B0827AC9}"/>
              </a:ext>
            </a:extLst>
          </p:cNvPr>
          <p:cNvSpPr txBox="1"/>
          <p:nvPr/>
        </p:nvSpPr>
        <p:spPr>
          <a:xfrm>
            <a:off x="2108856" y="6267255"/>
            <a:ext cx="6708888" cy="523220"/>
          </a:xfrm>
          <a:prstGeom prst="rect">
            <a:avLst/>
          </a:prstGeom>
          <a:noFill/>
        </p:spPr>
        <p:txBody>
          <a:bodyPr wrap="none" rtlCol="0">
            <a:spAutoFit/>
          </a:bodyPr>
          <a:lstStyle/>
          <a:p>
            <a:r>
              <a:rPr lang="en-US" sz="1400" b="1">
                <a:cs typeface="Arial"/>
              </a:rPr>
              <a:t>Pfizer Customer Service: 1-</a:t>
            </a:r>
            <a:r>
              <a:rPr lang="en-US" sz="1400" b="1">
                <a:ea typeface="+mn-lt"/>
                <a:cs typeface="+mn-lt"/>
              </a:rPr>
              <a:t>800-879-3477 | Shipment Support: 1-800-666-7248</a:t>
            </a:r>
          </a:p>
          <a:p>
            <a:pPr algn="ctr"/>
            <a:r>
              <a:rPr lang="en-US" sz="1400">
                <a:ea typeface="+mn-lt"/>
                <a:cs typeface="+mn-lt"/>
                <a:hlinkClick r:id="rId5"/>
              </a:rPr>
              <a:t>https://www.cvdvaccine-us.com/</a:t>
            </a:r>
            <a:r>
              <a:rPr lang="en-US" sz="1400">
                <a:ea typeface="+mn-lt"/>
                <a:cs typeface="+mn-lt"/>
              </a:rPr>
              <a:t> </a:t>
            </a:r>
          </a:p>
        </p:txBody>
      </p:sp>
    </p:spTree>
    <p:extLst>
      <p:ext uri="{BB962C8B-B14F-4D97-AF65-F5344CB8AC3E}">
        <p14:creationId xmlns:p14="http://schemas.microsoft.com/office/powerpoint/2010/main" val="1591137611"/>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E9EDD-AB1B-EC35-227A-091E8CB1DC51}"/>
              </a:ext>
            </a:extLst>
          </p:cNvPr>
          <p:cNvSpPr>
            <a:spLocks noGrp="1"/>
          </p:cNvSpPr>
          <p:nvPr>
            <p:ph type="title"/>
          </p:nvPr>
        </p:nvSpPr>
        <p:spPr/>
        <p:txBody>
          <a:bodyPr/>
          <a:lstStyle/>
          <a:p>
            <a:r>
              <a:rPr lang="en-US">
                <a:cs typeface="Arial"/>
              </a:rPr>
              <a:t>Vaccine updates </a:t>
            </a:r>
            <a:endParaRPr lang="en-US"/>
          </a:p>
        </p:txBody>
      </p:sp>
      <p:sp>
        <p:nvSpPr>
          <p:cNvPr id="3" name="Text Placeholder 2">
            <a:extLst>
              <a:ext uri="{FF2B5EF4-FFF2-40B4-BE49-F238E27FC236}">
                <a16:creationId xmlns:a16="http://schemas.microsoft.com/office/drawing/2014/main" id="{2D3D429E-C78E-4217-362E-30118C3A0FC9}"/>
              </a:ext>
            </a:extLst>
          </p:cNvPr>
          <p:cNvSpPr>
            <a:spLocks noGrp="1"/>
          </p:cNvSpPr>
          <p:nvPr>
            <p:ph type="body" idx="1"/>
          </p:nvPr>
        </p:nvSpPr>
        <p:spPr/>
        <p:txBody>
          <a:bodyPr vert="horz" lIns="0" tIns="45720" rIns="91440" bIns="45720" rtlCol="0" anchor="t">
            <a:noAutofit/>
          </a:bodyPr>
          <a:lstStyle/>
          <a:p>
            <a:r>
              <a:rPr lang="en-US">
                <a:cs typeface="Arial"/>
              </a:rPr>
              <a:t>Sai Teja Paruchuri </a:t>
            </a:r>
            <a:endParaRPr lang="en-US"/>
          </a:p>
        </p:txBody>
      </p:sp>
      <p:sp>
        <p:nvSpPr>
          <p:cNvPr id="4" name="Slide Number Placeholder 3">
            <a:extLst>
              <a:ext uri="{FF2B5EF4-FFF2-40B4-BE49-F238E27FC236}">
                <a16:creationId xmlns:a16="http://schemas.microsoft.com/office/drawing/2014/main" id="{0D6BA315-1C88-A13C-5975-7F2776CBF45D}"/>
              </a:ext>
            </a:extLst>
          </p:cNvPr>
          <p:cNvSpPr>
            <a:spLocks noGrp="1"/>
          </p:cNvSpPr>
          <p:nvPr>
            <p:ph type="sldNum" sz="quarter" idx="12"/>
          </p:nvPr>
        </p:nvSpPr>
        <p:spPr/>
        <p:txBody>
          <a:bodyPr/>
          <a:lstStyle/>
          <a:p>
            <a:fld id="{DB7DDC46-2E90-8640-BEFE-F54DCCD857ED}" type="slidenum">
              <a:rPr lang="en-US" smtClean="0"/>
              <a:pPr/>
              <a:t>15</a:t>
            </a:fld>
            <a:endParaRPr lang="en-US"/>
          </a:p>
        </p:txBody>
      </p:sp>
    </p:spTree>
    <p:extLst>
      <p:ext uri="{BB962C8B-B14F-4D97-AF65-F5344CB8AC3E}">
        <p14:creationId xmlns:p14="http://schemas.microsoft.com/office/powerpoint/2010/main" val="1572754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E7FC-AD5B-65D8-42DA-AE0A54B66DBC}"/>
              </a:ext>
            </a:extLst>
          </p:cNvPr>
          <p:cNvSpPr>
            <a:spLocks noGrp="1"/>
          </p:cNvSpPr>
          <p:nvPr>
            <p:ph type="title"/>
          </p:nvPr>
        </p:nvSpPr>
        <p:spPr>
          <a:xfrm>
            <a:off x="457200" y="415230"/>
            <a:ext cx="11394140" cy="542965"/>
          </a:xfrm>
        </p:spPr>
        <p:txBody>
          <a:bodyPr/>
          <a:lstStyle/>
          <a:p>
            <a:r>
              <a:rPr lang="en-US" sz="2000" b="1">
                <a:cs typeface="Arial"/>
              </a:rPr>
              <a:t>Vaccine updates </a:t>
            </a:r>
            <a:endParaRPr lang="en-US" sz="2000" b="1"/>
          </a:p>
        </p:txBody>
      </p:sp>
      <p:sp>
        <p:nvSpPr>
          <p:cNvPr id="3" name="Content Placeholder 2">
            <a:extLst>
              <a:ext uri="{FF2B5EF4-FFF2-40B4-BE49-F238E27FC236}">
                <a16:creationId xmlns:a16="http://schemas.microsoft.com/office/drawing/2014/main" id="{459F01ED-7B13-D59B-A21F-8357612A5AA6}"/>
              </a:ext>
            </a:extLst>
          </p:cNvPr>
          <p:cNvSpPr>
            <a:spLocks noGrp="1"/>
          </p:cNvSpPr>
          <p:nvPr>
            <p:ph idx="1"/>
          </p:nvPr>
        </p:nvSpPr>
        <p:spPr>
          <a:xfrm>
            <a:off x="457199" y="877309"/>
            <a:ext cx="11394141" cy="5563293"/>
          </a:xfrm>
        </p:spPr>
        <p:txBody>
          <a:bodyPr vert="horz" lIns="0" tIns="45720" rIns="91440" bIns="45720" rtlCol="0" anchor="t">
            <a:noAutofit/>
          </a:bodyPr>
          <a:lstStyle/>
          <a:p>
            <a:pPr marL="285750" indent="-285750"/>
            <a:endParaRPr lang="en-US" sz="1400">
              <a:solidFill>
                <a:srgbClr val="333333"/>
              </a:solidFill>
              <a:latin typeface="Aptos"/>
              <a:cs typeface="Arial"/>
            </a:endParaRPr>
          </a:p>
          <a:p>
            <a:pPr marL="285750" indent="-285750"/>
            <a:r>
              <a:rPr lang="en-US" sz="1400">
                <a:solidFill>
                  <a:srgbClr val="333333"/>
                </a:solidFill>
                <a:latin typeface="Aptos"/>
                <a:cs typeface="Arial"/>
              </a:rPr>
              <a:t>Flu and RSV vaccines are now available to order in OSIIS for the 2024- 2025 season. </a:t>
            </a:r>
            <a:endParaRPr lang="en-US" sz="1400">
              <a:solidFill>
                <a:srgbClr val="000000"/>
              </a:solidFill>
              <a:latin typeface="Aptos"/>
              <a:cs typeface="Arial"/>
            </a:endParaRPr>
          </a:p>
          <a:p>
            <a:pPr marL="285750" indent="-285750"/>
            <a:r>
              <a:rPr lang="en-US" sz="1400">
                <a:solidFill>
                  <a:srgbClr val="333333"/>
                </a:solidFill>
                <a:latin typeface="Aptos"/>
                <a:cs typeface="Arial"/>
              </a:rPr>
              <a:t>Flu vaccines are shipped as a priority hence vaccines will be delivered the same week they are submitted to CDC. </a:t>
            </a:r>
            <a:endParaRPr lang="en-US" sz="1400">
              <a:solidFill>
                <a:srgbClr val="000000"/>
              </a:solidFill>
              <a:latin typeface="Aptos"/>
              <a:cs typeface="Arial"/>
            </a:endParaRPr>
          </a:p>
          <a:p>
            <a:pPr marL="285750" indent="-285750"/>
            <a:r>
              <a:rPr lang="en-US" sz="1400">
                <a:solidFill>
                  <a:srgbClr val="333333"/>
                </a:solidFill>
                <a:latin typeface="Aptos"/>
                <a:cs typeface="Arial"/>
              </a:rPr>
              <a:t>NDC's for flu are listed below. </a:t>
            </a:r>
            <a:endParaRPr lang="en-US" sz="1400">
              <a:latin typeface="Aptos"/>
            </a:endParaRPr>
          </a:p>
          <a:p>
            <a:pPr marL="285750" indent="-285750"/>
            <a:endParaRPr lang="en-US" sz="1400">
              <a:solidFill>
                <a:srgbClr val="333333"/>
              </a:solidFill>
              <a:cs typeface="Arial"/>
            </a:endParaRPr>
          </a:p>
          <a:p>
            <a:pPr marL="285750" indent="-285750"/>
            <a:endParaRPr lang="en-US" sz="1400">
              <a:solidFill>
                <a:srgbClr val="333333"/>
              </a:solidFill>
              <a:cs typeface="Arial"/>
            </a:endParaRPr>
          </a:p>
          <a:p>
            <a:pPr marL="285750" indent="-285750"/>
            <a:endParaRPr lang="en-US" sz="1400">
              <a:solidFill>
                <a:srgbClr val="333333"/>
              </a:solidFill>
              <a:cs typeface="Arial"/>
            </a:endParaRPr>
          </a:p>
          <a:p>
            <a:pPr marL="285750" indent="-285750"/>
            <a:endParaRPr lang="en-US" sz="1400">
              <a:solidFill>
                <a:srgbClr val="333333"/>
              </a:solidFill>
              <a:latin typeface="Aptos"/>
              <a:cs typeface="Arial"/>
            </a:endParaRPr>
          </a:p>
          <a:p>
            <a:endParaRPr lang="en-US" sz="1600">
              <a:solidFill>
                <a:srgbClr val="333333"/>
              </a:solidFill>
              <a:latin typeface="Arial"/>
              <a:cs typeface="Arial"/>
            </a:endParaRPr>
          </a:p>
          <a:p>
            <a:pPr marL="0" indent="0">
              <a:buNone/>
            </a:pPr>
            <a:endParaRPr lang="en-US" sz="1600" b="1">
              <a:solidFill>
                <a:srgbClr val="333333"/>
              </a:solidFill>
              <a:latin typeface="Arial"/>
              <a:cs typeface="Arial"/>
            </a:endParaRPr>
          </a:p>
          <a:p>
            <a:pPr marL="0" indent="0">
              <a:buNone/>
            </a:pPr>
            <a:endParaRPr lang="en-US" sz="1600" b="1">
              <a:solidFill>
                <a:srgbClr val="333333"/>
              </a:solidFill>
              <a:latin typeface="Arial"/>
              <a:cs typeface="Arial"/>
            </a:endParaRPr>
          </a:p>
        </p:txBody>
      </p:sp>
      <p:sp>
        <p:nvSpPr>
          <p:cNvPr id="4" name="Slide Number Placeholder 3">
            <a:extLst>
              <a:ext uri="{FF2B5EF4-FFF2-40B4-BE49-F238E27FC236}">
                <a16:creationId xmlns:a16="http://schemas.microsoft.com/office/drawing/2014/main" id="{80F3AAFF-E088-BB52-0CC2-3E87C713A354}"/>
              </a:ext>
            </a:extLst>
          </p:cNvPr>
          <p:cNvSpPr>
            <a:spLocks noGrp="1"/>
          </p:cNvSpPr>
          <p:nvPr>
            <p:ph type="sldNum" sz="quarter" idx="12"/>
          </p:nvPr>
        </p:nvSpPr>
        <p:spPr/>
        <p:txBody>
          <a:bodyPr/>
          <a:lstStyle/>
          <a:p>
            <a:fld id="{DB7DDC46-2E90-8640-BEFE-F54DCCD857ED}" type="slidenum">
              <a:rPr lang="en-US" smtClean="0"/>
              <a:t>16</a:t>
            </a:fld>
            <a:endParaRPr lang="en-US"/>
          </a:p>
        </p:txBody>
      </p:sp>
      <p:graphicFrame>
        <p:nvGraphicFramePr>
          <p:cNvPr id="11" name="Table 10">
            <a:extLst>
              <a:ext uri="{FF2B5EF4-FFF2-40B4-BE49-F238E27FC236}">
                <a16:creationId xmlns:a16="http://schemas.microsoft.com/office/drawing/2014/main" id="{09AEBB03-8C6C-2BF5-F13C-F6CD7AC11AD5}"/>
              </a:ext>
            </a:extLst>
          </p:cNvPr>
          <p:cNvGraphicFramePr>
            <a:graphicFrameLocks noGrp="1"/>
          </p:cNvGraphicFramePr>
          <p:nvPr>
            <p:extLst>
              <p:ext uri="{D42A27DB-BD31-4B8C-83A1-F6EECF244321}">
                <p14:modId xmlns:p14="http://schemas.microsoft.com/office/powerpoint/2010/main" val="2638041377"/>
              </p:ext>
            </p:extLst>
          </p:nvPr>
        </p:nvGraphicFramePr>
        <p:xfrm>
          <a:off x="1259205" y="2189226"/>
          <a:ext cx="8168640" cy="3749040"/>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val="1833993414"/>
                    </a:ext>
                  </a:extLst>
                </a:gridCol>
                <a:gridCol w="2722880">
                  <a:extLst>
                    <a:ext uri="{9D8B030D-6E8A-4147-A177-3AD203B41FA5}">
                      <a16:colId xmlns:a16="http://schemas.microsoft.com/office/drawing/2014/main" val="2672949766"/>
                    </a:ext>
                  </a:extLst>
                </a:gridCol>
                <a:gridCol w="2722880">
                  <a:extLst>
                    <a:ext uri="{9D8B030D-6E8A-4147-A177-3AD203B41FA5}">
                      <a16:colId xmlns:a16="http://schemas.microsoft.com/office/drawing/2014/main" val="2333424343"/>
                    </a:ext>
                  </a:extLst>
                </a:gridCol>
              </a:tblGrid>
              <a:tr h="370840">
                <a:tc>
                  <a:txBody>
                    <a:bodyPr/>
                    <a:lstStyle/>
                    <a:p>
                      <a:pPr lvl="0" algn="l">
                        <a:lnSpc>
                          <a:spcPct val="100000"/>
                        </a:lnSpc>
                        <a:spcBef>
                          <a:spcPts val="0"/>
                        </a:spcBef>
                        <a:spcAft>
                          <a:spcPts val="0"/>
                        </a:spcAft>
                        <a:buNone/>
                      </a:pPr>
                      <a:r>
                        <a:rPr lang="en-US" sz="1400" b="1" i="0" u="none" strike="noStrike" noProof="0">
                          <a:solidFill>
                            <a:srgbClr val="FFFFFF"/>
                          </a:solidFill>
                          <a:latin typeface="Aptos Display"/>
                        </a:rPr>
                        <a:t>NDC</a:t>
                      </a:r>
                      <a:r>
                        <a:rPr lang="en-US" sz="1400" b="0" i="0" u="none" strike="noStrike" noProof="0">
                          <a:solidFill>
                            <a:srgbClr val="FFFFFF"/>
                          </a:solidFill>
                          <a:latin typeface="Aptos Display"/>
                        </a:rPr>
                        <a:t> </a:t>
                      </a:r>
                      <a:endParaRPr lang="en-US">
                        <a:latin typeface="Aptos Display"/>
                      </a:endParaRPr>
                    </a:p>
                    <a:p>
                      <a:pPr lvl="0">
                        <a:buNone/>
                      </a:pPr>
                      <a:endParaRPr lang="en-US">
                        <a:latin typeface="Aptos Display"/>
                      </a:endParaRPr>
                    </a:p>
                  </a:txBody>
                  <a:tcPr/>
                </a:tc>
                <a:tc>
                  <a:txBody>
                    <a:bodyPr/>
                    <a:lstStyle/>
                    <a:p>
                      <a:pPr lvl="0" algn="l">
                        <a:lnSpc>
                          <a:spcPct val="100000"/>
                        </a:lnSpc>
                        <a:spcBef>
                          <a:spcPts val="0"/>
                        </a:spcBef>
                        <a:spcAft>
                          <a:spcPts val="0"/>
                        </a:spcAft>
                        <a:buNone/>
                      </a:pPr>
                      <a:r>
                        <a:rPr lang="en-US" sz="1400" b="1" i="0" u="none" strike="noStrike" noProof="0">
                          <a:solidFill>
                            <a:srgbClr val="FFFFFF"/>
                          </a:solidFill>
                          <a:latin typeface="Aptos Display"/>
                        </a:rPr>
                        <a:t>Vaccine brand / Manufacturer</a:t>
                      </a:r>
                      <a:endParaRPr lang="en-US">
                        <a:latin typeface="Aptos Display"/>
                      </a:endParaRPr>
                    </a:p>
                    <a:p>
                      <a:pPr lvl="0">
                        <a:buNone/>
                      </a:pPr>
                      <a:endParaRPr lang="en-US">
                        <a:latin typeface="Aptos Display"/>
                      </a:endParaRPr>
                    </a:p>
                  </a:txBody>
                  <a:tcPr/>
                </a:tc>
                <a:tc>
                  <a:txBody>
                    <a:bodyPr/>
                    <a:lstStyle/>
                    <a:p>
                      <a:pPr lvl="0" algn="l">
                        <a:lnSpc>
                          <a:spcPct val="100000"/>
                        </a:lnSpc>
                        <a:spcBef>
                          <a:spcPts val="0"/>
                        </a:spcBef>
                        <a:spcAft>
                          <a:spcPts val="0"/>
                        </a:spcAft>
                        <a:buNone/>
                      </a:pPr>
                      <a:r>
                        <a:rPr lang="en-US" sz="1400" b="1" i="0" u="none" strike="noStrike" noProof="0">
                          <a:solidFill>
                            <a:srgbClr val="FFFFFF"/>
                          </a:solidFill>
                          <a:latin typeface="Aptos Display"/>
                        </a:rPr>
                        <a:t>Age Indication</a:t>
                      </a:r>
                      <a:r>
                        <a:rPr lang="en-US" sz="1400" b="0" i="0" u="none" strike="noStrike" noProof="0">
                          <a:solidFill>
                            <a:srgbClr val="FFFFFF"/>
                          </a:solidFill>
                          <a:latin typeface="Aptos Display"/>
                        </a:rPr>
                        <a:t> </a:t>
                      </a:r>
                      <a:endParaRPr lang="en-US">
                        <a:latin typeface="Aptos Display"/>
                      </a:endParaRPr>
                    </a:p>
                    <a:p>
                      <a:pPr lvl="0">
                        <a:buNone/>
                      </a:pPr>
                      <a:endParaRPr lang="en-US">
                        <a:latin typeface="Aptos Display"/>
                      </a:endParaRPr>
                    </a:p>
                  </a:txBody>
                  <a:tcPr/>
                </a:tc>
                <a:extLst>
                  <a:ext uri="{0D108BD9-81ED-4DB2-BD59-A6C34878D82A}">
                    <a16:rowId xmlns:a16="http://schemas.microsoft.com/office/drawing/2014/main" val="1375117032"/>
                  </a:ext>
                </a:extLst>
              </a:tr>
              <a:tr h="370840">
                <a:tc>
                  <a:txBody>
                    <a:bodyPr/>
                    <a:lstStyle/>
                    <a:p>
                      <a:pPr lvl="0" algn="l">
                        <a:lnSpc>
                          <a:spcPct val="100000"/>
                        </a:lnSpc>
                        <a:spcBef>
                          <a:spcPts val="0"/>
                        </a:spcBef>
                        <a:spcAft>
                          <a:spcPts val="0"/>
                        </a:spcAft>
                        <a:buNone/>
                      </a:pPr>
                      <a:r>
                        <a:rPr lang="en-US" sz="1400" b="0" i="0" u="none" strike="noStrike" noProof="0">
                          <a:solidFill>
                            <a:srgbClr val="000000"/>
                          </a:solidFill>
                          <a:latin typeface="Aptos Display"/>
                        </a:rPr>
                        <a:t>19515-0810-52</a:t>
                      </a:r>
                      <a:endParaRPr lang="en-US">
                        <a:latin typeface="Aptos Display"/>
                      </a:endParaRPr>
                    </a:p>
                    <a:p>
                      <a:pPr lvl="0">
                        <a:buNone/>
                      </a:pPr>
                      <a:endParaRPr lang="en-US">
                        <a:latin typeface="Aptos Display"/>
                      </a:endParaRPr>
                    </a:p>
                  </a:txBody>
                  <a:tcPr/>
                </a:tc>
                <a:tc>
                  <a:txBody>
                    <a:bodyPr/>
                    <a:lstStyle/>
                    <a:p>
                      <a:pPr lvl="0" algn="l">
                        <a:lnSpc>
                          <a:spcPct val="100000"/>
                        </a:lnSpc>
                        <a:spcBef>
                          <a:spcPts val="0"/>
                        </a:spcBef>
                        <a:spcAft>
                          <a:spcPts val="0"/>
                        </a:spcAft>
                        <a:buNone/>
                      </a:pPr>
                      <a:r>
                        <a:rPr lang="en-US" sz="1400" b="0" i="0" u="none" strike="noStrike" noProof="0">
                          <a:solidFill>
                            <a:srgbClr val="000000"/>
                          </a:solidFill>
                          <a:latin typeface="Aptos Display"/>
                        </a:rPr>
                        <a:t>Flulaval TIV (GSK)</a:t>
                      </a:r>
                      <a:endParaRPr lang="en-US">
                        <a:latin typeface="Aptos Display"/>
                      </a:endParaRPr>
                    </a:p>
                    <a:p>
                      <a:pPr lvl="0" algn="l">
                        <a:lnSpc>
                          <a:spcPct val="100000"/>
                        </a:lnSpc>
                        <a:spcBef>
                          <a:spcPts val="0"/>
                        </a:spcBef>
                        <a:spcAft>
                          <a:spcPts val="0"/>
                        </a:spcAft>
                        <a:buNone/>
                      </a:pPr>
                      <a:r>
                        <a:rPr lang="en-US" sz="1400" b="0" i="0" u="none" strike="noStrike" noProof="0">
                          <a:solidFill>
                            <a:srgbClr val="000000"/>
                          </a:solidFill>
                          <a:latin typeface="Aptos Display"/>
                        </a:rPr>
                        <a:t>(0.5mL syr x 10) </a:t>
                      </a:r>
                      <a:endParaRPr lang="en-US">
                        <a:latin typeface="Aptos Display"/>
                      </a:endParaRPr>
                    </a:p>
                    <a:p>
                      <a:pPr lvl="0">
                        <a:buNone/>
                      </a:pPr>
                      <a:endParaRPr lang="en-US">
                        <a:latin typeface="Aptos Display"/>
                      </a:endParaRPr>
                    </a:p>
                  </a:txBody>
                  <a:tcPr/>
                </a:tc>
                <a:tc>
                  <a:txBody>
                    <a:bodyPr/>
                    <a:lstStyle/>
                    <a:p>
                      <a:pPr lvl="0" algn="l">
                        <a:lnSpc>
                          <a:spcPct val="100000"/>
                        </a:lnSpc>
                        <a:spcBef>
                          <a:spcPts val="0"/>
                        </a:spcBef>
                        <a:spcAft>
                          <a:spcPts val="0"/>
                        </a:spcAft>
                        <a:buNone/>
                      </a:pPr>
                      <a:r>
                        <a:rPr lang="en-US" sz="1400" b="0" i="0" u="none" strike="noStrike" noProof="0">
                          <a:solidFill>
                            <a:srgbClr val="000000"/>
                          </a:solidFill>
                          <a:latin typeface="Aptos Display"/>
                        </a:rPr>
                        <a:t>6 months and up</a:t>
                      </a:r>
                      <a:endParaRPr lang="en-US">
                        <a:latin typeface="Aptos Display"/>
                      </a:endParaRPr>
                    </a:p>
                    <a:p>
                      <a:pPr lvl="0">
                        <a:buNone/>
                      </a:pPr>
                      <a:endParaRPr lang="en-US">
                        <a:latin typeface="Aptos Display"/>
                      </a:endParaRPr>
                    </a:p>
                  </a:txBody>
                  <a:tcPr/>
                </a:tc>
                <a:extLst>
                  <a:ext uri="{0D108BD9-81ED-4DB2-BD59-A6C34878D82A}">
                    <a16:rowId xmlns:a16="http://schemas.microsoft.com/office/drawing/2014/main" val="309028255"/>
                  </a:ext>
                </a:extLst>
              </a:tr>
              <a:tr h="370840">
                <a:tc>
                  <a:txBody>
                    <a:bodyPr/>
                    <a:lstStyle/>
                    <a:p>
                      <a:pPr lvl="0" algn="l">
                        <a:lnSpc>
                          <a:spcPct val="100000"/>
                        </a:lnSpc>
                        <a:spcBef>
                          <a:spcPts val="0"/>
                        </a:spcBef>
                        <a:spcAft>
                          <a:spcPts val="0"/>
                        </a:spcAft>
                        <a:buNone/>
                      </a:pPr>
                      <a:r>
                        <a:rPr lang="en-US" sz="1400" b="0" i="0" u="none" strike="noStrike" noProof="0">
                          <a:solidFill>
                            <a:srgbClr val="181717"/>
                          </a:solidFill>
                          <a:latin typeface="Aptos Display"/>
                        </a:rPr>
                        <a:t>70461-0654-03 </a:t>
                      </a:r>
                      <a:endParaRPr lang="en-US">
                        <a:latin typeface="Aptos Display"/>
                      </a:endParaRPr>
                    </a:p>
                    <a:p>
                      <a:pPr lvl="0">
                        <a:buNone/>
                      </a:pPr>
                      <a:endParaRPr lang="en-US">
                        <a:latin typeface="Aptos Display"/>
                      </a:endParaRPr>
                    </a:p>
                  </a:txBody>
                  <a:tcPr/>
                </a:tc>
                <a:tc>
                  <a:txBody>
                    <a:bodyPr/>
                    <a:lstStyle/>
                    <a:p>
                      <a:pPr lvl="0" algn="l">
                        <a:lnSpc>
                          <a:spcPct val="100000"/>
                        </a:lnSpc>
                        <a:spcBef>
                          <a:spcPts val="0"/>
                        </a:spcBef>
                        <a:spcAft>
                          <a:spcPts val="0"/>
                        </a:spcAft>
                        <a:buNone/>
                      </a:pPr>
                      <a:r>
                        <a:rPr lang="en-US" sz="1400" b="0" i="0" u="none" strike="noStrike" noProof="0">
                          <a:solidFill>
                            <a:srgbClr val="181717"/>
                          </a:solidFill>
                          <a:latin typeface="Aptos Display"/>
                        </a:rPr>
                        <a:t>Flucelvax TIV (Seqirus)</a:t>
                      </a:r>
                      <a:endParaRPr lang="en-US">
                        <a:latin typeface="Aptos Display"/>
                      </a:endParaRPr>
                    </a:p>
                    <a:p>
                      <a:pPr lvl="0" algn="l">
                        <a:lnSpc>
                          <a:spcPct val="100000"/>
                        </a:lnSpc>
                        <a:spcBef>
                          <a:spcPts val="0"/>
                        </a:spcBef>
                        <a:spcAft>
                          <a:spcPts val="0"/>
                        </a:spcAft>
                        <a:buNone/>
                      </a:pPr>
                      <a:r>
                        <a:rPr lang="en-US" sz="1400" b="0" i="0" u="none" strike="noStrike" noProof="0">
                          <a:solidFill>
                            <a:srgbClr val="181717"/>
                          </a:solidFill>
                          <a:latin typeface="Aptos Display"/>
                        </a:rPr>
                        <a:t>(0.5 ml syr x 10)</a:t>
                      </a:r>
                      <a:endParaRPr lang="en-US">
                        <a:latin typeface="Aptos Display"/>
                      </a:endParaRPr>
                    </a:p>
                    <a:p>
                      <a:pPr lvl="0">
                        <a:buNone/>
                      </a:pPr>
                      <a:endParaRPr lang="en-US">
                        <a:latin typeface="Aptos Display"/>
                      </a:endParaRPr>
                    </a:p>
                  </a:txBody>
                  <a:tcPr/>
                </a:tc>
                <a:tc>
                  <a:txBody>
                    <a:bodyPr/>
                    <a:lstStyle/>
                    <a:p>
                      <a:pPr lvl="0" algn="l">
                        <a:lnSpc>
                          <a:spcPct val="100000"/>
                        </a:lnSpc>
                        <a:spcBef>
                          <a:spcPts val="0"/>
                        </a:spcBef>
                        <a:spcAft>
                          <a:spcPts val="0"/>
                        </a:spcAft>
                        <a:buNone/>
                      </a:pPr>
                      <a:r>
                        <a:rPr lang="en-US" sz="1400" b="0" i="0" u="none" strike="noStrike" noProof="0">
                          <a:solidFill>
                            <a:srgbClr val="181717"/>
                          </a:solidFill>
                          <a:latin typeface="Aptos Display"/>
                        </a:rPr>
                        <a:t>6 months and up</a:t>
                      </a:r>
                      <a:endParaRPr lang="en-US">
                        <a:latin typeface="Aptos Display"/>
                      </a:endParaRPr>
                    </a:p>
                    <a:p>
                      <a:pPr lvl="0">
                        <a:buNone/>
                      </a:pPr>
                      <a:endParaRPr lang="en-US">
                        <a:latin typeface="Aptos Display"/>
                      </a:endParaRPr>
                    </a:p>
                  </a:txBody>
                  <a:tcPr/>
                </a:tc>
                <a:extLst>
                  <a:ext uri="{0D108BD9-81ED-4DB2-BD59-A6C34878D82A}">
                    <a16:rowId xmlns:a16="http://schemas.microsoft.com/office/drawing/2014/main" val="124910042"/>
                  </a:ext>
                </a:extLst>
              </a:tr>
              <a:tr h="370840">
                <a:tc>
                  <a:txBody>
                    <a:bodyPr/>
                    <a:lstStyle/>
                    <a:p>
                      <a:pPr lvl="0" algn="l">
                        <a:lnSpc>
                          <a:spcPct val="100000"/>
                        </a:lnSpc>
                        <a:spcBef>
                          <a:spcPts val="0"/>
                        </a:spcBef>
                        <a:spcAft>
                          <a:spcPts val="0"/>
                        </a:spcAft>
                        <a:buNone/>
                      </a:pPr>
                      <a:r>
                        <a:rPr lang="en-US" sz="1400" b="0" i="0" u="none" strike="noStrike" noProof="0">
                          <a:solidFill>
                            <a:srgbClr val="181717"/>
                          </a:solidFill>
                          <a:latin typeface="Aptos Display"/>
                        </a:rPr>
                        <a:t>49281-0424-50 </a:t>
                      </a:r>
                      <a:endParaRPr lang="en-US">
                        <a:latin typeface="Aptos Display"/>
                      </a:endParaRPr>
                    </a:p>
                    <a:p>
                      <a:pPr lvl="0">
                        <a:buNone/>
                      </a:pPr>
                      <a:endParaRPr lang="en-US">
                        <a:latin typeface="Aptos Display"/>
                      </a:endParaRPr>
                    </a:p>
                  </a:txBody>
                  <a:tcPr/>
                </a:tc>
                <a:tc>
                  <a:txBody>
                    <a:bodyPr/>
                    <a:lstStyle/>
                    <a:p>
                      <a:pPr lvl="0" algn="l">
                        <a:lnSpc>
                          <a:spcPct val="100000"/>
                        </a:lnSpc>
                        <a:spcBef>
                          <a:spcPts val="0"/>
                        </a:spcBef>
                        <a:spcAft>
                          <a:spcPts val="0"/>
                        </a:spcAft>
                        <a:buNone/>
                      </a:pPr>
                      <a:r>
                        <a:rPr lang="en-US" sz="1400" b="0" i="0" u="none" strike="noStrike" noProof="0">
                          <a:solidFill>
                            <a:srgbClr val="181717"/>
                          </a:solidFill>
                          <a:latin typeface="Aptos Display"/>
                        </a:rPr>
                        <a:t>Fluzone TIV (Sanofi Pasteur)</a:t>
                      </a:r>
                      <a:endParaRPr lang="en-US">
                        <a:latin typeface="Aptos Display"/>
                      </a:endParaRPr>
                    </a:p>
                    <a:p>
                      <a:pPr lvl="0" algn="l">
                        <a:lnSpc>
                          <a:spcPct val="100000"/>
                        </a:lnSpc>
                        <a:spcBef>
                          <a:spcPts val="0"/>
                        </a:spcBef>
                        <a:spcAft>
                          <a:spcPts val="0"/>
                        </a:spcAft>
                        <a:buNone/>
                      </a:pPr>
                      <a:r>
                        <a:rPr lang="en-US" sz="1400" b="0" i="0" u="none" strike="noStrike" noProof="0">
                          <a:solidFill>
                            <a:srgbClr val="181717"/>
                          </a:solidFill>
                          <a:latin typeface="Aptos Display"/>
                        </a:rPr>
                        <a:t>(0.5ml syr x 10) </a:t>
                      </a:r>
                      <a:endParaRPr lang="en-US">
                        <a:latin typeface="Aptos Display"/>
                      </a:endParaRPr>
                    </a:p>
                    <a:p>
                      <a:pPr lvl="0">
                        <a:buNone/>
                      </a:pPr>
                      <a:endParaRPr lang="en-US">
                        <a:latin typeface="Aptos Display"/>
                      </a:endParaRPr>
                    </a:p>
                  </a:txBody>
                  <a:tcPr/>
                </a:tc>
                <a:tc>
                  <a:txBody>
                    <a:bodyPr/>
                    <a:lstStyle/>
                    <a:p>
                      <a:pPr lvl="0" algn="l">
                        <a:lnSpc>
                          <a:spcPct val="100000"/>
                        </a:lnSpc>
                        <a:spcBef>
                          <a:spcPts val="0"/>
                        </a:spcBef>
                        <a:spcAft>
                          <a:spcPts val="0"/>
                        </a:spcAft>
                        <a:buNone/>
                      </a:pPr>
                      <a:r>
                        <a:rPr lang="en-US" sz="1400" b="0" i="0" u="none" strike="noStrike" noProof="0">
                          <a:solidFill>
                            <a:srgbClr val="181717"/>
                          </a:solidFill>
                          <a:latin typeface="Aptos Display"/>
                        </a:rPr>
                        <a:t>6 months and up</a:t>
                      </a:r>
                      <a:endParaRPr lang="en-US">
                        <a:latin typeface="Aptos Display"/>
                      </a:endParaRPr>
                    </a:p>
                    <a:p>
                      <a:pPr lvl="0">
                        <a:buNone/>
                      </a:pPr>
                      <a:endParaRPr lang="en-US">
                        <a:latin typeface="Aptos Display"/>
                      </a:endParaRPr>
                    </a:p>
                  </a:txBody>
                  <a:tcPr/>
                </a:tc>
                <a:extLst>
                  <a:ext uri="{0D108BD9-81ED-4DB2-BD59-A6C34878D82A}">
                    <a16:rowId xmlns:a16="http://schemas.microsoft.com/office/drawing/2014/main" val="641620500"/>
                  </a:ext>
                </a:extLst>
              </a:tr>
              <a:tr h="370840">
                <a:tc>
                  <a:txBody>
                    <a:bodyPr/>
                    <a:lstStyle/>
                    <a:p>
                      <a:pPr lvl="0" algn="l">
                        <a:lnSpc>
                          <a:spcPct val="100000"/>
                        </a:lnSpc>
                        <a:spcBef>
                          <a:spcPts val="0"/>
                        </a:spcBef>
                        <a:spcAft>
                          <a:spcPts val="0"/>
                        </a:spcAft>
                        <a:buNone/>
                      </a:pPr>
                      <a:r>
                        <a:rPr lang="en-US" sz="1400" b="0" i="0" u="none" strike="noStrike" noProof="0">
                          <a:solidFill>
                            <a:srgbClr val="181717"/>
                          </a:solidFill>
                          <a:latin typeface="Aptos Display"/>
                        </a:rPr>
                        <a:t>66019-0311-10 </a:t>
                      </a:r>
                      <a:endParaRPr lang="en-US">
                        <a:latin typeface="Aptos Display"/>
                      </a:endParaRPr>
                    </a:p>
                    <a:p>
                      <a:pPr lvl="0">
                        <a:buNone/>
                      </a:pPr>
                      <a:endParaRPr lang="en-US">
                        <a:latin typeface="Aptos Display"/>
                      </a:endParaRPr>
                    </a:p>
                  </a:txBody>
                  <a:tcPr/>
                </a:tc>
                <a:tc>
                  <a:txBody>
                    <a:bodyPr/>
                    <a:lstStyle/>
                    <a:p>
                      <a:pPr lvl="0" algn="l">
                        <a:lnSpc>
                          <a:spcPct val="100000"/>
                        </a:lnSpc>
                        <a:spcBef>
                          <a:spcPts val="0"/>
                        </a:spcBef>
                        <a:spcAft>
                          <a:spcPts val="0"/>
                        </a:spcAft>
                        <a:buNone/>
                      </a:pPr>
                      <a:r>
                        <a:rPr lang="en-US" sz="1400" b="0" i="0" u="none" strike="noStrike" noProof="0">
                          <a:solidFill>
                            <a:srgbClr val="181717"/>
                          </a:solidFill>
                          <a:latin typeface="Aptos Display"/>
                        </a:rPr>
                        <a:t>FluMist TIV (AstraZeneca)</a:t>
                      </a:r>
                      <a:endParaRPr lang="en-US">
                        <a:latin typeface="Aptos Display"/>
                      </a:endParaRPr>
                    </a:p>
                    <a:p>
                      <a:pPr lvl="0" algn="l">
                        <a:lnSpc>
                          <a:spcPct val="100000"/>
                        </a:lnSpc>
                        <a:spcBef>
                          <a:spcPts val="0"/>
                        </a:spcBef>
                        <a:spcAft>
                          <a:spcPts val="0"/>
                        </a:spcAft>
                        <a:buNone/>
                      </a:pPr>
                      <a:r>
                        <a:rPr lang="en-US" sz="1400" b="0" i="0" u="none" strike="noStrike" noProof="0">
                          <a:solidFill>
                            <a:srgbClr val="181717"/>
                          </a:solidFill>
                          <a:latin typeface="Aptos Display"/>
                        </a:rPr>
                        <a:t>(Sprayer- 10 pack)  </a:t>
                      </a:r>
                      <a:endParaRPr lang="en-US">
                        <a:latin typeface="Aptos Display"/>
                      </a:endParaRPr>
                    </a:p>
                    <a:p>
                      <a:pPr lvl="0">
                        <a:buNone/>
                      </a:pPr>
                      <a:endParaRPr lang="en-US">
                        <a:latin typeface="Aptos Display"/>
                      </a:endParaRPr>
                    </a:p>
                  </a:txBody>
                  <a:tcPr/>
                </a:tc>
                <a:tc>
                  <a:txBody>
                    <a:bodyPr/>
                    <a:lstStyle/>
                    <a:p>
                      <a:pPr lvl="0" algn="l">
                        <a:lnSpc>
                          <a:spcPct val="100000"/>
                        </a:lnSpc>
                        <a:spcBef>
                          <a:spcPts val="0"/>
                        </a:spcBef>
                        <a:spcAft>
                          <a:spcPts val="0"/>
                        </a:spcAft>
                        <a:buNone/>
                      </a:pPr>
                      <a:r>
                        <a:rPr lang="en-US" sz="1400" b="0" i="0" u="none" strike="noStrike" noProof="0">
                          <a:solidFill>
                            <a:srgbClr val="181717"/>
                          </a:solidFill>
                          <a:latin typeface="Aptos Display"/>
                        </a:rPr>
                        <a:t>6 months and up</a:t>
                      </a:r>
                      <a:endParaRPr lang="en-US">
                        <a:latin typeface="Aptos Display"/>
                      </a:endParaRPr>
                    </a:p>
                    <a:p>
                      <a:pPr lvl="0">
                        <a:buNone/>
                      </a:pPr>
                      <a:endParaRPr lang="en-US">
                        <a:latin typeface="Aptos Display"/>
                      </a:endParaRPr>
                    </a:p>
                  </a:txBody>
                  <a:tcPr/>
                </a:tc>
                <a:extLst>
                  <a:ext uri="{0D108BD9-81ED-4DB2-BD59-A6C34878D82A}">
                    <a16:rowId xmlns:a16="http://schemas.microsoft.com/office/drawing/2014/main" val="1191656000"/>
                  </a:ext>
                </a:extLst>
              </a:tr>
            </a:tbl>
          </a:graphicData>
        </a:graphic>
      </p:graphicFrame>
    </p:spTree>
    <p:extLst>
      <p:ext uri="{BB962C8B-B14F-4D97-AF65-F5344CB8AC3E}">
        <p14:creationId xmlns:p14="http://schemas.microsoft.com/office/powerpoint/2010/main" val="2232011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5E5-11D4-3500-2749-B5DF58A2E0CB}"/>
              </a:ext>
            </a:extLst>
          </p:cNvPr>
          <p:cNvSpPr>
            <a:spLocks noGrp="1"/>
          </p:cNvSpPr>
          <p:nvPr>
            <p:ph type="title"/>
          </p:nvPr>
        </p:nvSpPr>
        <p:spPr/>
        <p:txBody>
          <a:bodyPr/>
          <a:lstStyle/>
          <a:p>
            <a:r>
              <a:rPr lang="en-US" sz="2400" b="1"/>
              <a:t>VFC Beyfortus Vaccine information </a:t>
            </a:r>
          </a:p>
        </p:txBody>
      </p:sp>
      <p:graphicFrame>
        <p:nvGraphicFramePr>
          <p:cNvPr id="4" name="Content Placeholder 3">
            <a:extLst>
              <a:ext uri="{FF2B5EF4-FFF2-40B4-BE49-F238E27FC236}">
                <a16:creationId xmlns:a16="http://schemas.microsoft.com/office/drawing/2014/main" id="{88A60DA1-3F0C-7D83-DDDE-915AEFB3C820}"/>
              </a:ext>
            </a:extLst>
          </p:cNvPr>
          <p:cNvGraphicFramePr>
            <a:graphicFrameLocks noGrp="1"/>
          </p:cNvGraphicFramePr>
          <p:nvPr>
            <p:ph idx="1"/>
            <p:extLst>
              <p:ext uri="{D42A27DB-BD31-4B8C-83A1-F6EECF244321}">
                <p14:modId xmlns:p14="http://schemas.microsoft.com/office/powerpoint/2010/main" val="3845648708"/>
              </p:ext>
            </p:extLst>
          </p:nvPr>
        </p:nvGraphicFramePr>
        <p:xfrm>
          <a:off x="933450" y="3162300"/>
          <a:ext cx="9259866" cy="1798320"/>
        </p:xfrm>
        <a:graphic>
          <a:graphicData uri="http://schemas.openxmlformats.org/drawingml/2006/table">
            <a:tbl>
              <a:tblPr firstRow="1" bandRow="1">
                <a:tableStyleId>{5C22544A-7EE6-4342-B048-85BDC9FD1C3A}</a:tableStyleId>
              </a:tblPr>
              <a:tblGrid>
                <a:gridCol w="3086622">
                  <a:extLst>
                    <a:ext uri="{9D8B030D-6E8A-4147-A177-3AD203B41FA5}">
                      <a16:colId xmlns:a16="http://schemas.microsoft.com/office/drawing/2014/main" val="2707531881"/>
                    </a:ext>
                  </a:extLst>
                </a:gridCol>
                <a:gridCol w="3086622">
                  <a:extLst>
                    <a:ext uri="{9D8B030D-6E8A-4147-A177-3AD203B41FA5}">
                      <a16:colId xmlns:a16="http://schemas.microsoft.com/office/drawing/2014/main" val="2475019128"/>
                    </a:ext>
                  </a:extLst>
                </a:gridCol>
                <a:gridCol w="3086622">
                  <a:extLst>
                    <a:ext uri="{9D8B030D-6E8A-4147-A177-3AD203B41FA5}">
                      <a16:colId xmlns:a16="http://schemas.microsoft.com/office/drawing/2014/main" val="2864250597"/>
                    </a:ext>
                  </a:extLst>
                </a:gridCol>
              </a:tblGrid>
              <a:tr h="370840">
                <a:tc>
                  <a:txBody>
                    <a:bodyPr/>
                    <a:lstStyle/>
                    <a:p>
                      <a:r>
                        <a:rPr lang="en-US"/>
                        <a:t>NDC </a:t>
                      </a:r>
                    </a:p>
                  </a:txBody>
                  <a:tcPr/>
                </a:tc>
                <a:tc>
                  <a:txBody>
                    <a:bodyPr/>
                    <a:lstStyle/>
                    <a:p>
                      <a:r>
                        <a:rPr lang="en-US"/>
                        <a:t>Vaccine brand/ Manufacturer</a:t>
                      </a:r>
                    </a:p>
                  </a:txBody>
                  <a:tcPr/>
                </a:tc>
                <a:tc>
                  <a:txBody>
                    <a:bodyPr/>
                    <a:lstStyle/>
                    <a:p>
                      <a:pPr lvl="0">
                        <a:buNone/>
                      </a:pPr>
                      <a:r>
                        <a:rPr lang="en-US"/>
                        <a:t>Age indication </a:t>
                      </a:r>
                    </a:p>
                  </a:txBody>
                  <a:tcPr/>
                </a:tc>
                <a:extLst>
                  <a:ext uri="{0D108BD9-81ED-4DB2-BD59-A6C34878D82A}">
                    <a16:rowId xmlns:a16="http://schemas.microsoft.com/office/drawing/2014/main" val="3867619792"/>
                  </a:ext>
                </a:extLst>
              </a:tr>
              <a:tr h="370840">
                <a:tc>
                  <a:txBody>
                    <a:bodyPr/>
                    <a:lstStyle/>
                    <a:p>
                      <a:pPr lvl="0">
                        <a:buNone/>
                      </a:pPr>
                      <a:r>
                        <a:rPr lang="en-US" sz="1400" b="1" i="0" u="none" strike="noStrike" noProof="0">
                          <a:solidFill>
                            <a:srgbClr val="1C1D1F"/>
                          </a:solidFill>
                          <a:latin typeface="Nunito"/>
                        </a:rPr>
                        <a:t>49281-0575-15</a:t>
                      </a:r>
                      <a:endParaRPr lang="en-US"/>
                    </a:p>
                  </a:txBody>
                  <a:tcPr/>
                </a:tc>
                <a:tc>
                  <a:txBody>
                    <a:bodyPr/>
                    <a:lstStyle/>
                    <a:p>
                      <a:pPr lvl="0">
                        <a:buNone/>
                      </a:pPr>
                      <a:r>
                        <a:rPr lang="en-US" sz="1400" b="1" i="0" u="none" strike="noStrike" noProof="0">
                          <a:solidFill>
                            <a:srgbClr val="1C1D1F"/>
                          </a:solidFill>
                          <a:latin typeface="Nunito"/>
                        </a:rPr>
                        <a:t>Beyfortus/ Sanofi Pasteur </a:t>
                      </a:r>
                      <a:br>
                        <a:rPr lang="en-US" sz="1800" b="1" i="0" u="none" strike="noStrike" baseline="30000" noProof="0">
                          <a:solidFill>
                            <a:srgbClr val="1C1D1F"/>
                          </a:solidFill>
                          <a:latin typeface="Nunito"/>
                        </a:rPr>
                      </a:br>
                      <a:r>
                        <a:rPr lang="en-US" sz="1800" b="1" i="0" u="none" strike="noStrike" baseline="30000" noProof="0">
                          <a:solidFill>
                            <a:srgbClr val="1C1D1F"/>
                          </a:solidFill>
                          <a:latin typeface="Nunito"/>
                        </a:rPr>
                        <a:t>(50mg) </a:t>
                      </a:r>
                      <a:endParaRPr lang="en-US"/>
                    </a:p>
                  </a:txBody>
                  <a:tcPr/>
                </a:tc>
                <a:tc>
                  <a:txBody>
                    <a:bodyPr/>
                    <a:lstStyle/>
                    <a:p>
                      <a:pPr lvl="0">
                        <a:buNone/>
                      </a:pPr>
                      <a:r>
                        <a:rPr lang="en-US"/>
                        <a:t>0- 24 months </a:t>
                      </a:r>
                    </a:p>
                  </a:txBody>
                  <a:tcPr/>
                </a:tc>
                <a:extLst>
                  <a:ext uri="{0D108BD9-81ED-4DB2-BD59-A6C34878D82A}">
                    <a16:rowId xmlns:a16="http://schemas.microsoft.com/office/drawing/2014/main" val="4039863733"/>
                  </a:ext>
                </a:extLst>
              </a:tr>
              <a:tr h="370840">
                <a:tc>
                  <a:txBody>
                    <a:bodyPr/>
                    <a:lstStyle/>
                    <a:p>
                      <a:pPr lvl="0">
                        <a:buNone/>
                      </a:pPr>
                      <a:r>
                        <a:rPr lang="en-US" sz="1400" b="1" i="0" u="none" strike="noStrike" noProof="0">
                          <a:solidFill>
                            <a:srgbClr val="1C1D1F"/>
                          </a:solidFill>
                          <a:latin typeface="Nunito"/>
                        </a:rPr>
                        <a:t>49281-0574-15</a:t>
                      </a:r>
                      <a:endParaRPr lang="en-US"/>
                    </a:p>
                  </a:txBody>
                  <a:tcPr/>
                </a:tc>
                <a:tc>
                  <a:txBody>
                    <a:bodyPr/>
                    <a:lstStyle/>
                    <a:p>
                      <a:pPr lvl="0">
                        <a:buNone/>
                      </a:pPr>
                      <a:r>
                        <a:rPr lang="en-US" sz="1400" b="1" i="0" u="none" strike="noStrike" noProof="0">
                          <a:solidFill>
                            <a:srgbClr val="1C1D1F"/>
                          </a:solidFill>
                          <a:latin typeface="Nunito"/>
                        </a:rPr>
                        <a:t>Beyfortus/ Sanofi Pasteur </a:t>
                      </a:r>
                      <a:br>
                        <a:rPr lang="en-US" sz="1800" b="1" i="0" u="none" strike="noStrike" baseline="30000" noProof="0">
                          <a:solidFill>
                            <a:srgbClr val="1C1D1F"/>
                          </a:solidFill>
                          <a:latin typeface="Nunito"/>
                        </a:rPr>
                      </a:br>
                      <a:r>
                        <a:rPr lang="en-US" sz="1800" b="1" i="0" u="none" strike="noStrike" baseline="30000" noProof="0">
                          <a:solidFill>
                            <a:srgbClr val="1C1D1F"/>
                          </a:solidFill>
                          <a:latin typeface="Nunito"/>
                        </a:rPr>
                        <a:t>(100mg)</a:t>
                      </a:r>
                      <a:endParaRPr lang="en-US"/>
                    </a:p>
                  </a:txBody>
                  <a:tcPr/>
                </a:tc>
                <a:tc>
                  <a:txBody>
                    <a:bodyPr/>
                    <a:lstStyle/>
                    <a:p>
                      <a:pPr lvl="0">
                        <a:buNone/>
                      </a:pPr>
                      <a:r>
                        <a:rPr lang="en-US"/>
                        <a:t>0- 24 months </a:t>
                      </a:r>
                    </a:p>
                  </a:txBody>
                  <a:tcPr/>
                </a:tc>
                <a:extLst>
                  <a:ext uri="{0D108BD9-81ED-4DB2-BD59-A6C34878D82A}">
                    <a16:rowId xmlns:a16="http://schemas.microsoft.com/office/drawing/2014/main" val="3454011876"/>
                  </a:ext>
                </a:extLst>
              </a:tr>
            </a:tbl>
          </a:graphicData>
        </a:graphic>
      </p:graphicFrame>
      <p:sp>
        <p:nvSpPr>
          <p:cNvPr id="8" name="TextBox 7">
            <a:extLst>
              <a:ext uri="{FF2B5EF4-FFF2-40B4-BE49-F238E27FC236}">
                <a16:creationId xmlns:a16="http://schemas.microsoft.com/office/drawing/2014/main" id="{F329BC99-3E64-BF31-5A83-2140C66C2C69}"/>
              </a:ext>
            </a:extLst>
          </p:cNvPr>
          <p:cNvSpPr txBox="1"/>
          <p:nvPr/>
        </p:nvSpPr>
        <p:spPr>
          <a:xfrm>
            <a:off x="838199" y="1171575"/>
            <a:ext cx="928687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D0D0D"/>
                </a:solidFill>
                <a:latin typeface="Aptos Display"/>
                <a:ea typeface="+mn-lt"/>
                <a:cs typeface="+mn-lt"/>
              </a:rPr>
              <a:t>Beyfortus</a:t>
            </a:r>
            <a:r>
              <a:rPr lang="en-US" sz="1600" baseline="30000">
                <a:solidFill>
                  <a:srgbClr val="0D0D0D"/>
                </a:solidFill>
                <a:latin typeface="Aptos Display"/>
                <a:ea typeface="+mn-lt"/>
                <a:cs typeface="+mn-lt"/>
              </a:rPr>
              <a:t>®</a:t>
            </a:r>
            <a:r>
              <a:rPr lang="en-US" sz="1600">
                <a:solidFill>
                  <a:srgbClr val="0D0D0D"/>
                </a:solidFill>
                <a:latin typeface="Aptos Display"/>
                <a:ea typeface="+mn-lt"/>
                <a:cs typeface="+mn-lt"/>
              </a:rPr>
              <a:t> is used to help prevent a serious lung disease caused by Respiratory Syncytial Virus (RSV) in:</a:t>
            </a:r>
            <a:br>
              <a:rPr lang="en-US" sz="1600">
                <a:latin typeface="Aptos Display"/>
                <a:ea typeface="+mn-lt"/>
                <a:cs typeface="+mn-lt"/>
              </a:rPr>
            </a:br>
            <a:endParaRPr lang="en-US" sz="1600">
              <a:solidFill>
                <a:srgbClr val="0D0D0D"/>
              </a:solidFill>
              <a:latin typeface="Aptos Display"/>
              <a:ea typeface="+mn-lt"/>
              <a:cs typeface="+mn-lt"/>
            </a:endParaRPr>
          </a:p>
          <a:p>
            <a:pPr marL="285750" indent="-285750">
              <a:buFont typeface="Arial"/>
              <a:buChar char="•"/>
            </a:pPr>
            <a:r>
              <a:rPr lang="en-US" sz="1600">
                <a:solidFill>
                  <a:srgbClr val="0D0D0D"/>
                </a:solidFill>
                <a:latin typeface="Aptos Display"/>
                <a:ea typeface="+mn-lt"/>
                <a:cs typeface="+mn-lt"/>
              </a:rPr>
              <a:t>Newborns and babies under 1 year of age born during or entering their first RSV season</a:t>
            </a:r>
            <a:endParaRPr lang="en-US" sz="1600">
              <a:latin typeface="Aptos Display"/>
            </a:endParaRPr>
          </a:p>
          <a:p>
            <a:pPr marL="285750" indent="-285750">
              <a:buFont typeface="Arial"/>
              <a:buChar char="•"/>
            </a:pPr>
            <a:r>
              <a:rPr lang="en-US" sz="1600">
                <a:solidFill>
                  <a:srgbClr val="0D0D0D"/>
                </a:solidFill>
                <a:latin typeface="Aptos Display"/>
                <a:ea typeface="+mn-lt"/>
                <a:cs typeface="+mn-lt"/>
              </a:rPr>
              <a:t>Children up to 24 months of age who remain at risk of severe RSV disease through their second RSV season</a:t>
            </a:r>
            <a:endParaRPr lang="en-US" sz="1600">
              <a:solidFill>
                <a:srgbClr val="0D0D0D"/>
              </a:solidFill>
              <a:latin typeface="Aptos Display"/>
            </a:endParaRPr>
          </a:p>
          <a:p>
            <a:pPr marL="285750" indent="-285750">
              <a:buFont typeface="Arial,Sans-Serif"/>
              <a:buChar char="•"/>
            </a:pPr>
            <a:r>
              <a:rPr lang="en-US" sz="1600">
                <a:solidFill>
                  <a:srgbClr val="000000"/>
                </a:solidFill>
                <a:latin typeface="Aptos Display"/>
              </a:rPr>
              <a:t>Prescribing information for Beyfortus- </a:t>
            </a:r>
            <a:r>
              <a:rPr lang="en-US" sz="1600">
                <a:solidFill>
                  <a:srgbClr val="000000"/>
                </a:solidFill>
                <a:latin typeface="Aptos Display"/>
                <a:hlinkClick r:id="rId2"/>
              </a:rPr>
              <a:t>https://products.sanofi.us/beyfortus/beyfortus.pdf</a:t>
            </a:r>
            <a:endParaRPr lang="en-US" sz="1600">
              <a:solidFill>
                <a:srgbClr val="000000"/>
              </a:solidFill>
              <a:latin typeface="Aptos Display"/>
            </a:endParaRPr>
          </a:p>
        </p:txBody>
      </p:sp>
    </p:spTree>
    <p:extLst>
      <p:ext uri="{BB962C8B-B14F-4D97-AF65-F5344CB8AC3E}">
        <p14:creationId xmlns:p14="http://schemas.microsoft.com/office/powerpoint/2010/main" val="3595665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5B0D-BCB7-D2F8-576B-3E7D8842781F}"/>
              </a:ext>
            </a:extLst>
          </p:cNvPr>
          <p:cNvSpPr>
            <a:spLocks noGrp="1"/>
          </p:cNvSpPr>
          <p:nvPr>
            <p:ph type="title"/>
          </p:nvPr>
        </p:nvSpPr>
        <p:spPr>
          <a:xfrm>
            <a:off x="733425" y="2758380"/>
            <a:ext cx="11394140" cy="837374"/>
          </a:xfrm>
        </p:spPr>
        <p:txBody>
          <a:bodyPr/>
          <a:lstStyle/>
          <a:p>
            <a:r>
              <a:rPr lang="en-US" sz="1800" b="1">
                <a:ea typeface="+mj-lt"/>
                <a:cs typeface="+mj-lt"/>
              </a:rPr>
              <a:t>Recommended Dosage of BEYFORTUS for the Second RSV Season for Children Who Remain at Increased Risk for Severe RSV Disease</a:t>
            </a:r>
            <a:endParaRPr lang="en-US" sz="1800" b="1"/>
          </a:p>
        </p:txBody>
      </p:sp>
      <p:graphicFrame>
        <p:nvGraphicFramePr>
          <p:cNvPr id="4" name="Content Placeholder 3">
            <a:extLst>
              <a:ext uri="{FF2B5EF4-FFF2-40B4-BE49-F238E27FC236}">
                <a16:creationId xmlns:a16="http://schemas.microsoft.com/office/drawing/2014/main" id="{BC248DFC-62CE-348E-296A-275B5CF40943}"/>
              </a:ext>
            </a:extLst>
          </p:cNvPr>
          <p:cNvGraphicFramePr>
            <a:graphicFrameLocks noGrp="1"/>
          </p:cNvGraphicFramePr>
          <p:nvPr>
            <p:ph idx="1"/>
            <p:extLst>
              <p:ext uri="{D42A27DB-BD31-4B8C-83A1-F6EECF244321}">
                <p14:modId xmlns:p14="http://schemas.microsoft.com/office/powerpoint/2010/main" val="3776898608"/>
              </p:ext>
            </p:extLst>
          </p:nvPr>
        </p:nvGraphicFramePr>
        <p:xfrm>
          <a:off x="1276350" y="3819525"/>
          <a:ext cx="7595658" cy="1010920"/>
        </p:xfrm>
        <a:graphic>
          <a:graphicData uri="http://schemas.openxmlformats.org/drawingml/2006/table">
            <a:tbl>
              <a:tblPr firstRow="1" bandRow="1">
                <a:tableStyleId>{5C22544A-7EE6-4342-B048-85BDC9FD1C3A}</a:tableStyleId>
              </a:tblPr>
              <a:tblGrid>
                <a:gridCol w="3797829">
                  <a:extLst>
                    <a:ext uri="{9D8B030D-6E8A-4147-A177-3AD203B41FA5}">
                      <a16:colId xmlns:a16="http://schemas.microsoft.com/office/drawing/2014/main" val="2326759806"/>
                    </a:ext>
                  </a:extLst>
                </a:gridCol>
                <a:gridCol w="3797829">
                  <a:extLst>
                    <a:ext uri="{9D8B030D-6E8A-4147-A177-3AD203B41FA5}">
                      <a16:colId xmlns:a16="http://schemas.microsoft.com/office/drawing/2014/main" val="3576500325"/>
                    </a:ext>
                  </a:extLst>
                </a:gridCol>
              </a:tblGrid>
              <a:tr h="370840">
                <a:tc>
                  <a:txBody>
                    <a:bodyPr/>
                    <a:lstStyle/>
                    <a:p>
                      <a:pPr lvl="0">
                        <a:buNone/>
                      </a:pPr>
                      <a:r>
                        <a:rPr lang="en-US" sz="1800" b="0" i="0" u="none" strike="noStrike" noProof="0">
                          <a:latin typeface="Aptos"/>
                        </a:rPr>
                        <a:t>Child’s Age at Time of Dosing</a:t>
                      </a:r>
                      <a:endParaRPr lang="en-US"/>
                    </a:p>
                  </a:txBody>
                  <a:tcPr/>
                </a:tc>
                <a:tc>
                  <a:txBody>
                    <a:bodyPr/>
                    <a:lstStyle/>
                    <a:p>
                      <a:pPr lvl="0">
                        <a:buNone/>
                      </a:pPr>
                      <a:r>
                        <a:rPr lang="en-US" sz="1800" b="0" i="0" u="none" strike="noStrike" noProof="0">
                          <a:latin typeface="Aptos"/>
                        </a:rPr>
                        <a:t>Recommended Dosage</a:t>
                      </a:r>
                      <a:endParaRPr lang="en-US"/>
                    </a:p>
                  </a:txBody>
                  <a:tcPr/>
                </a:tc>
                <a:extLst>
                  <a:ext uri="{0D108BD9-81ED-4DB2-BD59-A6C34878D82A}">
                    <a16:rowId xmlns:a16="http://schemas.microsoft.com/office/drawing/2014/main" val="3249672106"/>
                  </a:ext>
                </a:extLst>
              </a:tr>
              <a:tr h="370840">
                <a:tc>
                  <a:txBody>
                    <a:bodyPr/>
                    <a:lstStyle/>
                    <a:p>
                      <a:pPr lvl="0">
                        <a:buNone/>
                      </a:pPr>
                      <a:r>
                        <a:rPr lang="en-US" sz="1800" b="0" i="0" u="none" strike="noStrike" noProof="0">
                          <a:latin typeface="Aptos"/>
                        </a:rPr>
                        <a:t>Up to 24 months of age</a:t>
                      </a:r>
                      <a:endParaRPr lang="en-US"/>
                    </a:p>
                  </a:txBody>
                  <a:tcPr/>
                </a:tc>
                <a:tc>
                  <a:txBody>
                    <a:bodyPr/>
                    <a:lstStyle/>
                    <a:p>
                      <a:pPr lvl="0">
                        <a:buNone/>
                      </a:pPr>
                      <a:r>
                        <a:rPr lang="en-US" sz="1800" b="0" i="0" u="none" strike="noStrike" noProof="0">
                          <a:latin typeface="Aptos"/>
                        </a:rPr>
                        <a:t>200 mg administered as two IM injections of (2 x 100 mg)</a:t>
                      </a:r>
                      <a:endParaRPr lang="en-US"/>
                    </a:p>
                  </a:txBody>
                  <a:tcPr/>
                </a:tc>
                <a:extLst>
                  <a:ext uri="{0D108BD9-81ED-4DB2-BD59-A6C34878D82A}">
                    <a16:rowId xmlns:a16="http://schemas.microsoft.com/office/drawing/2014/main" val="2774339676"/>
                  </a:ext>
                </a:extLst>
              </a:tr>
            </a:tbl>
          </a:graphicData>
        </a:graphic>
      </p:graphicFrame>
      <p:sp>
        <p:nvSpPr>
          <p:cNvPr id="7" name="TextBox 6">
            <a:extLst>
              <a:ext uri="{FF2B5EF4-FFF2-40B4-BE49-F238E27FC236}">
                <a16:creationId xmlns:a16="http://schemas.microsoft.com/office/drawing/2014/main" id="{BDDEEBEF-BC27-E74C-6CA9-799FBAF95AF3}"/>
              </a:ext>
            </a:extLst>
          </p:cNvPr>
          <p:cNvSpPr txBox="1"/>
          <p:nvPr/>
        </p:nvSpPr>
        <p:spPr>
          <a:xfrm>
            <a:off x="733424" y="704849"/>
            <a:ext cx="94964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ptos Display"/>
                <a:ea typeface="+mn-lt"/>
                <a:cs typeface="+mn-lt"/>
              </a:rPr>
              <a:t>Recommended Dosage of BEYFORTUS for the First RSV Season</a:t>
            </a:r>
            <a:endParaRPr lang="en-US" b="1">
              <a:latin typeface="Aptos Display"/>
            </a:endParaRPr>
          </a:p>
        </p:txBody>
      </p:sp>
      <p:graphicFrame>
        <p:nvGraphicFramePr>
          <p:cNvPr id="9" name="Table 8">
            <a:extLst>
              <a:ext uri="{FF2B5EF4-FFF2-40B4-BE49-F238E27FC236}">
                <a16:creationId xmlns:a16="http://schemas.microsoft.com/office/drawing/2014/main" id="{61F12947-3337-AED3-7B40-0B25A85123A6}"/>
              </a:ext>
            </a:extLst>
          </p:cNvPr>
          <p:cNvGraphicFramePr>
            <a:graphicFrameLocks noGrp="1"/>
          </p:cNvGraphicFramePr>
          <p:nvPr>
            <p:extLst>
              <p:ext uri="{D42A27DB-BD31-4B8C-83A1-F6EECF244321}">
                <p14:modId xmlns:p14="http://schemas.microsoft.com/office/powerpoint/2010/main" val="3284248407"/>
              </p:ext>
            </p:extLst>
          </p:nvPr>
        </p:nvGraphicFramePr>
        <p:xfrm>
          <a:off x="1278255" y="1351026"/>
          <a:ext cx="8168640" cy="111252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1793034421"/>
                    </a:ext>
                  </a:extLst>
                </a:gridCol>
                <a:gridCol w="4084320">
                  <a:extLst>
                    <a:ext uri="{9D8B030D-6E8A-4147-A177-3AD203B41FA5}">
                      <a16:colId xmlns:a16="http://schemas.microsoft.com/office/drawing/2014/main" val="2690747373"/>
                    </a:ext>
                  </a:extLst>
                </a:gridCol>
              </a:tblGrid>
              <a:tr h="370840">
                <a:tc>
                  <a:txBody>
                    <a:bodyPr/>
                    <a:lstStyle/>
                    <a:p>
                      <a:pPr lvl="0">
                        <a:buNone/>
                      </a:pPr>
                      <a:r>
                        <a:rPr lang="en-US" sz="1800" b="0" i="0" u="none" strike="noStrike" noProof="0">
                          <a:latin typeface="Aptos"/>
                        </a:rPr>
                        <a:t>Body Weight at Time of Dosing</a:t>
                      </a:r>
                      <a:endParaRPr lang="en-US"/>
                    </a:p>
                  </a:txBody>
                  <a:tcPr/>
                </a:tc>
                <a:tc>
                  <a:txBody>
                    <a:bodyPr/>
                    <a:lstStyle/>
                    <a:p>
                      <a:pPr lvl="0">
                        <a:buNone/>
                      </a:pPr>
                      <a:r>
                        <a:rPr lang="en-US" sz="1800" b="0" i="0" u="none" strike="noStrike" noProof="0">
                          <a:latin typeface="Aptos"/>
                        </a:rPr>
                        <a:t>Recommended Dosage </a:t>
                      </a:r>
                      <a:endParaRPr lang="en-US"/>
                    </a:p>
                  </a:txBody>
                  <a:tcPr/>
                </a:tc>
                <a:extLst>
                  <a:ext uri="{0D108BD9-81ED-4DB2-BD59-A6C34878D82A}">
                    <a16:rowId xmlns:a16="http://schemas.microsoft.com/office/drawing/2014/main" val="3438243822"/>
                  </a:ext>
                </a:extLst>
              </a:tr>
              <a:tr h="370840">
                <a:tc>
                  <a:txBody>
                    <a:bodyPr/>
                    <a:lstStyle/>
                    <a:p>
                      <a:pPr lvl="0">
                        <a:buNone/>
                      </a:pPr>
                      <a:r>
                        <a:rPr lang="en-US" sz="1800" b="0" i="0" u="none" strike="noStrike" noProof="0">
                          <a:latin typeface="Aptos"/>
                        </a:rPr>
                        <a:t>Less than 5 kg</a:t>
                      </a:r>
                      <a:endParaRPr lang="en-US"/>
                    </a:p>
                  </a:txBody>
                  <a:tcPr/>
                </a:tc>
                <a:tc>
                  <a:txBody>
                    <a:bodyPr/>
                    <a:lstStyle/>
                    <a:p>
                      <a:pPr lvl="0">
                        <a:buNone/>
                      </a:pPr>
                      <a:r>
                        <a:rPr lang="en-US" sz="1800" b="0" i="0" u="none" strike="noStrike" noProof="0">
                          <a:latin typeface="Aptos"/>
                        </a:rPr>
                        <a:t>50 mg by IM injection</a:t>
                      </a:r>
                      <a:endParaRPr lang="en-US"/>
                    </a:p>
                  </a:txBody>
                  <a:tcPr/>
                </a:tc>
                <a:extLst>
                  <a:ext uri="{0D108BD9-81ED-4DB2-BD59-A6C34878D82A}">
                    <a16:rowId xmlns:a16="http://schemas.microsoft.com/office/drawing/2014/main" val="3795029935"/>
                  </a:ext>
                </a:extLst>
              </a:tr>
              <a:tr h="370840">
                <a:tc>
                  <a:txBody>
                    <a:bodyPr/>
                    <a:lstStyle/>
                    <a:p>
                      <a:pPr lvl="0">
                        <a:buNone/>
                      </a:pPr>
                      <a:r>
                        <a:rPr lang="en-US" sz="1800" b="0" i="0" u="none" strike="noStrike" noProof="0">
                          <a:latin typeface="Aptos"/>
                        </a:rPr>
                        <a:t>5 kg and greater</a:t>
                      </a:r>
                      <a:endParaRPr lang="en-US"/>
                    </a:p>
                  </a:txBody>
                  <a:tcPr/>
                </a:tc>
                <a:tc>
                  <a:txBody>
                    <a:bodyPr/>
                    <a:lstStyle/>
                    <a:p>
                      <a:pPr lvl="0">
                        <a:buNone/>
                      </a:pPr>
                      <a:r>
                        <a:rPr lang="en-US" sz="1800" b="0" i="0" u="none" strike="noStrike" noProof="0">
                          <a:latin typeface="Aptos"/>
                        </a:rPr>
                        <a:t>100 mg by IM injection</a:t>
                      </a:r>
                      <a:endParaRPr lang="en-US"/>
                    </a:p>
                  </a:txBody>
                  <a:tcPr/>
                </a:tc>
                <a:extLst>
                  <a:ext uri="{0D108BD9-81ED-4DB2-BD59-A6C34878D82A}">
                    <a16:rowId xmlns:a16="http://schemas.microsoft.com/office/drawing/2014/main" val="4029064613"/>
                  </a:ext>
                </a:extLst>
              </a:tr>
            </a:tbl>
          </a:graphicData>
        </a:graphic>
      </p:graphicFrame>
    </p:spTree>
    <p:extLst>
      <p:ext uri="{BB962C8B-B14F-4D97-AF65-F5344CB8AC3E}">
        <p14:creationId xmlns:p14="http://schemas.microsoft.com/office/powerpoint/2010/main" val="3793557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A85F6-52C1-1229-4947-6919D7E778E3}"/>
              </a:ext>
            </a:extLst>
          </p:cNvPr>
          <p:cNvSpPr>
            <a:spLocks noGrp="1"/>
          </p:cNvSpPr>
          <p:nvPr>
            <p:ph type="title"/>
          </p:nvPr>
        </p:nvSpPr>
        <p:spPr/>
        <p:txBody>
          <a:bodyPr/>
          <a:lstStyle/>
          <a:p>
            <a:r>
              <a:rPr lang="en-US" sz="2400" b="1"/>
              <a:t>Vaccine updates </a:t>
            </a:r>
          </a:p>
        </p:txBody>
      </p:sp>
      <p:sp>
        <p:nvSpPr>
          <p:cNvPr id="3" name="Content Placeholder 2">
            <a:extLst>
              <a:ext uri="{FF2B5EF4-FFF2-40B4-BE49-F238E27FC236}">
                <a16:creationId xmlns:a16="http://schemas.microsoft.com/office/drawing/2014/main" id="{79ADB440-6117-D56B-8DE0-CC6328C9DEEB}"/>
              </a:ext>
            </a:extLst>
          </p:cNvPr>
          <p:cNvSpPr>
            <a:spLocks noGrp="1"/>
          </p:cNvSpPr>
          <p:nvPr>
            <p:ph idx="1"/>
          </p:nvPr>
        </p:nvSpPr>
        <p:spPr>
          <a:xfrm>
            <a:off x="457199" y="1352376"/>
            <a:ext cx="11394141" cy="4837113"/>
          </a:xfrm>
        </p:spPr>
        <p:txBody>
          <a:bodyPr vert="horz" lIns="91440" tIns="45720" rIns="91440" bIns="45720" rtlCol="0" anchor="t">
            <a:noAutofit/>
          </a:bodyPr>
          <a:lstStyle/>
          <a:p>
            <a:r>
              <a:rPr lang="en-US" sz="1400" b="1"/>
              <a:t>Allocations for Td Vaccine:</a:t>
            </a:r>
            <a:r>
              <a:rPr lang="en-US" sz="1400" b="1">
                <a:solidFill>
                  <a:srgbClr val="000000"/>
                </a:solidFill>
              </a:rPr>
              <a:t> </a:t>
            </a:r>
            <a:r>
              <a:rPr lang="en-US" sz="1400">
                <a:solidFill>
                  <a:srgbClr val="333333"/>
                </a:solidFill>
              </a:rPr>
              <a:t>Td vaccine is still available to order but are under allocations put in place by CDC. </a:t>
            </a:r>
            <a:endParaRPr lang="en-US" sz="1400"/>
          </a:p>
          <a:p>
            <a:r>
              <a:rPr lang="en-US" sz="1400" b="1">
                <a:solidFill>
                  <a:srgbClr val="333333"/>
                </a:solidFill>
              </a:rPr>
              <a:t>Vaccine Shipments: </a:t>
            </a:r>
            <a:endParaRPr lang="en-US" sz="1400"/>
          </a:p>
          <a:p>
            <a:pPr>
              <a:lnSpc>
                <a:spcPct val="100000"/>
              </a:lnSpc>
              <a:spcBef>
                <a:spcPts val="900"/>
              </a:spcBef>
            </a:pPr>
            <a:r>
              <a:rPr lang="en-US" sz="1400">
                <a:solidFill>
                  <a:srgbClr val="464646"/>
                </a:solidFill>
              </a:rPr>
              <a:t>Any issues with Over-shipments/ Mis-shipments/ Over-orders/ Delivery shortage/ Vaccine spoiled in transit, please report them on the same day to Vaccinehelp@health.ok.gov </a:t>
            </a:r>
            <a:endParaRPr lang="en-US" sz="1400"/>
          </a:p>
          <a:p>
            <a:pPr>
              <a:lnSpc>
                <a:spcPct val="100000"/>
              </a:lnSpc>
              <a:spcBef>
                <a:spcPts val="900"/>
              </a:spcBef>
            </a:pPr>
            <a:r>
              <a:rPr lang="en-US" sz="1400">
                <a:solidFill>
                  <a:srgbClr val="464646"/>
                </a:solidFill>
              </a:rPr>
              <a:t>For vaccines like MMRV/ Varicella, there is a date mentioned on the shipping label indicating that the vaccine should be received on or by that date or else the vaccine is nonviable. </a:t>
            </a:r>
            <a:endParaRPr lang="en-US" sz="1400"/>
          </a:p>
          <a:p>
            <a:pPr>
              <a:lnSpc>
                <a:spcPct val="100000"/>
              </a:lnSpc>
              <a:spcBef>
                <a:spcPts val="900"/>
              </a:spcBef>
            </a:pPr>
            <a:r>
              <a:rPr lang="en-US" sz="1400">
                <a:solidFill>
                  <a:srgbClr val="464646"/>
                </a:solidFill>
              </a:rPr>
              <a:t>Please check for that date when you are receiving the vaccine and report immediately to Immunization Services. </a:t>
            </a:r>
            <a:endParaRPr lang="en-US" sz="1400"/>
          </a:p>
          <a:p>
            <a:pPr>
              <a:lnSpc>
                <a:spcPct val="100000"/>
              </a:lnSpc>
              <a:spcBef>
                <a:spcPts val="900"/>
              </a:spcBef>
            </a:pPr>
            <a:r>
              <a:rPr lang="en-US" sz="1400">
                <a:solidFill>
                  <a:srgbClr val="464646"/>
                </a:solidFill>
              </a:rPr>
              <a:t>Do not reject any vaccine shipments because they are delayed in transit. Accept the shipment and reach out to either your IFC or Vaccinehelp@health.ok.gov so we can report the issue to Mckesson/ Merck accordingly. </a:t>
            </a:r>
            <a:endParaRPr lang="en-US" sz="1400"/>
          </a:p>
          <a:p>
            <a:endParaRPr lang="en-US">
              <a:solidFill>
                <a:srgbClr val="000000"/>
              </a:solidFill>
            </a:endParaRPr>
          </a:p>
        </p:txBody>
      </p:sp>
    </p:spTree>
    <p:extLst>
      <p:ext uri="{BB962C8B-B14F-4D97-AF65-F5344CB8AC3E}">
        <p14:creationId xmlns:p14="http://schemas.microsoft.com/office/powerpoint/2010/main" val="4120925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3" name="Rectangle 1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3618" y="853979"/>
            <a:ext cx="4008586" cy="4680583"/>
          </a:xfrm>
        </p:spPr>
        <p:txBody>
          <a:bodyPr vert="horz" lIns="91440" tIns="45720" rIns="91440" bIns="45720" rtlCol="0" anchor="ctr">
            <a:normAutofit/>
          </a:bodyPr>
          <a:lstStyle/>
          <a:p>
            <a:pPr>
              <a:lnSpc>
                <a:spcPct val="90000"/>
              </a:lnSpc>
            </a:pPr>
            <a:r>
              <a:rPr lang="en-US" sz="5200">
                <a:solidFill>
                  <a:schemeClr val="tx1"/>
                </a:solidFill>
              </a:rPr>
              <a:t> Agenda</a:t>
            </a:r>
          </a:p>
        </p:txBody>
      </p:sp>
      <p:sp>
        <p:nvSpPr>
          <p:cNvPr id="3" name="Content Placeholder 2"/>
          <p:cNvSpPr>
            <a:spLocks noGrp="1"/>
          </p:cNvSpPr>
          <p:nvPr>
            <p:ph idx="1"/>
          </p:nvPr>
        </p:nvSpPr>
        <p:spPr>
          <a:xfrm>
            <a:off x="5159882" y="2227951"/>
            <a:ext cx="6066854" cy="3826227"/>
          </a:xfrm>
        </p:spPr>
        <p:txBody>
          <a:bodyPr vert="horz" lIns="91440" tIns="45720" rIns="91440" bIns="45720" rtlCol="0" anchor="ctr">
            <a:normAutofit fontScale="92500" lnSpcReduction="20000"/>
          </a:bodyPr>
          <a:lstStyle/>
          <a:p>
            <a:pPr marL="0" indent="0">
              <a:lnSpc>
                <a:spcPct val="90000"/>
              </a:lnSpc>
              <a:buNone/>
            </a:pPr>
            <a:endParaRPr lang="en-US" sz="2000">
              <a:cs typeface="Arial"/>
            </a:endParaRPr>
          </a:p>
          <a:p>
            <a:pPr lvl="2" indent="-229870"/>
            <a:endParaRPr lang="en-US" sz="2000">
              <a:ea typeface="+mn-lt"/>
              <a:cs typeface="+mn-lt"/>
            </a:endParaRPr>
          </a:p>
          <a:p>
            <a:r>
              <a:rPr lang="en-US" sz="2000">
                <a:ea typeface="+mn-lt"/>
                <a:cs typeface="+mn-lt"/>
              </a:rPr>
              <a:t>Flu Data - Martin and Bethany</a:t>
            </a:r>
            <a:endParaRPr lang="en-US">
              <a:ea typeface="+mn-lt"/>
              <a:cs typeface="+mn-lt"/>
            </a:endParaRPr>
          </a:p>
          <a:p>
            <a:r>
              <a:rPr lang="en-US" sz="2000">
                <a:ea typeface="+mn-lt"/>
                <a:cs typeface="+mn-lt"/>
              </a:rPr>
              <a:t>COVID-19 Updates - Margaret Archer</a:t>
            </a:r>
          </a:p>
          <a:p>
            <a:r>
              <a:rPr lang="en-US" sz="2000">
                <a:ea typeface="+mn-lt"/>
                <a:cs typeface="+mn-lt"/>
              </a:rPr>
              <a:t>Vaccine Ordering Updates- Teja</a:t>
            </a:r>
          </a:p>
          <a:p>
            <a:r>
              <a:rPr lang="en-US" sz="2000">
                <a:ea typeface="+mn-lt"/>
                <a:cs typeface="+mn-lt"/>
              </a:rPr>
              <a:t>Life as an IFC- Lisa</a:t>
            </a:r>
          </a:p>
          <a:p>
            <a:r>
              <a:rPr lang="en-US" sz="2000">
                <a:ea typeface="+mn-lt"/>
                <a:cs typeface="+mn-lt"/>
              </a:rPr>
              <a:t>Guest Speaker</a:t>
            </a:r>
          </a:p>
          <a:p>
            <a:pPr marL="260985" lvl="1" indent="0">
              <a:buNone/>
            </a:pPr>
            <a:r>
              <a:rPr lang="en-US" sz="2000">
                <a:ea typeface="+mn-lt"/>
                <a:cs typeface="+mn-lt"/>
              </a:rPr>
              <a:t>India G. Scales, PharmD</a:t>
            </a:r>
            <a:endParaRPr lang="en-US">
              <a:ea typeface="+mn-lt"/>
              <a:cs typeface="+mn-lt"/>
            </a:endParaRPr>
          </a:p>
          <a:p>
            <a:pPr marL="260985" lvl="1" indent="0">
              <a:buNone/>
            </a:pPr>
            <a:r>
              <a:rPr lang="en-US" sz="2000">
                <a:ea typeface="+mn-lt"/>
                <a:cs typeface="+mn-lt"/>
              </a:rPr>
              <a:t>Medical Science Liaison</a:t>
            </a:r>
          </a:p>
          <a:p>
            <a:pPr marL="260985" lvl="1" indent="0">
              <a:buNone/>
            </a:pPr>
            <a:r>
              <a:rPr lang="en-US" sz="2000">
                <a:ea typeface="+mn-lt"/>
                <a:cs typeface="+mn-lt"/>
              </a:rPr>
              <a:t>AstraZeneca Pharmaceuticals</a:t>
            </a:r>
            <a:endParaRPr lang="en-US">
              <a:cs typeface="Arial"/>
            </a:endParaRPr>
          </a:p>
          <a:p>
            <a:r>
              <a:rPr lang="en-US" sz="2000">
                <a:ea typeface="+mn-lt"/>
                <a:cs typeface="+mn-lt"/>
              </a:rPr>
              <a:t>Looking Forward</a:t>
            </a:r>
          </a:p>
          <a:p>
            <a:endParaRPr lang="en-US" sz="2000">
              <a:cs typeface="Arial"/>
            </a:endParaRPr>
          </a:p>
          <a:p>
            <a:endParaRPr lang="en-US" sz="2000">
              <a:cs typeface="Arial"/>
            </a:endParaRPr>
          </a:p>
          <a:p>
            <a:pPr marL="0" indent="0">
              <a:buNone/>
            </a:pPr>
            <a:endParaRPr lang="en-US" sz="2000">
              <a:cs typeface="Arial"/>
            </a:endParaRPr>
          </a:p>
          <a:p>
            <a:pPr marL="0" indent="0">
              <a:buNone/>
            </a:pPr>
            <a:endParaRPr lang="en-US" sz="2000">
              <a:cs typeface="Arial"/>
            </a:endParaRPr>
          </a:p>
          <a:p>
            <a:endParaRPr lang="en-US" sz="2000">
              <a:cs typeface="Arial"/>
            </a:endParaRPr>
          </a:p>
          <a:p>
            <a:pPr marL="0" indent="0">
              <a:buNone/>
            </a:pPr>
            <a:endParaRPr lang="en-US" sz="2000">
              <a:cs typeface="Arial"/>
            </a:endParaRPr>
          </a:p>
          <a:p>
            <a:pPr>
              <a:lnSpc>
                <a:spcPct val="90000"/>
              </a:lnSpc>
            </a:pPr>
            <a:endParaRPr lang="en-US" sz="2000">
              <a:cs typeface="Arial"/>
            </a:endParaRPr>
          </a:p>
          <a:p>
            <a:pPr marL="0" indent="0">
              <a:lnSpc>
                <a:spcPct val="90000"/>
              </a:lnSpc>
              <a:buNone/>
            </a:pPr>
            <a:endParaRPr lang="en-US" sz="2000">
              <a:cs typeface="Arial"/>
            </a:endParaRPr>
          </a:p>
        </p:txBody>
      </p:sp>
      <p:sp>
        <p:nvSpPr>
          <p:cNvPr id="5" name="Footer Placeholder 4"/>
          <p:cNvSpPr>
            <a:spLocks noGrp="1"/>
          </p:cNvSpPr>
          <p:nvPr>
            <p:ph type="ftr" sz="quarter" idx="13"/>
          </p:nvPr>
        </p:nvSpPr>
        <p:spPr>
          <a:xfrm>
            <a:off x="4038600" y="6492240"/>
            <a:ext cx="4114800" cy="365125"/>
          </a:xfrm>
        </p:spPr>
        <p:txBody>
          <a:bodyPr vert="horz" lIns="91440" tIns="45720" rIns="91440" bIns="45720" rtlCol="0" anchor="ctr">
            <a:normAutofit/>
          </a:bodyPr>
          <a:lstStyle/>
          <a:p>
            <a:pPr algn="ctr">
              <a:lnSpc>
                <a:spcPct val="90000"/>
              </a:lnSpc>
              <a:spcAft>
                <a:spcPts val="600"/>
              </a:spcAft>
            </a:pPr>
            <a:r>
              <a:rPr lang="en-US" sz="900">
                <a:solidFill>
                  <a:schemeClr val="tx1">
                    <a:tint val="75000"/>
                  </a:schemeClr>
                </a:solidFill>
              </a:rPr>
              <a:t>Oklahoma State Department of Health | Immunization Service Provider Call </a:t>
            </a:r>
            <a:endParaRPr lang="en-US" sz="900">
              <a:solidFill>
                <a:schemeClr val="tx1">
                  <a:tint val="75000"/>
                </a:schemeClr>
              </a:solidFill>
              <a:cs typeface="Arial"/>
            </a:endParaRPr>
          </a:p>
        </p:txBody>
      </p:sp>
      <p:sp>
        <p:nvSpPr>
          <p:cNvPr id="4" name="Slide Number Placeholder 3"/>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pPr>
            <a:fld id="{DB7DDC46-2E90-8640-BEFE-F54DCCD857ED}" type="slidenum">
              <a:rPr lang="en-US" sz="1200"/>
              <a:pPr>
                <a:spcAft>
                  <a:spcPts val="600"/>
                </a:spcAft>
              </a:pPr>
              <a:t>2</a:t>
            </a:fld>
            <a:endParaRPr lang="en-US" sz="1200"/>
          </a:p>
        </p:txBody>
      </p:sp>
    </p:spTree>
    <p:extLst>
      <p:ext uri="{BB962C8B-B14F-4D97-AF65-F5344CB8AC3E}">
        <p14:creationId xmlns:p14="http://schemas.microsoft.com/office/powerpoint/2010/main" val="2696458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1217-1ED5-9605-1528-2C02FBCDD711}"/>
              </a:ext>
            </a:extLst>
          </p:cNvPr>
          <p:cNvSpPr>
            <a:spLocks noGrp="1"/>
          </p:cNvSpPr>
          <p:nvPr>
            <p:ph type="title"/>
          </p:nvPr>
        </p:nvSpPr>
        <p:spPr/>
        <p:txBody>
          <a:bodyPr/>
          <a:lstStyle/>
          <a:p>
            <a:r>
              <a:rPr lang="en-US">
                <a:cs typeface="Arial"/>
              </a:rPr>
              <a:t>Vaccine returns </a:t>
            </a:r>
            <a:endParaRPr lang="en-US"/>
          </a:p>
        </p:txBody>
      </p:sp>
      <p:sp>
        <p:nvSpPr>
          <p:cNvPr id="3" name="Content Placeholder 2">
            <a:extLst>
              <a:ext uri="{FF2B5EF4-FFF2-40B4-BE49-F238E27FC236}">
                <a16:creationId xmlns:a16="http://schemas.microsoft.com/office/drawing/2014/main" id="{A914EC1D-2C00-F4D0-E43A-E1464D96CC8A}"/>
              </a:ext>
            </a:extLst>
          </p:cNvPr>
          <p:cNvSpPr>
            <a:spLocks noGrp="1"/>
          </p:cNvSpPr>
          <p:nvPr>
            <p:ph idx="1"/>
          </p:nvPr>
        </p:nvSpPr>
        <p:spPr>
          <a:xfrm>
            <a:off x="457199" y="1169078"/>
            <a:ext cx="11394141" cy="5020411"/>
          </a:xfrm>
        </p:spPr>
        <p:txBody>
          <a:bodyPr vert="horz" lIns="0" tIns="45720" rIns="91440" bIns="45720" rtlCol="0" anchor="t">
            <a:noAutofit/>
          </a:bodyPr>
          <a:lstStyle/>
          <a:p>
            <a:pPr marL="0" indent="0">
              <a:buNone/>
            </a:pPr>
            <a:r>
              <a:rPr lang="en-US" sz="1600">
                <a:solidFill>
                  <a:srgbClr val="333333"/>
                </a:solidFill>
                <a:cs typeface="Arial"/>
              </a:rPr>
              <a:t>Once vaccines in your inventory are spoiled/ expired, please submit a return in OSIIS to send the vaccines back to McKesson. Vaccines that are full/ unopened boxes and opened boxes, unopened vials, pre-filled syringes can be returned. This includes:</a:t>
            </a:r>
            <a:endParaRPr lang="en-US" sz="1600">
              <a:cs typeface="Arial" panose="020B0604020202020204"/>
            </a:endParaRPr>
          </a:p>
          <a:p>
            <a:r>
              <a:rPr lang="en-US" sz="1600">
                <a:solidFill>
                  <a:srgbClr val="333333"/>
                </a:solidFill>
                <a:cs typeface="Arial"/>
              </a:rPr>
              <a:t>Routine VFC/317/state vaccines</a:t>
            </a:r>
            <a:endParaRPr lang="en-US" sz="1600">
              <a:cs typeface="Arial"/>
            </a:endParaRPr>
          </a:p>
          <a:p>
            <a:r>
              <a:rPr lang="en-US" sz="1600">
                <a:solidFill>
                  <a:srgbClr val="333333"/>
                </a:solidFill>
                <a:cs typeface="Arial"/>
              </a:rPr>
              <a:t>Flu vaccine</a:t>
            </a:r>
            <a:endParaRPr lang="en-US" sz="1600">
              <a:cs typeface="Arial"/>
            </a:endParaRPr>
          </a:p>
          <a:p>
            <a:r>
              <a:rPr lang="en-US" sz="1600">
                <a:solidFill>
                  <a:srgbClr val="333333"/>
                </a:solidFill>
                <a:cs typeface="Arial"/>
              </a:rPr>
              <a:t>COVID-19 vaccine shipped from Mckesson</a:t>
            </a:r>
            <a:endParaRPr lang="en-US" sz="1600">
              <a:cs typeface="Arial"/>
            </a:endParaRPr>
          </a:p>
          <a:p>
            <a:r>
              <a:rPr lang="en-US" sz="1600">
                <a:solidFill>
                  <a:srgbClr val="333333"/>
                </a:solidFill>
                <a:cs typeface="Arial"/>
              </a:rPr>
              <a:t>Direct-ship vaccine from Merck</a:t>
            </a:r>
            <a:endParaRPr lang="en-US" sz="1600">
              <a:cs typeface="Arial"/>
            </a:endParaRPr>
          </a:p>
          <a:p>
            <a:r>
              <a:rPr lang="en-US" sz="1600">
                <a:solidFill>
                  <a:srgbClr val="333333"/>
                </a:solidFill>
                <a:cs typeface="Arial"/>
              </a:rPr>
              <a:t>Direct-ship COVID-19 vaccine from Pfizer</a:t>
            </a:r>
          </a:p>
          <a:p>
            <a:r>
              <a:rPr lang="en-US" sz="1600">
                <a:solidFill>
                  <a:srgbClr val="333333"/>
                </a:solidFill>
                <a:cs typeface="Arial"/>
              </a:rPr>
              <a:t>The best practice is to create a return in OSIIS as soon as the vaccines are expired. Once the returns are processed, you will receive a return label either through email or mail based on the label shipping method you choose. </a:t>
            </a:r>
          </a:p>
          <a:p>
            <a:r>
              <a:rPr lang="en-US" sz="1600">
                <a:solidFill>
                  <a:srgbClr val="333333"/>
                </a:solidFill>
                <a:cs typeface="Arial"/>
              </a:rPr>
              <a:t>As soon as you receive a return label, sort the vaccines by NDC, ensure that the vials don't break during shipping: use a bubble wrap/ packing paper; ship the vaccines within 30 days after receiving shipping labels. </a:t>
            </a:r>
          </a:p>
          <a:p>
            <a:r>
              <a:rPr lang="en-US" sz="1600">
                <a:solidFill>
                  <a:srgbClr val="FF0000"/>
                </a:solidFill>
                <a:cs typeface="Arial"/>
              </a:rPr>
              <a:t>Never discard expired vaccine that can be returned to Mckesson.</a:t>
            </a:r>
          </a:p>
          <a:p>
            <a:r>
              <a:rPr lang="en-US" sz="1600">
                <a:solidFill>
                  <a:srgbClr val="FF0000"/>
                </a:solidFill>
                <a:cs typeface="Arial"/>
              </a:rPr>
              <a:t>Please wait until the vaccine is expired to submit a return in OSIIS. </a:t>
            </a:r>
          </a:p>
          <a:p>
            <a:endParaRPr lang="en-US" sz="1600">
              <a:solidFill>
                <a:srgbClr val="333333"/>
              </a:solidFill>
              <a:cs typeface="Arial"/>
            </a:endParaRPr>
          </a:p>
          <a:p>
            <a:endParaRPr lang="en-US" sz="1600">
              <a:cs typeface="Arial"/>
            </a:endParaRPr>
          </a:p>
        </p:txBody>
      </p:sp>
      <p:sp>
        <p:nvSpPr>
          <p:cNvPr id="4" name="Slide Number Placeholder 3">
            <a:extLst>
              <a:ext uri="{FF2B5EF4-FFF2-40B4-BE49-F238E27FC236}">
                <a16:creationId xmlns:a16="http://schemas.microsoft.com/office/drawing/2014/main" id="{B2AC12D2-7620-3ABE-67AA-0CB44CE9D037}"/>
              </a:ext>
            </a:extLst>
          </p:cNvPr>
          <p:cNvSpPr>
            <a:spLocks noGrp="1"/>
          </p:cNvSpPr>
          <p:nvPr>
            <p:ph type="sldNum" sz="quarter" idx="12"/>
          </p:nvPr>
        </p:nvSpPr>
        <p:spPr/>
        <p:txBody>
          <a:bodyPr/>
          <a:lstStyle/>
          <a:p>
            <a:fld id="{DB7DDC46-2E90-8640-BEFE-F54DCCD857ED}" type="slidenum">
              <a:rPr lang="en-US" smtClean="0"/>
              <a:t>20</a:t>
            </a:fld>
            <a:endParaRPr lang="en-US"/>
          </a:p>
        </p:txBody>
      </p:sp>
    </p:spTree>
    <p:extLst>
      <p:ext uri="{BB962C8B-B14F-4D97-AF65-F5344CB8AC3E}">
        <p14:creationId xmlns:p14="http://schemas.microsoft.com/office/powerpoint/2010/main" val="469840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6B17-7820-E083-550D-A6D4DCDBE808}"/>
              </a:ext>
            </a:extLst>
          </p:cNvPr>
          <p:cNvSpPr>
            <a:spLocks noGrp="1"/>
          </p:cNvSpPr>
          <p:nvPr>
            <p:ph type="title"/>
          </p:nvPr>
        </p:nvSpPr>
        <p:spPr/>
        <p:txBody>
          <a:bodyPr/>
          <a:lstStyle/>
          <a:p>
            <a:r>
              <a:rPr lang="en-US">
                <a:cs typeface="Arial"/>
              </a:rPr>
              <a:t>LIFE AS AN IFC</a:t>
            </a:r>
          </a:p>
        </p:txBody>
      </p:sp>
      <p:sp>
        <p:nvSpPr>
          <p:cNvPr id="3" name="Text Placeholder 2">
            <a:extLst>
              <a:ext uri="{FF2B5EF4-FFF2-40B4-BE49-F238E27FC236}">
                <a16:creationId xmlns:a16="http://schemas.microsoft.com/office/drawing/2014/main" id="{DDF93EEC-51EF-CE97-0057-868E1573B00E}"/>
              </a:ext>
            </a:extLst>
          </p:cNvPr>
          <p:cNvSpPr>
            <a:spLocks noGrp="1"/>
          </p:cNvSpPr>
          <p:nvPr>
            <p:ph type="body" idx="1"/>
          </p:nvPr>
        </p:nvSpPr>
        <p:spPr/>
        <p:txBody>
          <a:bodyPr vert="horz" lIns="0" tIns="45720" rIns="91440" bIns="45720" rtlCol="0" anchor="t">
            <a:noAutofit/>
          </a:bodyPr>
          <a:lstStyle/>
          <a:p>
            <a:endParaRPr lang="en-US">
              <a:cs typeface="Arial"/>
            </a:endParaRPr>
          </a:p>
        </p:txBody>
      </p:sp>
      <p:sp>
        <p:nvSpPr>
          <p:cNvPr id="4" name="Slide Number Placeholder 3">
            <a:extLst>
              <a:ext uri="{FF2B5EF4-FFF2-40B4-BE49-F238E27FC236}">
                <a16:creationId xmlns:a16="http://schemas.microsoft.com/office/drawing/2014/main" id="{0475579E-7E72-BD5E-5CCC-E86882B92E15}"/>
              </a:ext>
            </a:extLst>
          </p:cNvPr>
          <p:cNvSpPr>
            <a:spLocks noGrp="1"/>
          </p:cNvSpPr>
          <p:nvPr>
            <p:ph type="sldNum" sz="quarter" idx="12"/>
          </p:nvPr>
        </p:nvSpPr>
        <p:spPr/>
        <p:txBody>
          <a:bodyPr/>
          <a:lstStyle/>
          <a:p>
            <a:fld id="{DB7DDC46-2E90-8640-BEFE-F54DCCD857ED}" type="slidenum">
              <a:rPr lang="en-US" smtClean="0"/>
              <a:pPr/>
              <a:t>21</a:t>
            </a:fld>
            <a:endParaRPr lang="en-US"/>
          </a:p>
        </p:txBody>
      </p:sp>
      <p:sp>
        <p:nvSpPr>
          <p:cNvPr id="5" name="TextBox 4">
            <a:extLst>
              <a:ext uri="{FF2B5EF4-FFF2-40B4-BE49-F238E27FC236}">
                <a16:creationId xmlns:a16="http://schemas.microsoft.com/office/drawing/2014/main" id="{9075B35B-46DD-B58F-9467-80B7CB3E46FC}"/>
              </a:ext>
            </a:extLst>
          </p:cNvPr>
          <p:cNvSpPr txBox="1"/>
          <p:nvPr/>
        </p:nvSpPr>
        <p:spPr>
          <a:xfrm>
            <a:off x="453189" y="4203032"/>
            <a:ext cx="5640805" cy="12721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025"/>
              </a:lnSpc>
            </a:pPr>
            <a:r>
              <a:rPr lang="en-US" b="1" u="sng">
                <a:highlight>
                  <a:srgbClr val="F5F5F5"/>
                </a:highlight>
                <a:cs typeface="Segoe UI"/>
              </a:rPr>
              <a:t>DAILY DUTIES</a:t>
            </a:r>
            <a:r>
              <a:rPr lang="en-US">
                <a:highlight>
                  <a:srgbClr val="F5F5F5"/>
                </a:highlight>
                <a:cs typeface="Segoe UI"/>
              </a:rPr>
              <a:t>​</a:t>
            </a:r>
          </a:p>
          <a:p>
            <a:pPr>
              <a:lnSpc>
                <a:spcPts val="2025"/>
              </a:lnSpc>
            </a:pPr>
            <a:r>
              <a:rPr lang="en-US">
                <a:highlight>
                  <a:srgbClr val="F5F5F5"/>
                </a:highlight>
                <a:cs typeface="Segoe UI"/>
              </a:rPr>
              <a:t>​</a:t>
            </a:r>
          </a:p>
          <a:p>
            <a:pPr>
              <a:lnSpc>
                <a:spcPts val="1575"/>
              </a:lnSpc>
            </a:pPr>
            <a:r>
              <a:rPr lang="en-US" b="1" i="1">
                <a:highlight>
                  <a:srgbClr val="F5F5F5"/>
                </a:highlight>
                <a:cs typeface="Segoe UI"/>
              </a:rPr>
              <a:t>BY LISA JAMISON, IFC for DELAWARE, NOWATA, OTTAWA, ROGERS AND TULSA COUNTIES</a:t>
            </a:r>
            <a:r>
              <a:rPr lang="en-US">
                <a:highlight>
                  <a:srgbClr val="F5F5F5"/>
                </a:highlight>
                <a:cs typeface="Segoe UI"/>
              </a:rPr>
              <a:t>​</a:t>
            </a:r>
          </a:p>
          <a:p>
            <a:pPr>
              <a:lnSpc>
                <a:spcPts val="2025"/>
              </a:lnSpc>
            </a:pPr>
            <a:r>
              <a:rPr lang="en-US">
                <a:highlight>
                  <a:srgbClr val="F5F5F5"/>
                </a:highlight>
                <a:cs typeface="Segoe UI"/>
              </a:rPr>
              <a:t>​</a:t>
            </a:r>
          </a:p>
        </p:txBody>
      </p:sp>
    </p:spTree>
    <p:extLst>
      <p:ext uri="{BB962C8B-B14F-4D97-AF65-F5344CB8AC3E}">
        <p14:creationId xmlns:p14="http://schemas.microsoft.com/office/powerpoint/2010/main" val="4244645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04E5-CF65-0D19-2A76-A203098EFD45}"/>
              </a:ext>
            </a:extLst>
          </p:cNvPr>
          <p:cNvSpPr>
            <a:spLocks noGrp="1"/>
          </p:cNvSpPr>
          <p:nvPr>
            <p:ph type="title"/>
          </p:nvPr>
        </p:nvSpPr>
        <p:spPr/>
        <p:txBody>
          <a:bodyPr/>
          <a:lstStyle/>
          <a:p>
            <a:pPr algn="ctr"/>
            <a:r>
              <a:rPr lang="en-US"/>
              <a:t>	</a:t>
            </a:r>
          </a:p>
        </p:txBody>
      </p:sp>
      <p:sp>
        <p:nvSpPr>
          <p:cNvPr id="4" name="Slide Number Placeholder 3">
            <a:extLst>
              <a:ext uri="{FF2B5EF4-FFF2-40B4-BE49-F238E27FC236}">
                <a16:creationId xmlns:a16="http://schemas.microsoft.com/office/drawing/2014/main" id="{916ABCB3-DFD1-65F0-1DEF-1A9C61EE8DAE}"/>
              </a:ext>
            </a:extLst>
          </p:cNvPr>
          <p:cNvSpPr>
            <a:spLocks noGrp="1"/>
          </p:cNvSpPr>
          <p:nvPr>
            <p:ph type="sldNum" sz="quarter" idx="12"/>
          </p:nvPr>
        </p:nvSpPr>
        <p:spPr/>
        <p:txBody>
          <a:bodyPr/>
          <a:lstStyle/>
          <a:p>
            <a:fld id="{DB7DDC46-2E90-8640-BEFE-F54DCCD857ED}" type="slidenum">
              <a:rPr lang="en-US" smtClean="0"/>
              <a:pPr/>
              <a:t>22</a:t>
            </a:fld>
            <a:endParaRPr lang="en-US"/>
          </a:p>
        </p:txBody>
      </p:sp>
      <p:sp>
        <p:nvSpPr>
          <p:cNvPr id="5" name="Text Placeholder 4">
            <a:extLst>
              <a:ext uri="{FF2B5EF4-FFF2-40B4-BE49-F238E27FC236}">
                <a16:creationId xmlns:a16="http://schemas.microsoft.com/office/drawing/2014/main" id="{D9872D25-8EF1-377D-BE19-5C2C7811DACB}"/>
              </a:ext>
            </a:extLst>
          </p:cNvPr>
          <p:cNvSpPr>
            <a:spLocks noGrp="1"/>
          </p:cNvSpPr>
          <p:nvPr>
            <p:ph type="body" sz="quarter" idx="13"/>
          </p:nvPr>
        </p:nvSpPr>
        <p:spPr>
          <a:xfrm>
            <a:off x="457199" y="227329"/>
            <a:ext cx="5349838" cy="5626037"/>
          </a:xfrm>
        </p:spPr>
        <p:txBody>
          <a:bodyPr vert="horz" lIns="0" tIns="45720" rIns="91440" bIns="45720" rtlCol="0" anchor="t">
            <a:noAutofit/>
          </a:bodyPr>
          <a:lstStyle/>
          <a:p>
            <a:r>
              <a:rPr lang="en-US" sz="1400" b="1">
                <a:latin typeface="Arial Nova"/>
              </a:rPr>
              <a:t>Orientation/Enrollment:</a:t>
            </a:r>
          </a:p>
          <a:p>
            <a:endParaRPr lang="en-US" sz="1400" b="1">
              <a:latin typeface="Arial Nova"/>
            </a:endParaRPr>
          </a:p>
          <a:p>
            <a:r>
              <a:rPr lang="en-US" sz="1400" b="1" u="sng">
                <a:latin typeface="Arial Nova"/>
              </a:rPr>
              <a:t>Review Staff roles and responsibilities to the VFC Program such as:</a:t>
            </a:r>
            <a:endParaRPr lang="en-US" sz="1400" b="1" u="sng">
              <a:latin typeface="Arial Nova"/>
              <a:cs typeface="Arial" panose="020B0604020202020204"/>
            </a:endParaRPr>
          </a:p>
          <a:p>
            <a:pPr marL="285750" indent="-285750">
              <a:buFont typeface="Wingdings" panose="020B0604020202020204" pitchFamily="34" charset="0"/>
              <a:buChar char="v"/>
            </a:pPr>
            <a:r>
              <a:rPr lang="en-US" sz="1400" b="1">
                <a:latin typeface="Arial Nova"/>
                <a:cs typeface="Arial"/>
              </a:rPr>
              <a:t>Review what VFC is and the Benefits.</a:t>
            </a:r>
            <a:endParaRPr lang="en-US" sz="1400" b="1">
              <a:solidFill>
                <a:schemeClr val="tx1"/>
              </a:solidFill>
              <a:latin typeface="Arial Nova"/>
              <a:cs typeface="Arial"/>
            </a:endParaRPr>
          </a:p>
          <a:p>
            <a:pPr marL="285750" indent="-285750">
              <a:buFont typeface="Wingdings" panose="05000000000000000000" pitchFamily="2" charset="2"/>
              <a:buChar char="v"/>
            </a:pPr>
            <a:r>
              <a:rPr lang="en-US" sz="1400" b="1">
                <a:latin typeface="Arial Nova"/>
                <a:cs typeface="Arial" panose="020B0604020202020204"/>
              </a:rPr>
              <a:t>What requirements to meet for eligibility of patient</a:t>
            </a:r>
          </a:p>
          <a:p>
            <a:r>
              <a:rPr lang="en-US" sz="1400" b="1" u="sng">
                <a:latin typeface="Arial Nova"/>
                <a:cs typeface="Arial" panose="020B0604020202020204"/>
              </a:rPr>
              <a:t>VFC Staff requirements:</a:t>
            </a:r>
          </a:p>
          <a:p>
            <a:pPr marL="438785" lvl="1">
              <a:buFont typeface="Wingdings" panose="05000000000000000000" pitchFamily="2" charset="2"/>
              <a:buChar char="v"/>
            </a:pPr>
            <a:r>
              <a:rPr lang="en-US" sz="1400" b="1">
                <a:latin typeface="Arial Nova"/>
              </a:rPr>
              <a:t>Temp logs sent by 5</a:t>
            </a:r>
            <a:r>
              <a:rPr lang="en-US" sz="1400" b="1" baseline="30000">
                <a:latin typeface="Arial Nova"/>
              </a:rPr>
              <a:t>th</a:t>
            </a:r>
            <a:r>
              <a:rPr lang="en-US" sz="1400" b="1">
                <a:latin typeface="Arial Nova"/>
              </a:rPr>
              <a:t> of every month</a:t>
            </a:r>
            <a:endParaRPr lang="en-US" sz="1400" b="1">
              <a:latin typeface="Arial Nova"/>
              <a:cs typeface="Arial"/>
            </a:endParaRPr>
          </a:p>
          <a:p>
            <a:pPr marL="438785" lvl="1">
              <a:buFont typeface="Wingdings" panose="05000000000000000000" pitchFamily="2" charset="2"/>
              <a:buChar char="v"/>
            </a:pPr>
            <a:r>
              <a:rPr lang="en-US" sz="1400" b="1">
                <a:latin typeface="Arial Nova"/>
              </a:rPr>
              <a:t>You Call the Shots Training on CDC or Monthly Provider Call with OSDH, yearly</a:t>
            </a:r>
            <a:endParaRPr lang="en-US" sz="1400" b="1">
              <a:latin typeface="Arial Nova"/>
              <a:cs typeface="Arial"/>
            </a:endParaRPr>
          </a:p>
          <a:p>
            <a:pPr marL="438785" lvl="1">
              <a:buFont typeface="Wingdings" panose="05000000000000000000" pitchFamily="2" charset="2"/>
              <a:buChar char="v"/>
            </a:pPr>
            <a:r>
              <a:rPr lang="en-US" sz="1400" b="1">
                <a:latin typeface="Arial Nova"/>
              </a:rPr>
              <a:t>Documentation of Immunizations in OSIIS</a:t>
            </a:r>
            <a:endParaRPr lang="en-US" sz="1400" b="1">
              <a:latin typeface="Arial Nova"/>
              <a:cs typeface="Arial"/>
            </a:endParaRPr>
          </a:p>
          <a:p>
            <a:pPr marL="438785" lvl="1">
              <a:buFont typeface="Wingdings" panose="05000000000000000000" pitchFamily="2" charset="2"/>
              <a:buChar char="v"/>
            </a:pPr>
            <a:r>
              <a:rPr lang="en-US" sz="1400" b="1">
                <a:latin typeface="Arial Nova"/>
              </a:rPr>
              <a:t>Monthly Reconciliations</a:t>
            </a:r>
            <a:endParaRPr lang="en-US" sz="1400" b="1">
              <a:latin typeface="Arial Nova"/>
              <a:cs typeface="Arial"/>
            </a:endParaRPr>
          </a:p>
          <a:p>
            <a:pPr marL="438785" lvl="1">
              <a:buFont typeface="Wingdings" panose="05000000000000000000" pitchFamily="2" charset="2"/>
              <a:buChar char="v"/>
            </a:pPr>
            <a:r>
              <a:rPr lang="en-US" sz="1400" b="1">
                <a:latin typeface="Arial Nova"/>
              </a:rPr>
              <a:t>Returns of Vaccines</a:t>
            </a:r>
            <a:endParaRPr lang="en-US" sz="1400" b="1">
              <a:latin typeface="Arial Nova"/>
              <a:cs typeface="Arial"/>
            </a:endParaRPr>
          </a:p>
          <a:p>
            <a:pPr marL="438785" lvl="1">
              <a:buFont typeface="Wingdings" panose="05000000000000000000" pitchFamily="2" charset="2"/>
              <a:buChar char="v"/>
            </a:pPr>
            <a:r>
              <a:rPr lang="en-US" sz="1400" b="1">
                <a:latin typeface="Arial Nova"/>
              </a:rPr>
              <a:t>Temp Excursions – Human error to Natural Disasters</a:t>
            </a:r>
            <a:endParaRPr lang="en-US" sz="1400" b="1">
              <a:latin typeface="Arial Nova"/>
              <a:cs typeface="Arial"/>
            </a:endParaRPr>
          </a:p>
          <a:p>
            <a:pPr marL="438785" lvl="1">
              <a:buFont typeface="Wingdings" panose="05000000000000000000" pitchFamily="2" charset="2"/>
              <a:buChar char="v"/>
            </a:pPr>
            <a:r>
              <a:rPr lang="en-US" sz="1400" b="1">
                <a:latin typeface="Arial Nova"/>
              </a:rPr>
              <a:t>When to notify IFC: Address Change, Excursion, Staff Changes</a:t>
            </a:r>
            <a:endParaRPr lang="en-US" sz="1400" b="1">
              <a:latin typeface="Arial Nova"/>
              <a:cs typeface="Arial"/>
            </a:endParaRPr>
          </a:p>
          <a:p>
            <a:pPr marL="438785" lvl="1">
              <a:buFont typeface="Wingdings" panose="05000000000000000000" pitchFamily="2" charset="2"/>
              <a:buChar char="v"/>
            </a:pPr>
            <a:r>
              <a:rPr lang="en-US" sz="1400" b="1">
                <a:latin typeface="Arial Nova"/>
              </a:rPr>
              <a:t>DDLs, Proper Storage Units</a:t>
            </a:r>
            <a:endParaRPr lang="en-US" sz="1400" b="1">
              <a:latin typeface="Arial Nova"/>
              <a:cs typeface="Arial" panose="020B0604020202020204"/>
            </a:endParaRPr>
          </a:p>
          <a:p>
            <a:pPr marL="438785" lvl="1">
              <a:buFont typeface="Wingdings" panose="05000000000000000000" pitchFamily="2" charset="2"/>
              <a:buChar char="v"/>
            </a:pPr>
            <a:r>
              <a:rPr lang="en-US" sz="1400" b="1">
                <a:latin typeface="Arial Nova"/>
                <a:cs typeface="Arial" panose="020B0604020202020204"/>
              </a:rPr>
              <a:t>Explains the QA and unannounced process</a:t>
            </a:r>
          </a:p>
          <a:p>
            <a:endParaRPr lang="en-US" sz="2800" b="1">
              <a:solidFill>
                <a:srgbClr val="0070C0"/>
              </a:solidFill>
              <a:cs typeface="Arial" panose="020B0604020202020204"/>
            </a:endParaRPr>
          </a:p>
        </p:txBody>
      </p:sp>
    </p:spTree>
    <p:extLst>
      <p:ext uri="{BB962C8B-B14F-4D97-AF65-F5344CB8AC3E}">
        <p14:creationId xmlns:p14="http://schemas.microsoft.com/office/powerpoint/2010/main" val="4163895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04E5-CF65-0D19-2A76-A203098EFD45}"/>
              </a:ext>
            </a:extLst>
          </p:cNvPr>
          <p:cNvSpPr>
            <a:spLocks noGrp="1"/>
          </p:cNvSpPr>
          <p:nvPr>
            <p:ph type="title"/>
          </p:nvPr>
        </p:nvSpPr>
        <p:spPr/>
        <p:txBody>
          <a:bodyPr/>
          <a:lstStyle/>
          <a:p>
            <a:pPr algn="ctr"/>
            <a:r>
              <a:rPr lang="en-US"/>
              <a:t>	</a:t>
            </a:r>
          </a:p>
        </p:txBody>
      </p:sp>
      <p:sp>
        <p:nvSpPr>
          <p:cNvPr id="4" name="Slide Number Placeholder 3">
            <a:extLst>
              <a:ext uri="{FF2B5EF4-FFF2-40B4-BE49-F238E27FC236}">
                <a16:creationId xmlns:a16="http://schemas.microsoft.com/office/drawing/2014/main" id="{916ABCB3-DFD1-65F0-1DEF-1A9C61EE8DAE}"/>
              </a:ext>
            </a:extLst>
          </p:cNvPr>
          <p:cNvSpPr>
            <a:spLocks noGrp="1"/>
          </p:cNvSpPr>
          <p:nvPr>
            <p:ph type="sldNum" sz="quarter" idx="12"/>
          </p:nvPr>
        </p:nvSpPr>
        <p:spPr/>
        <p:txBody>
          <a:bodyPr/>
          <a:lstStyle/>
          <a:p>
            <a:fld id="{DB7DDC46-2E90-8640-BEFE-F54DCCD857ED}" type="slidenum">
              <a:rPr lang="en-US" smtClean="0"/>
              <a:pPr/>
              <a:t>23</a:t>
            </a:fld>
            <a:endParaRPr lang="en-US"/>
          </a:p>
        </p:txBody>
      </p:sp>
      <p:sp>
        <p:nvSpPr>
          <p:cNvPr id="5" name="Text Placeholder 4">
            <a:extLst>
              <a:ext uri="{FF2B5EF4-FFF2-40B4-BE49-F238E27FC236}">
                <a16:creationId xmlns:a16="http://schemas.microsoft.com/office/drawing/2014/main" id="{D9872D25-8EF1-377D-BE19-5C2C7811DACB}"/>
              </a:ext>
            </a:extLst>
          </p:cNvPr>
          <p:cNvSpPr>
            <a:spLocks noGrp="1"/>
          </p:cNvSpPr>
          <p:nvPr>
            <p:ph type="body" sz="quarter" idx="13"/>
          </p:nvPr>
        </p:nvSpPr>
        <p:spPr>
          <a:xfrm>
            <a:off x="457199" y="349249"/>
            <a:ext cx="5177118" cy="5626037"/>
          </a:xfrm>
        </p:spPr>
        <p:txBody>
          <a:bodyPr vert="horz" lIns="0" tIns="45720" rIns="91440" bIns="45720" rtlCol="0" anchor="t">
            <a:noAutofit/>
          </a:bodyPr>
          <a:lstStyle/>
          <a:p>
            <a:r>
              <a:rPr lang="en-US" sz="1400" b="1">
                <a:latin typeface="Arial Nova"/>
              </a:rPr>
              <a:t>Quality Assurance visits are conducted every 2 years at all VFC sites which include:</a:t>
            </a:r>
            <a:endParaRPr lang="en-US" sz="1400" b="1">
              <a:latin typeface="Arial Nova"/>
              <a:cs typeface="Arial" panose="020B0604020202020204"/>
            </a:endParaRPr>
          </a:p>
          <a:p>
            <a:endParaRPr lang="en-US" sz="1400" b="1">
              <a:latin typeface="Arial Nova"/>
            </a:endParaRPr>
          </a:p>
          <a:p>
            <a:pPr marL="742950" lvl="1" indent="-285750">
              <a:buFont typeface="Wingdings" panose="05000000000000000000" pitchFamily="2" charset="2"/>
              <a:buChar char="v"/>
            </a:pPr>
            <a:r>
              <a:rPr lang="en-US" sz="1400" b="1">
                <a:latin typeface="Arial Nova"/>
              </a:rPr>
              <a:t>Current Key Staff; changes reported</a:t>
            </a:r>
          </a:p>
          <a:p>
            <a:pPr marL="742950" lvl="1" indent="-285750">
              <a:buFont typeface="Wingdings" panose="05000000000000000000" pitchFamily="2" charset="2"/>
              <a:buChar char="v"/>
            </a:pPr>
            <a:r>
              <a:rPr lang="en-US" sz="1400" b="1">
                <a:latin typeface="Arial Nova"/>
              </a:rPr>
              <a:t>Check temps of units</a:t>
            </a:r>
          </a:p>
          <a:p>
            <a:pPr marL="742950" lvl="1" indent="-285750">
              <a:buFont typeface="Wingdings" panose="05000000000000000000" pitchFamily="2" charset="2"/>
              <a:buChar char="v"/>
            </a:pPr>
            <a:r>
              <a:rPr lang="en-US" sz="1400" b="1">
                <a:latin typeface="Arial Nova"/>
              </a:rPr>
              <a:t>Check that signage is in place such as over outlets; breaker boxes</a:t>
            </a:r>
          </a:p>
          <a:p>
            <a:pPr marL="742950" lvl="1" indent="-285750">
              <a:buFont typeface="Wingdings" panose="05000000000000000000" pitchFamily="2" charset="2"/>
              <a:buChar char="v"/>
            </a:pPr>
            <a:r>
              <a:rPr lang="en-US" sz="1400" b="1">
                <a:latin typeface="Arial Nova"/>
              </a:rPr>
              <a:t>Proper Vaccine labeling; VFC differ from Private</a:t>
            </a:r>
          </a:p>
          <a:p>
            <a:pPr marL="742950" lvl="1" indent="-285750">
              <a:buFont typeface="Wingdings" panose="05000000000000000000" pitchFamily="2" charset="2"/>
              <a:buChar char="v"/>
            </a:pPr>
            <a:r>
              <a:rPr lang="en-US" sz="1400" b="1">
                <a:latin typeface="Arial Nova"/>
              </a:rPr>
              <a:t>Check for expired vaccine</a:t>
            </a:r>
          </a:p>
          <a:p>
            <a:pPr marL="742950" lvl="1" indent="-285750">
              <a:buFont typeface="Wingdings" panose="05000000000000000000" pitchFamily="2" charset="2"/>
              <a:buChar char="v"/>
            </a:pPr>
            <a:r>
              <a:rPr lang="en-US" sz="1400" b="1">
                <a:latin typeface="Arial Nova"/>
              </a:rPr>
              <a:t>Staff understands the eligibility requirements of VFC vaccine</a:t>
            </a:r>
          </a:p>
          <a:p>
            <a:pPr marL="742950" lvl="1" indent="-285750">
              <a:buFont typeface="Wingdings" panose="05000000000000000000" pitchFamily="2" charset="2"/>
              <a:buChar char="v"/>
            </a:pPr>
            <a:r>
              <a:rPr lang="en-US" sz="1400" b="1">
                <a:latin typeface="Arial Nova"/>
              </a:rPr>
              <a:t>Emergency Management Plan </a:t>
            </a:r>
          </a:p>
          <a:p>
            <a:pPr marL="742950" lvl="1" indent="-285750">
              <a:buFont typeface="Wingdings" panose="05000000000000000000" pitchFamily="2" charset="2"/>
              <a:buChar char="v"/>
            </a:pPr>
            <a:r>
              <a:rPr lang="en-US" sz="1400" b="1">
                <a:latin typeface="Arial Nova"/>
              </a:rPr>
              <a:t>No borrowing from one funding to another</a:t>
            </a:r>
          </a:p>
          <a:p>
            <a:pPr marL="742950" lvl="1" indent="-285750">
              <a:buFont typeface="Wingdings" panose="05000000000000000000" pitchFamily="2" charset="2"/>
              <a:buChar char="v"/>
            </a:pPr>
            <a:r>
              <a:rPr lang="en-US" sz="1400" b="1">
                <a:latin typeface="Arial Nova"/>
              </a:rPr>
              <a:t>Ensure all documentation is kept for 3 years</a:t>
            </a:r>
          </a:p>
          <a:p>
            <a:pPr marL="742950" lvl="1" indent="-285750">
              <a:buFont typeface="Wingdings" panose="05000000000000000000" pitchFamily="2" charset="2"/>
              <a:buChar char="v"/>
            </a:pPr>
            <a:r>
              <a:rPr lang="en-US" sz="1400" b="1">
                <a:latin typeface="Arial Nova"/>
              </a:rPr>
              <a:t>Proper Units are utilized for storage of vaccine</a:t>
            </a:r>
          </a:p>
          <a:p>
            <a:pPr marL="742950" lvl="1" indent="-285750">
              <a:buFont typeface="Wingdings" panose="05000000000000000000" pitchFamily="2" charset="2"/>
              <a:buChar char="v"/>
            </a:pPr>
            <a:r>
              <a:rPr lang="en-US" sz="1400" b="1">
                <a:latin typeface="Arial Nova"/>
              </a:rPr>
              <a:t>Emergency transport of vaccine</a:t>
            </a:r>
          </a:p>
          <a:p>
            <a:pPr marL="742950" lvl="1" indent="-285750">
              <a:buFont typeface="Wingdings" panose="05000000000000000000" pitchFamily="2" charset="2"/>
              <a:buChar char="v"/>
            </a:pPr>
            <a:r>
              <a:rPr lang="en-US" sz="1400" b="1">
                <a:latin typeface="Arial Nova"/>
              </a:rPr>
              <a:t>Calibration of DDLs are current</a:t>
            </a:r>
          </a:p>
          <a:p>
            <a:endParaRPr lang="en-US" sz="2800" b="1">
              <a:solidFill>
                <a:srgbClr val="0070C0"/>
              </a:solidFill>
            </a:endParaRPr>
          </a:p>
        </p:txBody>
      </p:sp>
    </p:spTree>
    <p:extLst>
      <p:ext uri="{BB962C8B-B14F-4D97-AF65-F5344CB8AC3E}">
        <p14:creationId xmlns:p14="http://schemas.microsoft.com/office/powerpoint/2010/main" val="3721676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04E5-CF65-0D19-2A76-A203098EFD45}"/>
              </a:ext>
            </a:extLst>
          </p:cNvPr>
          <p:cNvSpPr>
            <a:spLocks noGrp="1"/>
          </p:cNvSpPr>
          <p:nvPr>
            <p:ph type="title"/>
          </p:nvPr>
        </p:nvSpPr>
        <p:spPr/>
        <p:txBody>
          <a:bodyPr/>
          <a:lstStyle/>
          <a:p>
            <a:pPr algn="ctr"/>
            <a:r>
              <a:rPr lang="en-US"/>
              <a:t>	</a:t>
            </a:r>
          </a:p>
        </p:txBody>
      </p:sp>
      <p:sp>
        <p:nvSpPr>
          <p:cNvPr id="4" name="Slide Number Placeholder 3">
            <a:extLst>
              <a:ext uri="{FF2B5EF4-FFF2-40B4-BE49-F238E27FC236}">
                <a16:creationId xmlns:a16="http://schemas.microsoft.com/office/drawing/2014/main" id="{916ABCB3-DFD1-65F0-1DEF-1A9C61EE8DAE}"/>
              </a:ext>
            </a:extLst>
          </p:cNvPr>
          <p:cNvSpPr>
            <a:spLocks noGrp="1"/>
          </p:cNvSpPr>
          <p:nvPr>
            <p:ph type="sldNum" sz="quarter" idx="12"/>
          </p:nvPr>
        </p:nvSpPr>
        <p:spPr/>
        <p:txBody>
          <a:bodyPr/>
          <a:lstStyle/>
          <a:p>
            <a:fld id="{DB7DDC46-2E90-8640-BEFE-F54DCCD857ED}" type="slidenum">
              <a:rPr lang="en-US" smtClean="0"/>
              <a:pPr/>
              <a:t>24</a:t>
            </a:fld>
            <a:endParaRPr lang="en-US"/>
          </a:p>
        </p:txBody>
      </p:sp>
      <p:sp>
        <p:nvSpPr>
          <p:cNvPr id="8" name="TextBox 7">
            <a:extLst>
              <a:ext uri="{FF2B5EF4-FFF2-40B4-BE49-F238E27FC236}">
                <a16:creationId xmlns:a16="http://schemas.microsoft.com/office/drawing/2014/main" id="{2501AF9B-E61C-64CB-59EB-4CC18C4EE8BB}"/>
              </a:ext>
            </a:extLst>
          </p:cNvPr>
          <p:cNvSpPr txBox="1"/>
          <p:nvPr/>
        </p:nvSpPr>
        <p:spPr>
          <a:xfrm>
            <a:off x="319135" y="505123"/>
            <a:ext cx="6106562" cy="5139869"/>
          </a:xfrm>
          <a:prstGeom prst="rect">
            <a:avLst/>
          </a:prstGeom>
          <a:noFill/>
        </p:spPr>
        <p:txBody>
          <a:bodyPr wrap="square" lIns="91440" tIns="45720" rIns="91440" bIns="45720" anchor="t">
            <a:spAutoFit/>
          </a:bodyPr>
          <a:lstStyle/>
          <a:p>
            <a:r>
              <a:rPr lang="en-US" sz="1600" b="1">
                <a:latin typeface="Arial Nova"/>
              </a:rPr>
              <a:t>Unannounced visits are conducted on the off years of a Quality Assurance visit pertaining to Storage and Handling such as:</a:t>
            </a:r>
          </a:p>
          <a:p>
            <a:endParaRPr lang="en-US" sz="1600" b="1">
              <a:latin typeface="Arial Nova"/>
              <a:cs typeface="Arial"/>
            </a:endParaRPr>
          </a:p>
          <a:p>
            <a:endParaRPr lang="en-US" sz="1600" b="1">
              <a:latin typeface="Arial Nova"/>
              <a:cs typeface="Arial"/>
            </a:endParaRPr>
          </a:p>
          <a:p>
            <a:pPr marL="742950" lvl="1" indent="-285750">
              <a:buFont typeface="Wingdings" panose="05000000000000000000" pitchFamily="2" charset="2"/>
              <a:buChar char="v"/>
            </a:pPr>
            <a:r>
              <a:rPr lang="en-US" sz="1600" b="1">
                <a:latin typeface="Arial Nova"/>
              </a:rPr>
              <a:t>Temperatures </a:t>
            </a:r>
          </a:p>
          <a:p>
            <a:pPr marL="742950" lvl="1" indent="-285750">
              <a:buFont typeface="Wingdings" panose="05000000000000000000" pitchFamily="2" charset="2"/>
              <a:buChar char="v"/>
            </a:pPr>
            <a:r>
              <a:rPr lang="en-US" sz="1600" b="1">
                <a:latin typeface="Arial Nova"/>
              </a:rPr>
              <a:t>Storage Units</a:t>
            </a:r>
          </a:p>
          <a:p>
            <a:pPr marL="742950" lvl="1" indent="-285750">
              <a:buFont typeface="Wingdings" panose="05000000000000000000" pitchFamily="2" charset="2"/>
              <a:buChar char="v"/>
            </a:pPr>
            <a:r>
              <a:rPr lang="en-US" sz="1600" b="1">
                <a:latin typeface="Arial Nova"/>
              </a:rPr>
              <a:t>Expired vaccine</a:t>
            </a:r>
          </a:p>
          <a:p>
            <a:pPr marL="742950" lvl="1" indent="-285750">
              <a:buFont typeface="Wingdings" panose="05000000000000000000" pitchFamily="2" charset="2"/>
              <a:buChar char="v"/>
            </a:pPr>
            <a:r>
              <a:rPr lang="en-US" sz="1600" b="1">
                <a:latin typeface="Arial Nova"/>
              </a:rPr>
              <a:t>Signage in place</a:t>
            </a:r>
          </a:p>
          <a:p>
            <a:pPr marL="742950" lvl="1" indent="-285750">
              <a:buFont typeface="Wingdings" panose="05000000000000000000" pitchFamily="2" charset="2"/>
              <a:buChar char="v"/>
            </a:pPr>
            <a:r>
              <a:rPr lang="en-US" sz="1600" b="1">
                <a:latin typeface="Arial Nova"/>
              </a:rPr>
              <a:t>Calibration Certificates current</a:t>
            </a:r>
          </a:p>
          <a:p>
            <a:pPr marL="742950" lvl="1" indent="-285750">
              <a:buFont typeface="Wingdings" panose="05000000000000000000" pitchFamily="2" charset="2"/>
              <a:buChar char="v"/>
            </a:pPr>
            <a:r>
              <a:rPr lang="en-US" sz="1600" b="1">
                <a:latin typeface="Arial Nova"/>
              </a:rPr>
              <a:t>Documentation of Temperatures</a:t>
            </a:r>
            <a:endParaRPr lang="en-US" sz="1600" b="1">
              <a:latin typeface="Arial Nova"/>
              <a:cs typeface="Arial" panose="020B0604020202020204"/>
            </a:endParaRPr>
          </a:p>
          <a:p>
            <a:pPr marL="742950" lvl="1" indent="-285750">
              <a:buFont typeface="Wingdings" panose="05000000000000000000" pitchFamily="2" charset="2"/>
              <a:buChar char="v"/>
            </a:pPr>
            <a:r>
              <a:rPr lang="en-US" sz="1600" b="1">
                <a:latin typeface="Arial Nova"/>
                <a:cs typeface="Arial" panose="020B0604020202020204"/>
              </a:rPr>
              <a:t>Key Staff Changes</a:t>
            </a:r>
          </a:p>
          <a:p>
            <a:pPr marL="742950" lvl="1" indent="-285750">
              <a:buFont typeface="Wingdings" panose="05000000000000000000" pitchFamily="2" charset="2"/>
              <a:buChar char="v"/>
            </a:pPr>
            <a:r>
              <a:rPr lang="en-US" sz="1600" b="1">
                <a:latin typeface="Arial Nova"/>
                <a:cs typeface="Arial" panose="020B0604020202020204"/>
              </a:rPr>
              <a:t>Vaccines are stored and labeled properly</a:t>
            </a:r>
          </a:p>
          <a:p>
            <a:pPr marL="742950" lvl="1" indent="-285750">
              <a:buFont typeface="Wingdings" panose="05000000000000000000" pitchFamily="2" charset="2"/>
              <a:buChar char="v"/>
            </a:pPr>
            <a:r>
              <a:rPr lang="en-US" sz="1600" b="1">
                <a:latin typeface="Arial Nova"/>
                <a:cs typeface="Arial" panose="020B0604020202020204"/>
              </a:rPr>
              <a:t>Documentation of Shipping labels, Temp logs and VSIRs are kept 3 years</a:t>
            </a:r>
          </a:p>
          <a:p>
            <a:pPr marL="742950" lvl="1" indent="-285750">
              <a:buFont typeface="Wingdings" panose="05000000000000000000" pitchFamily="2" charset="2"/>
              <a:buChar char="v"/>
            </a:pPr>
            <a:endParaRPr lang="en-US" sz="1600" b="1">
              <a:latin typeface="Arial Nova"/>
            </a:endParaRPr>
          </a:p>
          <a:p>
            <a:pPr marL="742950" lvl="1" indent="-285750">
              <a:buFont typeface="Wingdings" panose="05000000000000000000" pitchFamily="2" charset="2"/>
              <a:buChar char="v"/>
            </a:pPr>
            <a:endParaRPr lang="en-US">
              <a:cs typeface="Arial" panose="020B0604020202020204"/>
            </a:endParaRPr>
          </a:p>
          <a:p>
            <a:pPr marL="742950" lvl="1" indent="-285750">
              <a:buFont typeface="Wingdings" panose="05000000000000000000" pitchFamily="2" charset="2"/>
              <a:buChar char="v"/>
            </a:pPr>
            <a:endParaRPr lang="en-US">
              <a:cs typeface="Arial" panose="020B0604020202020204"/>
            </a:endParaRPr>
          </a:p>
          <a:p>
            <a:pPr marL="742950" lvl="1" indent="-285750">
              <a:buFont typeface="Wingdings" panose="05000000000000000000" pitchFamily="2" charset="2"/>
              <a:buChar char="v"/>
            </a:pPr>
            <a:endParaRPr lang="en-US">
              <a:cs typeface="Arial" panose="020B0604020202020204"/>
            </a:endParaRPr>
          </a:p>
          <a:p>
            <a:pPr lvl="1"/>
            <a:endParaRPr lang="en-US">
              <a:cs typeface="Arial" panose="020B0604020202020204"/>
            </a:endParaRPr>
          </a:p>
        </p:txBody>
      </p:sp>
    </p:spTree>
    <p:extLst>
      <p:ext uri="{BB962C8B-B14F-4D97-AF65-F5344CB8AC3E}">
        <p14:creationId xmlns:p14="http://schemas.microsoft.com/office/powerpoint/2010/main" val="1344062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04E5-CF65-0D19-2A76-A203098EFD45}"/>
              </a:ext>
            </a:extLst>
          </p:cNvPr>
          <p:cNvSpPr>
            <a:spLocks noGrp="1"/>
          </p:cNvSpPr>
          <p:nvPr>
            <p:ph type="title"/>
          </p:nvPr>
        </p:nvSpPr>
        <p:spPr/>
        <p:txBody>
          <a:bodyPr/>
          <a:lstStyle/>
          <a:p>
            <a:pPr algn="ctr"/>
            <a:r>
              <a:rPr lang="en-US"/>
              <a:t>	</a:t>
            </a:r>
          </a:p>
        </p:txBody>
      </p:sp>
      <p:sp>
        <p:nvSpPr>
          <p:cNvPr id="4" name="Slide Number Placeholder 3">
            <a:extLst>
              <a:ext uri="{FF2B5EF4-FFF2-40B4-BE49-F238E27FC236}">
                <a16:creationId xmlns:a16="http://schemas.microsoft.com/office/drawing/2014/main" id="{916ABCB3-DFD1-65F0-1DEF-1A9C61EE8DAE}"/>
              </a:ext>
            </a:extLst>
          </p:cNvPr>
          <p:cNvSpPr>
            <a:spLocks noGrp="1"/>
          </p:cNvSpPr>
          <p:nvPr>
            <p:ph type="sldNum" sz="quarter" idx="12"/>
          </p:nvPr>
        </p:nvSpPr>
        <p:spPr/>
        <p:txBody>
          <a:bodyPr/>
          <a:lstStyle/>
          <a:p>
            <a:fld id="{DB7DDC46-2E90-8640-BEFE-F54DCCD857ED}" type="slidenum">
              <a:rPr lang="en-US" smtClean="0"/>
              <a:pPr/>
              <a:t>25</a:t>
            </a:fld>
            <a:endParaRPr lang="en-US"/>
          </a:p>
        </p:txBody>
      </p:sp>
      <p:sp>
        <p:nvSpPr>
          <p:cNvPr id="6" name="TextBox 5">
            <a:extLst>
              <a:ext uri="{FF2B5EF4-FFF2-40B4-BE49-F238E27FC236}">
                <a16:creationId xmlns:a16="http://schemas.microsoft.com/office/drawing/2014/main" id="{67C25BCA-864B-1FB3-3298-024AC84E0B08}"/>
              </a:ext>
            </a:extLst>
          </p:cNvPr>
          <p:cNvSpPr txBox="1"/>
          <p:nvPr/>
        </p:nvSpPr>
        <p:spPr>
          <a:xfrm>
            <a:off x="304799" y="1066256"/>
            <a:ext cx="5481874" cy="3939540"/>
          </a:xfrm>
          <a:prstGeom prst="rect">
            <a:avLst/>
          </a:prstGeom>
          <a:noFill/>
        </p:spPr>
        <p:txBody>
          <a:bodyPr wrap="square" lIns="91440" tIns="45720" rIns="91440" bIns="45720" anchor="t">
            <a:spAutoFit/>
          </a:bodyPr>
          <a:lstStyle/>
          <a:p>
            <a:r>
              <a:rPr lang="en-US" sz="1600" b="1">
                <a:latin typeface="Arial Nova"/>
              </a:rPr>
              <a:t>IFCs assist Clinics who are withdrawing from the VFC program:</a:t>
            </a:r>
          </a:p>
          <a:p>
            <a:endParaRPr lang="en-US" sz="1600" b="1">
              <a:latin typeface="Arial Nova"/>
              <a:cs typeface="Arial"/>
            </a:endParaRPr>
          </a:p>
          <a:p>
            <a:endParaRPr lang="en-US" sz="1600" b="1">
              <a:latin typeface="Arial Nova"/>
            </a:endParaRPr>
          </a:p>
          <a:p>
            <a:pPr marL="742950" lvl="1" indent="-285750">
              <a:buFont typeface="Wingdings" panose="05000000000000000000" pitchFamily="2" charset="2"/>
              <a:buChar char="v"/>
            </a:pPr>
            <a:r>
              <a:rPr lang="en-US" sz="1600" b="1">
                <a:latin typeface="Arial Nova"/>
              </a:rPr>
              <a:t>Assist with vaccine relocation, if needed</a:t>
            </a:r>
          </a:p>
          <a:p>
            <a:pPr marL="742950" lvl="1" indent="-285750">
              <a:buFont typeface="Wingdings" panose="05000000000000000000" pitchFamily="2" charset="2"/>
              <a:buChar char="v"/>
            </a:pPr>
            <a:r>
              <a:rPr lang="en-US" sz="1600" b="1">
                <a:latin typeface="Arial Nova"/>
              </a:rPr>
              <a:t>Close out the VFC Pin Number</a:t>
            </a:r>
          </a:p>
          <a:p>
            <a:pPr marL="742950" lvl="1" indent="-285750">
              <a:buFont typeface="Wingdings" panose="05000000000000000000" pitchFamily="2" charset="2"/>
              <a:buChar char="v"/>
            </a:pPr>
            <a:r>
              <a:rPr lang="en-US" sz="1600" b="1">
                <a:latin typeface="Arial Nova"/>
              </a:rPr>
              <a:t>Removing Users from OSIIS access</a:t>
            </a:r>
          </a:p>
          <a:p>
            <a:pPr marL="742950" lvl="1" indent="-285750">
              <a:buFont typeface="Wingdings" panose="05000000000000000000" pitchFamily="2" charset="2"/>
              <a:buChar char="v"/>
            </a:pPr>
            <a:r>
              <a:rPr lang="en-US" sz="1600" b="1">
                <a:latin typeface="Arial Nova"/>
              </a:rPr>
              <a:t>Document in OSIIS, </a:t>
            </a:r>
            <a:r>
              <a:rPr lang="en-US" sz="1600" b="1" err="1">
                <a:latin typeface="Arial Nova"/>
              </a:rPr>
              <a:t>Sharepoint</a:t>
            </a:r>
            <a:r>
              <a:rPr lang="en-US" sz="1600" b="1">
                <a:latin typeface="Arial Nova"/>
              </a:rPr>
              <a:t> and CDC website that this site is no longer a VFC Vaccine Provider.</a:t>
            </a:r>
          </a:p>
          <a:p>
            <a:pPr marL="742950" lvl="1" indent="-285750">
              <a:buFont typeface="Wingdings" panose="05000000000000000000" pitchFamily="2" charset="2"/>
              <a:buChar char="v"/>
            </a:pPr>
            <a:endParaRPr lang="en-US"/>
          </a:p>
          <a:p>
            <a:pPr marL="742950" lvl="1" indent="-285750">
              <a:buFont typeface="Wingdings" panose="05000000000000000000" pitchFamily="2" charset="2"/>
              <a:buChar char="v"/>
            </a:pPr>
            <a:endParaRPr lang="en-US"/>
          </a:p>
          <a:p>
            <a:pPr marL="742950" lvl="1" indent="-285750">
              <a:buFont typeface="Wingdings" panose="05000000000000000000" pitchFamily="2" charset="2"/>
              <a:buChar char="v"/>
            </a:pPr>
            <a:endParaRPr lang="en-US"/>
          </a:p>
          <a:p>
            <a:pPr marL="742950" lvl="1" indent="-285750">
              <a:buFont typeface="Wingdings" panose="05000000000000000000" pitchFamily="2" charset="2"/>
              <a:buChar char="v"/>
            </a:pPr>
            <a:endParaRPr lang="en-US"/>
          </a:p>
          <a:p>
            <a:pPr marL="742950" lvl="1" indent="-285750">
              <a:buFont typeface="Wingdings" panose="05000000000000000000" pitchFamily="2" charset="2"/>
              <a:buChar char="v"/>
            </a:pPr>
            <a:endParaRPr lang="en-US"/>
          </a:p>
        </p:txBody>
      </p:sp>
    </p:spTree>
    <p:extLst>
      <p:ext uri="{BB962C8B-B14F-4D97-AF65-F5344CB8AC3E}">
        <p14:creationId xmlns:p14="http://schemas.microsoft.com/office/powerpoint/2010/main" val="3565910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04E5-CF65-0D19-2A76-A203098EFD45}"/>
              </a:ext>
            </a:extLst>
          </p:cNvPr>
          <p:cNvSpPr>
            <a:spLocks noGrp="1"/>
          </p:cNvSpPr>
          <p:nvPr>
            <p:ph type="title"/>
          </p:nvPr>
        </p:nvSpPr>
        <p:spPr/>
        <p:txBody>
          <a:bodyPr/>
          <a:lstStyle/>
          <a:p>
            <a:pPr algn="ctr"/>
            <a:r>
              <a:rPr lang="en-US"/>
              <a:t>	</a:t>
            </a:r>
          </a:p>
        </p:txBody>
      </p:sp>
      <p:sp>
        <p:nvSpPr>
          <p:cNvPr id="4" name="Slide Number Placeholder 3">
            <a:extLst>
              <a:ext uri="{FF2B5EF4-FFF2-40B4-BE49-F238E27FC236}">
                <a16:creationId xmlns:a16="http://schemas.microsoft.com/office/drawing/2014/main" id="{916ABCB3-DFD1-65F0-1DEF-1A9C61EE8DAE}"/>
              </a:ext>
            </a:extLst>
          </p:cNvPr>
          <p:cNvSpPr>
            <a:spLocks noGrp="1"/>
          </p:cNvSpPr>
          <p:nvPr>
            <p:ph type="sldNum" sz="quarter" idx="12"/>
          </p:nvPr>
        </p:nvSpPr>
        <p:spPr/>
        <p:txBody>
          <a:bodyPr/>
          <a:lstStyle/>
          <a:p>
            <a:fld id="{DB7DDC46-2E90-8640-BEFE-F54DCCD857ED}" type="slidenum">
              <a:rPr lang="en-US" smtClean="0"/>
              <a:pPr/>
              <a:t>26</a:t>
            </a:fld>
            <a:endParaRPr lang="en-US"/>
          </a:p>
        </p:txBody>
      </p:sp>
      <p:sp>
        <p:nvSpPr>
          <p:cNvPr id="7" name="TextBox 6">
            <a:extLst>
              <a:ext uri="{FF2B5EF4-FFF2-40B4-BE49-F238E27FC236}">
                <a16:creationId xmlns:a16="http://schemas.microsoft.com/office/drawing/2014/main" id="{AC7C8690-8E7B-9A4D-8103-DF028A504F55}"/>
              </a:ext>
            </a:extLst>
          </p:cNvPr>
          <p:cNvSpPr txBox="1"/>
          <p:nvPr/>
        </p:nvSpPr>
        <p:spPr>
          <a:xfrm>
            <a:off x="245973" y="242746"/>
            <a:ext cx="5509035" cy="5570756"/>
          </a:xfrm>
          <a:prstGeom prst="rect">
            <a:avLst/>
          </a:prstGeom>
          <a:noFill/>
        </p:spPr>
        <p:txBody>
          <a:bodyPr wrap="square" lIns="91440" tIns="45720" rIns="91440" bIns="45720" anchor="t">
            <a:spAutoFit/>
          </a:bodyPr>
          <a:lstStyle/>
          <a:p>
            <a:r>
              <a:rPr lang="en-US" b="1">
                <a:latin typeface="Arial Nova"/>
              </a:rPr>
              <a:t>IFCs behind the scene duties:</a:t>
            </a:r>
          </a:p>
          <a:p>
            <a:endParaRPr lang="en-US" b="1">
              <a:latin typeface="Arial Nova"/>
            </a:endParaRPr>
          </a:p>
          <a:p>
            <a:endParaRPr lang="en-US" sz="1600" b="1">
              <a:latin typeface="Arial Nova"/>
            </a:endParaRPr>
          </a:p>
          <a:p>
            <a:pPr marL="742950" lvl="1" indent="-285750">
              <a:buFont typeface="Wingdings" panose="05000000000000000000" pitchFamily="2" charset="2"/>
              <a:buChar char="v"/>
            </a:pPr>
            <a:r>
              <a:rPr lang="en-US" sz="1600" b="1">
                <a:latin typeface="Arial Nova"/>
              </a:rPr>
              <a:t>Assist all Staff with concerns/issues in OSIIS</a:t>
            </a:r>
          </a:p>
          <a:p>
            <a:pPr marL="742950" lvl="1" indent="-285750">
              <a:buFont typeface="Wingdings" panose="05000000000000000000" pitchFamily="2" charset="2"/>
              <a:buChar char="v"/>
            </a:pPr>
            <a:r>
              <a:rPr lang="en-US" sz="1600" b="1">
                <a:latin typeface="Arial Nova"/>
              </a:rPr>
              <a:t>VFC vaccine issues: delivery, ordering, returning</a:t>
            </a:r>
          </a:p>
          <a:p>
            <a:pPr marL="742950" lvl="1" indent="-285750">
              <a:buFont typeface="Wingdings" panose="05000000000000000000" pitchFamily="2" charset="2"/>
              <a:buChar char="v"/>
            </a:pPr>
            <a:r>
              <a:rPr lang="en-US" sz="1600" b="1">
                <a:latin typeface="Arial Nova"/>
              </a:rPr>
              <a:t>Assist with documentation errors</a:t>
            </a:r>
          </a:p>
          <a:p>
            <a:pPr marL="742950" lvl="1" indent="-285750">
              <a:buFont typeface="Wingdings" panose="05000000000000000000" pitchFamily="2" charset="2"/>
              <a:buChar char="v"/>
            </a:pPr>
            <a:r>
              <a:rPr lang="en-US" sz="1600" b="1">
                <a:latin typeface="Arial Nova"/>
              </a:rPr>
              <a:t>Educate new staff as needed</a:t>
            </a:r>
          </a:p>
          <a:p>
            <a:pPr marL="742950" lvl="1" indent="-285750">
              <a:buFont typeface="Wingdings" panose="05000000000000000000" pitchFamily="2" charset="2"/>
              <a:buChar char="v"/>
            </a:pPr>
            <a:r>
              <a:rPr lang="en-US" sz="1600" b="1">
                <a:latin typeface="Arial Nova"/>
              </a:rPr>
              <a:t>Assist with deliveries received with temps out of range</a:t>
            </a:r>
          </a:p>
          <a:p>
            <a:pPr marL="742950" lvl="1" indent="-285750">
              <a:buFont typeface="Wingdings" panose="05000000000000000000" pitchFamily="2" charset="2"/>
              <a:buChar char="v"/>
            </a:pPr>
            <a:r>
              <a:rPr lang="en-US" sz="1600" b="1">
                <a:latin typeface="Arial Nova"/>
              </a:rPr>
              <a:t>Answer all calls and emails promptly</a:t>
            </a:r>
          </a:p>
          <a:p>
            <a:pPr marL="742950" lvl="1" indent="-285750">
              <a:buFont typeface="Wingdings"/>
              <a:buChar char="v"/>
            </a:pPr>
            <a:r>
              <a:rPr lang="en-US" sz="1600" b="1">
                <a:latin typeface="Arial Nova"/>
              </a:rPr>
              <a:t>We enter all visits into the CDC website</a:t>
            </a:r>
          </a:p>
          <a:p>
            <a:pPr marL="742950" lvl="1" indent="-285750">
              <a:buFont typeface="Wingdings" panose="05000000000000000000" pitchFamily="2" charset="2"/>
              <a:buChar char="v"/>
            </a:pPr>
            <a:r>
              <a:rPr lang="en-US" sz="1600" b="1">
                <a:latin typeface="Arial Nova"/>
              </a:rPr>
              <a:t>Upload all temp logs, Provider Update forms and various other forms into </a:t>
            </a:r>
            <a:r>
              <a:rPr lang="en-US" sz="1600" b="1" err="1">
                <a:latin typeface="Arial Nova"/>
              </a:rPr>
              <a:t>Sharepoint</a:t>
            </a:r>
            <a:endParaRPr lang="en-US" sz="1600" b="1">
              <a:latin typeface="Arial Nova"/>
            </a:endParaRPr>
          </a:p>
          <a:p>
            <a:pPr marL="742950" lvl="1" indent="-285750">
              <a:buFont typeface="Wingdings" panose="05000000000000000000" pitchFamily="2" charset="2"/>
              <a:buChar char="v"/>
            </a:pPr>
            <a:r>
              <a:rPr lang="en-US" sz="1600" b="1">
                <a:latin typeface="Arial Nova"/>
              </a:rPr>
              <a:t>Excel sheet for VSIR documentation and tracking</a:t>
            </a:r>
          </a:p>
          <a:p>
            <a:pPr marL="742950" lvl="1" indent="-285750">
              <a:buFont typeface="Wingdings" panose="05000000000000000000" pitchFamily="2" charset="2"/>
              <a:buChar char="v"/>
            </a:pPr>
            <a:r>
              <a:rPr lang="en-US" sz="1600" b="1">
                <a:latin typeface="Arial Nova"/>
              </a:rPr>
              <a:t>Password resets</a:t>
            </a:r>
          </a:p>
          <a:p>
            <a:pPr marL="742950" lvl="1" indent="-285750">
              <a:buFont typeface="Wingdings" panose="05000000000000000000" pitchFamily="2" charset="2"/>
              <a:buChar char="v"/>
            </a:pPr>
            <a:r>
              <a:rPr lang="en-US" sz="1600" b="1">
                <a:latin typeface="Arial Nova"/>
                <a:cs typeface="Arial" panose="020B0604020202020204"/>
              </a:rPr>
              <a:t>Assist with new OSIIS users and updating previous users information</a:t>
            </a:r>
          </a:p>
          <a:p>
            <a:pPr marL="742950" lvl="1" indent="-285750">
              <a:buFont typeface="Wingdings" panose="05000000000000000000" pitchFamily="2" charset="2"/>
              <a:buChar char="v"/>
            </a:pPr>
            <a:endParaRPr lang="en-US" sz="1600" b="1">
              <a:latin typeface="Arial Nova"/>
              <a:cs typeface="Arial" panose="020B0604020202020204"/>
            </a:endParaRPr>
          </a:p>
          <a:p>
            <a:pPr lvl="1" algn="r"/>
            <a:endParaRPr lang="en-US" sz="1600" b="1">
              <a:latin typeface="Arial Nova"/>
              <a:cs typeface="Arial" panose="020B0604020202020204"/>
            </a:endParaRPr>
          </a:p>
          <a:p>
            <a:pPr lvl="1" algn="r"/>
            <a:r>
              <a:rPr lang="en-US" sz="1600" b="1">
                <a:latin typeface="Arial Nova"/>
                <a:cs typeface="Arial" panose="020B0604020202020204"/>
              </a:rPr>
              <a:t>Thank you!!</a:t>
            </a:r>
          </a:p>
        </p:txBody>
      </p:sp>
    </p:spTree>
    <p:extLst>
      <p:ext uri="{BB962C8B-B14F-4D97-AF65-F5344CB8AC3E}">
        <p14:creationId xmlns:p14="http://schemas.microsoft.com/office/powerpoint/2010/main" val="280967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6B17-7820-E083-550D-A6D4DCDBE808}"/>
              </a:ext>
            </a:extLst>
          </p:cNvPr>
          <p:cNvSpPr>
            <a:spLocks noGrp="1"/>
          </p:cNvSpPr>
          <p:nvPr>
            <p:ph type="title"/>
          </p:nvPr>
        </p:nvSpPr>
        <p:spPr>
          <a:xfrm>
            <a:off x="868277" y="1716816"/>
            <a:ext cx="4792935" cy="1431097"/>
          </a:xfrm>
        </p:spPr>
        <p:txBody>
          <a:bodyPr/>
          <a:lstStyle/>
          <a:p>
            <a:r>
              <a:rPr lang="en-US" sz="4800">
                <a:cs typeface="Arial"/>
              </a:rPr>
              <a:t>FLU</a:t>
            </a:r>
          </a:p>
        </p:txBody>
      </p:sp>
      <p:sp>
        <p:nvSpPr>
          <p:cNvPr id="3" name="Text Placeholder 2">
            <a:extLst>
              <a:ext uri="{FF2B5EF4-FFF2-40B4-BE49-F238E27FC236}">
                <a16:creationId xmlns:a16="http://schemas.microsoft.com/office/drawing/2014/main" id="{DDF93EEC-51EF-CE97-0057-868E1573B00E}"/>
              </a:ext>
            </a:extLst>
          </p:cNvPr>
          <p:cNvSpPr>
            <a:spLocks noGrp="1"/>
          </p:cNvSpPr>
          <p:nvPr>
            <p:ph type="body" idx="1"/>
          </p:nvPr>
        </p:nvSpPr>
        <p:spPr>
          <a:xfrm>
            <a:off x="517357" y="3429000"/>
            <a:ext cx="5053618" cy="1152942"/>
          </a:xfrm>
        </p:spPr>
        <p:txBody>
          <a:bodyPr vert="horz" lIns="0" tIns="45720" rIns="91440" bIns="45720" rtlCol="0" anchor="t">
            <a:noAutofit/>
          </a:bodyPr>
          <a:lstStyle/>
          <a:p>
            <a:pPr marL="260985" lvl="1">
              <a:spcBef>
                <a:spcPts val="0"/>
              </a:spcBef>
            </a:pPr>
            <a:r>
              <a:rPr lang="en-US">
                <a:solidFill>
                  <a:schemeClr val="bg1"/>
                </a:solidFill>
                <a:cs typeface="Arial"/>
              </a:rPr>
              <a:t>Dr. India G. Scales, PharmD</a:t>
            </a:r>
          </a:p>
          <a:p>
            <a:pPr marL="260985" lvl="1">
              <a:spcBef>
                <a:spcPts val="0"/>
              </a:spcBef>
            </a:pPr>
            <a:r>
              <a:rPr lang="en-US">
                <a:solidFill>
                  <a:schemeClr val="bg1"/>
                </a:solidFill>
                <a:cs typeface="Arial"/>
              </a:rPr>
              <a:t>Medical Science Liaison</a:t>
            </a:r>
          </a:p>
          <a:p>
            <a:pPr marL="260985" lvl="1">
              <a:spcBef>
                <a:spcPts val="0"/>
              </a:spcBef>
            </a:pPr>
            <a:r>
              <a:rPr lang="en-US">
                <a:solidFill>
                  <a:schemeClr val="bg1"/>
                </a:solidFill>
                <a:cs typeface="Arial"/>
              </a:rPr>
              <a:t>AstraZeneca Pharmaceuticals</a:t>
            </a:r>
            <a:endParaRPr lang="en-US">
              <a:solidFill>
                <a:schemeClr val="bg1"/>
              </a:solidFill>
            </a:endParaRPr>
          </a:p>
        </p:txBody>
      </p:sp>
      <p:sp>
        <p:nvSpPr>
          <p:cNvPr id="4" name="Slide Number Placeholder 3">
            <a:extLst>
              <a:ext uri="{FF2B5EF4-FFF2-40B4-BE49-F238E27FC236}">
                <a16:creationId xmlns:a16="http://schemas.microsoft.com/office/drawing/2014/main" id="{0475579E-7E72-BD5E-5CCC-E86882B92E15}"/>
              </a:ext>
            </a:extLst>
          </p:cNvPr>
          <p:cNvSpPr>
            <a:spLocks noGrp="1"/>
          </p:cNvSpPr>
          <p:nvPr>
            <p:ph type="sldNum" sz="quarter" idx="12"/>
          </p:nvPr>
        </p:nvSpPr>
        <p:spPr/>
        <p:txBody>
          <a:bodyPr/>
          <a:lstStyle/>
          <a:p>
            <a:fld id="{DB7DDC46-2E90-8640-BEFE-F54DCCD857ED}" type="slidenum">
              <a:rPr lang="en-US" smtClean="0"/>
              <a:pPr/>
              <a:t>27</a:t>
            </a:fld>
            <a:endParaRPr lang="en-US"/>
          </a:p>
        </p:txBody>
      </p:sp>
      <p:sp>
        <p:nvSpPr>
          <p:cNvPr id="5" name="TextBox 4">
            <a:extLst>
              <a:ext uri="{FF2B5EF4-FFF2-40B4-BE49-F238E27FC236}">
                <a16:creationId xmlns:a16="http://schemas.microsoft.com/office/drawing/2014/main" id="{9075B35B-46DD-B58F-9467-80B7CB3E46FC}"/>
              </a:ext>
            </a:extLst>
          </p:cNvPr>
          <p:cNvSpPr txBox="1"/>
          <p:nvPr/>
        </p:nvSpPr>
        <p:spPr>
          <a:xfrm>
            <a:off x="453189" y="4203032"/>
            <a:ext cx="5640805" cy="6052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025"/>
              </a:lnSpc>
            </a:pPr>
            <a:endParaRPr lang="en-US">
              <a:highlight>
                <a:srgbClr val="F5F5F5"/>
              </a:highlight>
              <a:cs typeface="Segoe UI"/>
            </a:endParaRPr>
          </a:p>
          <a:p>
            <a:pPr>
              <a:lnSpc>
                <a:spcPts val="2025"/>
              </a:lnSpc>
            </a:pPr>
            <a:r>
              <a:rPr lang="en-US">
                <a:highlight>
                  <a:srgbClr val="F5F5F5"/>
                </a:highlight>
                <a:cs typeface="Segoe UI"/>
              </a:rPr>
              <a:t>​</a:t>
            </a:r>
          </a:p>
        </p:txBody>
      </p:sp>
    </p:spTree>
    <p:extLst>
      <p:ext uri="{BB962C8B-B14F-4D97-AF65-F5344CB8AC3E}">
        <p14:creationId xmlns:p14="http://schemas.microsoft.com/office/powerpoint/2010/main" val="3689649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315FB-3487-4EED-9C42-D133E6795107}"/>
              </a:ext>
            </a:extLst>
          </p:cNvPr>
          <p:cNvSpPr>
            <a:spLocks noGrp="1"/>
          </p:cNvSpPr>
          <p:nvPr>
            <p:ph type="title"/>
          </p:nvPr>
        </p:nvSpPr>
        <p:spPr>
          <a:xfrm>
            <a:off x="457199" y="708517"/>
            <a:ext cx="10827903" cy="4775091"/>
          </a:xfrm>
        </p:spPr>
        <p:txBody>
          <a:bodyPr/>
          <a:lstStyle/>
          <a:p>
            <a:r>
              <a:rPr lang="en-US">
                <a:cs typeface="Arial"/>
              </a:rPr>
              <a:t>Questions/Suggestions</a:t>
            </a:r>
            <a:br>
              <a:rPr lang="en-US">
                <a:cs typeface="Arial"/>
              </a:rPr>
            </a:br>
            <a:br>
              <a:rPr lang="en-US">
                <a:cs typeface="Arial"/>
              </a:rPr>
            </a:br>
            <a:r>
              <a:rPr lang="en-US">
                <a:cs typeface="Arial"/>
              </a:rPr>
              <a:t>Looking Forward: </a:t>
            </a:r>
            <a:br>
              <a:rPr lang="en-US">
                <a:cs typeface="Arial"/>
              </a:rPr>
            </a:br>
            <a:r>
              <a:rPr lang="en-US">
                <a:cs typeface="Arial"/>
              </a:rPr>
              <a:t>Discuss a topic that interests you</a:t>
            </a:r>
            <a:br>
              <a:rPr lang="en-US">
                <a:cs typeface="Arial"/>
              </a:rPr>
            </a:br>
            <a:r>
              <a:rPr lang="en-US">
                <a:cs typeface="Arial"/>
              </a:rPr>
              <a:t>Next Call: </a:t>
            </a:r>
            <a:br>
              <a:rPr lang="en-US">
                <a:cs typeface="Arial"/>
              </a:rPr>
            </a:br>
            <a:r>
              <a:rPr lang="en-US">
                <a:cs typeface="Arial"/>
              </a:rPr>
              <a:t>January 10, 2025 </a:t>
            </a:r>
            <a:br>
              <a:rPr lang="en-US">
                <a:cs typeface="Arial"/>
              </a:rPr>
            </a:br>
            <a:r>
              <a:rPr lang="en-US">
                <a:cs typeface="Arial"/>
              </a:rPr>
              <a:t>at 12pm </a:t>
            </a:r>
          </a:p>
        </p:txBody>
      </p:sp>
      <p:sp>
        <p:nvSpPr>
          <p:cNvPr id="4" name="Slide Number Placeholder 3">
            <a:extLst>
              <a:ext uri="{FF2B5EF4-FFF2-40B4-BE49-F238E27FC236}">
                <a16:creationId xmlns:a16="http://schemas.microsoft.com/office/drawing/2014/main" id="{D77BD215-43EF-49F7-A31B-C1FA600891D2}"/>
              </a:ext>
            </a:extLst>
          </p:cNvPr>
          <p:cNvSpPr>
            <a:spLocks noGrp="1"/>
          </p:cNvSpPr>
          <p:nvPr>
            <p:ph type="sldNum" sz="quarter" idx="12"/>
          </p:nvPr>
        </p:nvSpPr>
        <p:spPr/>
        <p:txBody>
          <a:bodyPr/>
          <a:lstStyle/>
          <a:p>
            <a:fld id="{DB7DDC46-2E90-8640-BEFE-F54DCCD857ED}" type="slidenum">
              <a:rPr lang="en-US" dirty="0" smtClean="0"/>
              <a:pPr/>
              <a:t>28</a:t>
            </a:fld>
            <a:endParaRPr lang="en-US"/>
          </a:p>
        </p:txBody>
      </p:sp>
    </p:spTree>
    <p:extLst>
      <p:ext uri="{BB962C8B-B14F-4D97-AF65-F5344CB8AC3E}">
        <p14:creationId xmlns:p14="http://schemas.microsoft.com/office/powerpoint/2010/main" val="255730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04E5-CF65-0D19-2A76-A203098EFD45}"/>
              </a:ext>
            </a:extLst>
          </p:cNvPr>
          <p:cNvSpPr>
            <a:spLocks noGrp="1"/>
          </p:cNvSpPr>
          <p:nvPr>
            <p:ph type="title"/>
          </p:nvPr>
        </p:nvSpPr>
        <p:spPr/>
        <p:txBody>
          <a:bodyPr/>
          <a:lstStyle/>
          <a:p>
            <a:pPr algn="ctr"/>
            <a:r>
              <a:rPr lang="en-US"/>
              <a:t>Oklahoma Flu Rates 2021-2024	</a:t>
            </a:r>
          </a:p>
        </p:txBody>
      </p:sp>
      <p:sp>
        <p:nvSpPr>
          <p:cNvPr id="4" name="Slide Number Placeholder 3">
            <a:extLst>
              <a:ext uri="{FF2B5EF4-FFF2-40B4-BE49-F238E27FC236}">
                <a16:creationId xmlns:a16="http://schemas.microsoft.com/office/drawing/2014/main" id="{916ABCB3-DFD1-65F0-1DEF-1A9C61EE8DAE}"/>
              </a:ext>
            </a:extLst>
          </p:cNvPr>
          <p:cNvSpPr>
            <a:spLocks noGrp="1"/>
          </p:cNvSpPr>
          <p:nvPr>
            <p:ph type="sldNum" sz="quarter" idx="12"/>
          </p:nvPr>
        </p:nvSpPr>
        <p:spPr/>
        <p:txBody>
          <a:bodyPr/>
          <a:lstStyle/>
          <a:p>
            <a:fld id="{DB7DDC46-2E90-8640-BEFE-F54DCCD857ED}" type="slidenum">
              <a:rPr lang="en-US" smtClean="0"/>
              <a:pPr/>
              <a:t>3</a:t>
            </a:fld>
            <a:endParaRPr lang="en-US"/>
          </a:p>
        </p:txBody>
      </p:sp>
      <p:sp>
        <p:nvSpPr>
          <p:cNvPr id="5" name="Text Placeholder 4">
            <a:extLst>
              <a:ext uri="{FF2B5EF4-FFF2-40B4-BE49-F238E27FC236}">
                <a16:creationId xmlns:a16="http://schemas.microsoft.com/office/drawing/2014/main" id="{D9872D25-8EF1-377D-BE19-5C2C7811DACB}"/>
              </a:ext>
            </a:extLst>
          </p:cNvPr>
          <p:cNvSpPr>
            <a:spLocks noGrp="1"/>
          </p:cNvSpPr>
          <p:nvPr>
            <p:ph type="body" sz="quarter" idx="13"/>
          </p:nvPr>
        </p:nvSpPr>
        <p:spPr/>
        <p:txBody>
          <a:bodyPr/>
          <a:lstStyle/>
          <a:p>
            <a:r>
              <a:rPr lang="en-US"/>
              <a:t>10/04/2024</a:t>
            </a:r>
          </a:p>
        </p:txBody>
      </p:sp>
    </p:spTree>
    <p:extLst>
      <p:ext uri="{BB962C8B-B14F-4D97-AF65-F5344CB8AC3E}">
        <p14:creationId xmlns:p14="http://schemas.microsoft.com/office/powerpoint/2010/main" val="2402514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91B5E1-0269-F3D5-7770-FF38D7F98D59}"/>
              </a:ext>
            </a:extLst>
          </p:cNvPr>
          <p:cNvPicPr>
            <a:picLocks noChangeAspect="1"/>
          </p:cNvPicPr>
          <p:nvPr/>
        </p:nvPicPr>
        <p:blipFill>
          <a:blip r:embed="rId2"/>
          <a:stretch>
            <a:fillRect/>
          </a:stretch>
        </p:blipFill>
        <p:spPr>
          <a:xfrm>
            <a:off x="6814969" y="0"/>
            <a:ext cx="4251960" cy="6858000"/>
          </a:xfrm>
          <a:prstGeom prst="rect">
            <a:avLst/>
          </a:prstGeom>
          <a:noFill/>
        </p:spPr>
      </p:pic>
      <p:sp>
        <p:nvSpPr>
          <p:cNvPr id="2" name="Title 1">
            <a:extLst>
              <a:ext uri="{FF2B5EF4-FFF2-40B4-BE49-F238E27FC236}">
                <a16:creationId xmlns:a16="http://schemas.microsoft.com/office/drawing/2014/main" id="{03D2554C-39D4-BE17-87C7-5DAC1E3BE3AC}"/>
              </a:ext>
            </a:extLst>
          </p:cNvPr>
          <p:cNvSpPr>
            <a:spLocks noGrp="1"/>
          </p:cNvSpPr>
          <p:nvPr>
            <p:ph type="title"/>
          </p:nvPr>
        </p:nvSpPr>
        <p:spPr>
          <a:xfrm>
            <a:off x="457200" y="415230"/>
            <a:ext cx="2662518" cy="837374"/>
          </a:xfrm>
        </p:spPr>
        <p:txBody>
          <a:bodyPr anchor="t">
            <a:normAutofit/>
          </a:bodyPr>
          <a:lstStyle/>
          <a:p>
            <a:pPr>
              <a:lnSpc>
                <a:spcPct val="90000"/>
              </a:lnSpc>
            </a:pPr>
            <a:r>
              <a:rPr lang="en-US" sz="1900"/>
              <a:t>Flu Vaccinations and Recommendations</a:t>
            </a:r>
          </a:p>
        </p:txBody>
      </p:sp>
      <p:sp>
        <p:nvSpPr>
          <p:cNvPr id="3" name="Content Placeholder 2">
            <a:extLst>
              <a:ext uri="{FF2B5EF4-FFF2-40B4-BE49-F238E27FC236}">
                <a16:creationId xmlns:a16="http://schemas.microsoft.com/office/drawing/2014/main" id="{9018937E-ACBB-C07D-8968-F0262E44B59B}"/>
              </a:ext>
            </a:extLst>
          </p:cNvPr>
          <p:cNvSpPr>
            <a:spLocks noGrp="1"/>
          </p:cNvSpPr>
          <p:nvPr>
            <p:ph idx="1"/>
          </p:nvPr>
        </p:nvSpPr>
        <p:spPr>
          <a:xfrm>
            <a:off x="457200" y="1390651"/>
            <a:ext cx="4648200" cy="4324350"/>
          </a:xfrm>
        </p:spPr>
        <p:txBody>
          <a:bodyPr vert="horz" lIns="0" tIns="45720" rIns="91440" bIns="45720" rtlCol="0" anchor="t">
            <a:normAutofit lnSpcReduction="10000"/>
          </a:bodyPr>
          <a:lstStyle/>
          <a:p>
            <a:pPr>
              <a:lnSpc>
                <a:spcPct val="90000"/>
              </a:lnSpc>
            </a:pPr>
            <a:r>
              <a:rPr lang="en-US" sz="1800"/>
              <a:t>Flu seasons are counted from July 01 of one year through June 30 the following year (</a:t>
            </a:r>
            <a:r>
              <a:rPr lang="en-US" sz="1800" err="1"/>
              <a:t>ie</a:t>
            </a:r>
            <a:r>
              <a:rPr lang="en-US" sz="1800"/>
              <a:t>: the most recent season was July 01, 2023-June 30, 2024). However, peak flu activity is October-May, according to the CDC (</a:t>
            </a:r>
            <a:r>
              <a:rPr lang="en-US" sz="1800">
                <a:hlinkClick r:id="rId3"/>
              </a:rPr>
              <a:t>CDC Flu Season</a:t>
            </a:r>
            <a:r>
              <a:rPr lang="en-US" sz="1800"/>
              <a:t>)</a:t>
            </a:r>
          </a:p>
          <a:p>
            <a:pPr>
              <a:lnSpc>
                <a:spcPct val="90000"/>
              </a:lnSpc>
            </a:pPr>
            <a:r>
              <a:rPr lang="en-US" sz="1800"/>
              <a:t>The CDC recommends a flu vaccination for everyone over the age of 6 months in the United States (</a:t>
            </a:r>
            <a:r>
              <a:rPr lang="en-US" sz="1800">
                <a:hlinkClick r:id="rId4"/>
              </a:rPr>
              <a:t>CDC Flu Recommendations</a:t>
            </a:r>
            <a:r>
              <a:rPr lang="en-US" sz="1800"/>
              <a:t>)</a:t>
            </a:r>
            <a:endParaRPr lang="en-US" sz="1800">
              <a:cs typeface="Arial"/>
            </a:endParaRPr>
          </a:p>
          <a:p>
            <a:pPr marL="438785" lvl="1">
              <a:lnSpc>
                <a:spcPct val="90000"/>
              </a:lnSpc>
            </a:pPr>
            <a:r>
              <a:rPr lang="en-US" sz="1800"/>
              <a:t>There are caveats to some recommendations based on patient immune or allergy response</a:t>
            </a:r>
            <a:endParaRPr lang="en-US" sz="1800">
              <a:cs typeface="Arial"/>
            </a:endParaRPr>
          </a:p>
          <a:p>
            <a:pPr>
              <a:lnSpc>
                <a:spcPct val="90000"/>
              </a:lnSpc>
            </a:pPr>
            <a:r>
              <a:rPr lang="en-US" sz="1800"/>
              <a:t>There are a variety of Flu vaccines available with different formulas to accommodate age/immune/allergy needs </a:t>
            </a:r>
            <a:r>
              <a:rPr lang="en-US" sz="1800">
                <a:hlinkClick r:id="rId5"/>
              </a:rPr>
              <a:t>(Immunization Recommendations)</a:t>
            </a:r>
            <a:endParaRPr lang="en-US" sz="1800"/>
          </a:p>
        </p:txBody>
      </p:sp>
      <p:sp>
        <p:nvSpPr>
          <p:cNvPr id="4" name="Slide Number Placeholder 3">
            <a:extLst>
              <a:ext uri="{FF2B5EF4-FFF2-40B4-BE49-F238E27FC236}">
                <a16:creationId xmlns:a16="http://schemas.microsoft.com/office/drawing/2014/main" id="{745814AB-78A6-F36E-0143-146EAFCCBA9E}"/>
              </a:ext>
            </a:extLst>
          </p:cNvPr>
          <p:cNvSpPr>
            <a:spLocks noGrp="1"/>
          </p:cNvSpPr>
          <p:nvPr>
            <p:ph type="sldNum" sz="quarter" idx="12"/>
          </p:nvPr>
        </p:nvSpPr>
        <p:spPr>
          <a:xfrm>
            <a:off x="11066929" y="6378574"/>
            <a:ext cx="784412" cy="223931"/>
          </a:xfrm>
        </p:spPr>
        <p:txBody>
          <a:bodyPr anchor="ctr">
            <a:normAutofit/>
          </a:bodyPr>
          <a:lstStyle/>
          <a:p>
            <a:pPr>
              <a:lnSpc>
                <a:spcPct val="90000"/>
              </a:lnSpc>
              <a:spcAft>
                <a:spcPts val="600"/>
              </a:spcAft>
            </a:pPr>
            <a:fld id="{DB7DDC46-2E90-8640-BEFE-F54DCCD857ED}" type="slidenum">
              <a:rPr lang="en-US" sz="900" smtClean="0"/>
              <a:pPr>
                <a:lnSpc>
                  <a:spcPct val="90000"/>
                </a:lnSpc>
                <a:spcAft>
                  <a:spcPts val="600"/>
                </a:spcAft>
              </a:pPr>
              <a:t>4</a:t>
            </a:fld>
            <a:endParaRPr lang="en-US" sz="900"/>
          </a:p>
        </p:txBody>
      </p:sp>
      <p:sp>
        <p:nvSpPr>
          <p:cNvPr id="5" name="Footer Placeholder 4">
            <a:extLst>
              <a:ext uri="{FF2B5EF4-FFF2-40B4-BE49-F238E27FC236}">
                <a16:creationId xmlns:a16="http://schemas.microsoft.com/office/drawing/2014/main" id="{2CA9D37F-7039-3200-394B-47E0A18187A4}"/>
              </a:ext>
            </a:extLst>
          </p:cNvPr>
          <p:cNvSpPr>
            <a:spLocks noGrp="1"/>
          </p:cNvSpPr>
          <p:nvPr>
            <p:ph type="ftr" sz="quarter" idx="14"/>
          </p:nvPr>
        </p:nvSpPr>
        <p:spPr>
          <a:xfrm>
            <a:off x="800099" y="6378575"/>
            <a:ext cx="2319617" cy="198338"/>
          </a:xfrm>
        </p:spPr>
        <p:txBody>
          <a:bodyPr anchor="ctr">
            <a:normAutofit/>
          </a:bodyPr>
          <a:lstStyle/>
          <a:p>
            <a:pPr>
              <a:lnSpc>
                <a:spcPct val="90000"/>
              </a:lnSpc>
              <a:spcAft>
                <a:spcPts val="600"/>
              </a:spcAft>
            </a:pPr>
            <a:r>
              <a:rPr lang="en-US" sz="600"/>
              <a:t>Oklahoma State Department of Health | Presentation Title | Date </a:t>
            </a:r>
          </a:p>
        </p:txBody>
      </p:sp>
    </p:spTree>
    <p:extLst>
      <p:ext uri="{BB962C8B-B14F-4D97-AF65-F5344CB8AC3E}">
        <p14:creationId xmlns:p14="http://schemas.microsoft.com/office/powerpoint/2010/main" val="233422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C87DC4-8F5A-C5A8-9738-89E9083F6BAD}"/>
              </a:ext>
            </a:extLst>
          </p:cNvPr>
          <p:cNvSpPr>
            <a:spLocks noGrp="1"/>
          </p:cNvSpPr>
          <p:nvPr>
            <p:ph type="title"/>
          </p:nvPr>
        </p:nvSpPr>
        <p:spPr>
          <a:xfrm>
            <a:off x="457199" y="2535810"/>
            <a:ext cx="8650942" cy="699333"/>
          </a:xfrm>
        </p:spPr>
        <p:txBody>
          <a:bodyPr/>
          <a:lstStyle/>
          <a:p>
            <a:r>
              <a:rPr lang="en-US"/>
              <a:t>CDC </a:t>
            </a:r>
            <a:r>
              <a:rPr lang="en-US" err="1"/>
              <a:t>FluVaxView</a:t>
            </a:r>
            <a:r>
              <a:rPr lang="en-US"/>
              <a:t> Rates 2020-2023</a:t>
            </a:r>
          </a:p>
        </p:txBody>
      </p:sp>
      <p:sp>
        <p:nvSpPr>
          <p:cNvPr id="4" name="Text Placeholder 3">
            <a:extLst>
              <a:ext uri="{FF2B5EF4-FFF2-40B4-BE49-F238E27FC236}">
                <a16:creationId xmlns:a16="http://schemas.microsoft.com/office/drawing/2014/main" id="{F1EC2A9F-1693-C560-D502-8867B4A8D635}"/>
              </a:ext>
            </a:extLst>
          </p:cNvPr>
          <p:cNvSpPr>
            <a:spLocks noGrp="1"/>
          </p:cNvSpPr>
          <p:nvPr>
            <p:ph type="body" idx="1"/>
          </p:nvPr>
        </p:nvSpPr>
        <p:spPr>
          <a:xfrm>
            <a:off x="918882" y="3235143"/>
            <a:ext cx="10167040" cy="2882853"/>
          </a:xfrm>
        </p:spPr>
        <p:txBody>
          <a:bodyPr/>
          <a:lstStyle/>
          <a:p>
            <a:pPr marL="342900" indent="-342900">
              <a:buFont typeface="Arial" panose="020B0604020202020204" pitchFamily="34" charset="0"/>
              <a:buChar char="•"/>
            </a:pPr>
            <a:r>
              <a:rPr lang="en-US"/>
              <a:t>By Season</a:t>
            </a:r>
          </a:p>
          <a:p>
            <a:pPr marL="800100" lvl="1" indent="-342900">
              <a:buFont typeface="Arial" panose="020B0604020202020204" pitchFamily="34" charset="0"/>
              <a:buChar char="•"/>
            </a:pPr>
            <a:r>
              <a:rPr lang="en-US"/>
              <a:t>The 18-64 year old rates are the lowest across all 3 seasons.</a:t>
            </a:r>
          </a:p>
          <a:p>
            <a:pPr marL="800100" lvl="1" indent="-342900">
              <a:buFont typeface="Arial" panose="020B0604020202020204" pitchFamily="34" charset="0"/>
              <a:buChar char="•"/>
            </a:pPr>
            <a:r>
              <a:rPr lang="en-US"/>
              <a:t>6 month -17 years and 65+ years had higher rates, with the older group being the highest</a:t>
            </a:r>
          </a:p>
          <a:p>
            <a:pPr marL="342900" indent="-342900">
              <a:buFont typeface="Arial" panose="020B0604020202020204" pitchFamily="34" charset="0"/>
              <a:buChar char="•"/>
            </a:pPr>
            <a:r>
              <a:rPr lang="en-US"/>
              <a:t>By Age</a:t>
            </a:r>
          </a:p>
          <a:p>
            <a:pPr marL="800100" lvl="1" indent="-342900">
              <a:buFont typeface="Arial" panose="020B0604020202020204" pitchFamily="34" charset="0"/>
              <a:buChar char="•"/>
            </a:pPr>
            <a:r>
              <a:rPr lang="en-US"/>
              <a:t>All of the age groups have remained relatively similar over all 3 years, respectively</a:t>
            </a:r>
          </a:p>
          <a:p>
            <a:pPr marL="800100" lvl="1" indent="-342900">
              <a:buFont typeface="Arial" panose="020B0604020202020204" pitchFamily="34" charset="0"/>
              <a:buChar char="•"/>
            </a:pPr>
            <a:r>
              <a:rPr lang="en-US"/>
              <a:t>Rates by age decreased slightly from each Flu Season to the next</a:t>
            </a:r>
          </a:p>
        </p:txBody>
      </p:sp>
      <p:sp>
        <p:nvSpPr>
          <p:cNvPr id="5" name="Slide Number Placeholder 4">
            <a:extLst>
              <a:ext uri="{FF2B5EF4-FFF2-40B4-BE49-F238E27FC236}">
                <a16:creationId xmlns:a16="http://schemas.microsoft.com/office/drawing/2014/main" id="{1D86C2D8-F617-3129-2526-5D560D5C9217}"/>
              </a:ext>
            </a:extLst>
          </p:cNvPr>
          <p:cNvSpPr>
            <a:spLocks noGrp="1"/>
          </p:cNvSpPr>
          <p:nvPr>
            <p:ph type="sldNum" sz="quarter" idx="12"/>
          </p:nvPr>
        </p:nvSpPr>
        <p:spPr/>
        <p:txBody>
          <a:bodyPr/>
          <a:lstStyle/>
          <a:p>
            <a:fld id="{DB7DDC46-2E90-8640-BEFE-F54DCCD857ED}" type="slidenum">
              <a:rPr lang="en-US" smtClean="0"/>
              <a:pPr/>
              <a:t>5</a:t>
            </a:fld>
            <a:endParaRPr lang="en-US"/>
          </a:p>
        </p:txBody>
      </p:sp>
      <p:graphicFrame>
        <p:nvGraphicFramePr>
          <p:cNvPr id="11" name="Picture Placeholder 10">
            <a:extLst>
              <a:ext uri="{FF2B5EF4-FFF2-40B4-BE49-F238E27FC236}">
                <a16:creationId xmlns:a16="http://schemas.microsoft.com/office/drawing/2014/main" id="{EDB7D44E-C384-6151-874E-4D0DB161DE89}"/>
              </a:ext>
            </a:extLst>
          </p:cNvPr>
          <p:cNvGraphicFramePr>
            <a:graphicFrameLocks noGrp="1"/>
          </p:cNvGraphicFramePr>
          <p:nvPr>
            <p:ph type="pic" sz="quarter" idx="15"/>
          </p:nvPr>
        </p:nvGraphicFramePr>
        <p:xfrm>
          <a:off x="0" y="0"/>
          <a:ext cx="6096000" cy="25358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35595576-ED90-41F3-BE2A-B08A53FF93AD}"/>
              </a:ext>
            </a:extLst>
          </p:cNvPr>
          <p:cNvGraphicFramePr>
            <a:graphicFrameLocks/>
          </p:cNvGraphicFramePr>
          <p:nvPr/>
        </p:nvGraphicFramePr>
        <p:xfrm>
          <a:off x="6096001" y="0"/>
          <a:ext cx="6096000" cy="2535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747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32C18B-CB57-DB09-170A-62871F237B87}"/>
              </a:ext>
            </a:extLst>
          </p:cNvPr>
          <p:cNvSpPr>
            <a:spLocks noGrp="1"/>
          </p:cNvSpPr>
          <p:nvPr>
            <p:ph type="title"/>
          </p:nvPr>
        </p:nvSpPr>
        <p:spPr>
          <a:xfrm>
            <a:off x="457199" y="2498103"/>
            <a:ext cx="8650942" cy="699333"/>
          </a:xfrm>
        </p:spPr>
        <p:txBody>
          <a:bodyPr/>
          <a:lstStyle/>
          <a:p>
            <a:r>
              <a:rPr lang="en-US"/>
              <a:t>OSIIS Flu Rates 2022-2024</a:t>
            </a:r>
          </a:p>
        </p:txBody>
      </p:sp>
      <p:sp>
        <p:nvSpPr>
          <p:cNvPr id="4" name="Text Placeholder 3">
            <a:extLst>
              <a:ext uri="{FF2B5EF4-FFF2-40B4-BE49-F238E27FC236}">
                <a16:creationId xmlns:a16="http://schemas.microsoft.com/office/drawing/2014/main" id="{9E992738-FEDD-129A-15C2-56676F09243E}"/>
              </a:ext>
            </a:extLst>
          </p:cNvPr>
          <p:cNvSpPr>
            <a:spLocks noGrp="1"/>
          </p:cNvSpPr>
          <p:nvPr>
            <p:ph type="body" idx="1"/>
          </p:nvPr>
        </p:nvSpPr>
        <p:spPr>
          <a:xfrm>
            <a:off x="459441" y="3197436"/>
            <a:ext cx="11275360" cy="3181139"/>
          </a:xfrm>
        </p:spPr>
        <p:txBody>
          <a:bodyPr/>
          <a:lstStyle/>
          <a:p>
            <a:pPr marL="342900" indent="-342900">
              <a:buFont typeface="Arial" panose="020B0604020202020204" pitchFamily="34" charset="0"/>
              <a:buChar char="•"/>
            </a:pPr>
            <a:r>
              <a:rPr lang="en-US"/>
              <a:t>By Season</a:t>
            </a:r>
          </a:p>
          <a:p>
            <a:pPr marL="800100" lvl="1" indent="-342900">
              <a:buFont typeface="Arial" panose="020B0604020202020204" pitchFamily="34" charset="0"/>
              <a:buChar char="•"/>
            </a:pPr>
            <a:r>
              <a:rPr lang="en-US"/>
              <a:t>Follows the same trends as the CDC rates</a:t>
            </a:r>
          </a:p>
          <a:p>
            <a:pPr marL="342900" indent="-342900">
              <a:buFont typeface="Arial" panose="020B0604020202020204" pitchFamily="34" charset="0"/>
              <a:buChar char="•"/>
            </a:pPr>
            <a:r>
              <a:rPr lang="en-US"/>
              <a:t>By Age</a:t>
            </a:r>
          </a:p>
          <a:p>
            <a:pPr marL="800100" lvl="1" indent="-342900">
              <a:buFont typeface="Arial" panose="020B0604020202020204" pitchFamily="34" charset="0"/>
              <a:buChar char="•"/>
            </a:pPr>
            <a:r>
              <a:rPr lang="en-US"/>
              <a:t>Also follow the same trends as the CDC rates</a:t>
            </a:r>
          </a:p>
          <a:p>
            <a:pPr marL="342900" indent="-342900">
              <a:buFont typeface="Arial" panose="020B0604020202020204" pitchFamily="34" charset="0"/>
              <a:buChar char="•"/>
            </a:pPr>
            <a:r>
              <a:rPr lang="en-US"/>
              <a:t>Differences</a:t>
            </a:r>
          </a:p>
          <a:p>
            <a:pPr marL="800100" lvl="1" indent="-342900">
              <a:buFont typeface="Arial" panose="020B0604020202020204" pitchFamily="34" charset="0"/>
              <a:buChar char="•"/>
            </a:pPr>
            <a:r>
              <a:rPr lang="en-US"/>
              <a:t>30-40% lower than CDC Estimates for the 2022-2023 Season (the only one shared between the CDC and OSIIS data collected</a:t>
            </a:r>
          </a:p>
          <a:p>
            <a:pPr marL="800100" lvl="1" indent="-342900">
              <a:buFont typeface="Arial" panose="020B0604020202020204" pitchFamily="34" charset="0"/>
              <a:buChar char="•"/>
            </a:pPr>
            <a:r>
              <a:rPr lang="en-US"/>
              <a:t>No way to check most recent season against CDC numbers, since they haven’t published 2023-2024 yet</a:t>
            </a:r>
          </a:p>
        </p:txBody>
      </p:sp>
      <p:sp>
        <p:nvSpPr>
          <p:cNvPr id="5" name="Slide Number Placeholder 4">
            <a:extLst>
              <a:ext uri="{FF2B5EF4-FFF2-40B4-BE49-F238E27FC236}">
                <a16:creationId xmlns:a16="http://schemas.microsoft.com/office/drawing/2014/main" id="{9D50EA01-BBA9-DEA9-E269-1CDD0E2B7A29}"/>
              </a:ext>
            </a:extLst>
          </p:cNvPr>
          <p:cNvSpPr>
            <a:spLocks noGrp="1"/>
          </p:cNvSpPr>
          <p:nvPr>
            <p:ph type="sldNum" sz="quarter" idx="12"/>
          </p:nvPr>
        </p:nvSpPr>
        <p:spPr/>
        <p:txBody>
          <a:bodyPr/>
          <a:lstStyle/>
          <a:p>
            <a:fld id="{DB7DDC46-2E90-8640-BEFE-F54DCCD857ED}" type="slidenum">
              <a:rPr lang="en-US" smtClean="0"/>
              <a:pPr/>
              <a:t>6</a:t>
            </a:fld>
            <a:endParaRPr lang="en-US"/>
          </a:p>
        </p:txBody>
      </p:sp>
      <p:graphicFrame>
        <p:nvGraphicFramePr>
          <p:cNvPr id="7" name="Picture Placeholder 6">
            <a:extLst>
              <a:ext uri="{FF2B5EF4-FFF2-40B4-BE49-F238E27FC236}">
                <a16:creationId xmlns:a16="http://schemas.microsoft.com/office/drawing/2014/main" id="{405B1F2F-E680-8449-C771-20EF63ADEC24}"/>
              </a:ext>
            </a:extLst>
          </p:cNvPr>
          <p:cNvGraphicFramePr>
            <a:graphicFrameLocks noGrp="1"/>
          </p:cNvGraphicFramePr>
          <p:nvPr>
            <p:ph type="pic" sz="quarter" idx="15"/>
          </p:nvPr>
        </p:nvGraphicFramePr>
        <p:xfrm>
          <a:off x="6060141" y="54843"/>
          <a:ext cx="6096000" cy="24981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908DEE70-3BEC-4D83-A7D5-6DD8D29611AC}"/>
              </a:ext>
            </a:extLst>
          </p:cNvPr>
          <p:cNvGraphicFramePr>
            <a:graphicFrameLocks/>
          </p:cNvGraphicFramePr>
          <p:nvPr/>
        </p:nvGraphicFramePr>
        <p:xfrm>
          <a:off x="0" y="54844"/>
          <a:ext cx="6096000" cy="24981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352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52AEF4F-7C58-5228-14DA-1061CC72EE41}"/>
              </a:ext>
            </a:extLst>
          </p:cNvPr>
          <p:cNvSpPr>
            <a:spLocks noGrp="1"/>
          </p:cNvSpPr>
          <p:nvPr>
            <p:ph type="title"/>
          </p:nvPr>
        </p:nvSpPr>
        <p:spPr>
          <a:xfrm>
            <a:off x="457200" y="415230"/>
            <a:ext cx="2662518" cy="837374"/>
          </a:xfrm>
        </p:spPr>
        <p:txBody>
          <a:bodyPr/>
          <a:lstStyle/>
          <a:p>
            <a:r>
              <a:rPr lang="en-US"/>
              <a:t>CDC </a:t>
            </a:r>
            <a:r>
              <a:rPr lang="en-US" err="1"/>
              <a:t>FluVaxView</a:t>
            </a:r>
            <a:r>
              <a:rPr lang="en-US"/>
              <a:t> Rates by County</a:t>
            </a:r>
          </a:p>
        </p:txBody>
      </p:sp>
      <p:pic>
        <p:nvPicPr>
          <p:cNvPr id="10" name="Picture 9">
            <a:extLst>
              <a:ext uri="{FF2B5EF4-FFF2-40B4-BE49-F238E27FC236}">
                <a16:creationId xmlns:a16="http://schemas.microsoft.com/office/drawing/2014/main" id="{3D565586-5556-017F-ABCB-7D1D440340B1}"/>
              </a:ext>
            </a:extLst>
          </p:cNvPr>
          <p:cNvPicPr>
            <a:picLocks noChangeAspect="1"/>
          </p:cNvPicPr>
          <p:nvPr/>
        </p:nvPicPr>
        <p:blipFill>
          <a:blip r:embed="rId2"/>
          <a:stretch>
            <a:fillRect/>
          </a:stretch>
        </p:blipFill>
        <p:spPr>
          <a:xfrm>
            <a:off x="446224" y="1310230"/>
            <a:ext cx="2662518" cy="1817783"/>
          </a:xfrm>
          <a:prstGeom prst="rect">
            <a:avLst/>
          </a:prstGeom>
          <a:noFill/>
        </p:spPr>
      </p:pic>
      <p:sp>
        <p:nvSpPr>
          <p:cNvPr id="5" name="Slide Number Placeholder 4">
            <a:extLst>
              <a:ext uri="{FF2B5EF4-FFF2-40B4-BE49-F238E27FC236}">
                <a16:creationId xmlns:a16="http://schemas.microsoft.com/office/drawing/2014/main" id="{4C971376-19B3-C969-C2B7-0FD4EEB08E22}"/>
              </a:ext>
            </a:extLst>
          </p:cNvPr>
          <p:cNvSpPr>
            <a:spLocks noGrp="1"/>
          </p:cNvSpPr>
          <p:nvPr>
            <p:ph type="sldNum" sz="quarter" idx="12"/>
          </p:nvPr>
        </p:nvSpPr>
        <p:spPr>
          <a:xfrm>
            <a:off x="11066929" y="6378574"/>
            <a:ext cx="784412" cy="223931"/>
          </a:xfrm>
        </p:spPr>
        <p:txBody>
          <a:bodyPr anchor="ctr">
            <a:normAutofit/>
          </a:bodyPr>
          <a:lstStyle/>
          <a:p>
            <a:pPr>
              <a:lnSpc>
                <a:spcPct val="90000"/>
              </a:lnSpc>
              <a:spcAft>
                <a:spcPts val="600"/>
              </a:spcAft>
            </a:pPr>
            <a:fld id="{DB7DDC46-2E90-8640-BEFE-F54DCCD857ED}" type="slidenum">
              <a:rPr lang="en-US" sz="900" smtClean="0"/>
              <a:pPr>
                <a:lnSpc>
                  <a:spcPct val="90000"/>
                </a:lnSpc>
                <a:spcAft>
                  <a:spcPts val="600"/>
                </a:spcAft>
              </a:pPr>
              <a:t>7</a:t>
            </a:fld>
            <a:endParaRPr lang="en-US" sz="900"/>
          </a:p>
        </p:txBody>
      </p:sp>
      <p:sp>
        <p:nvSpPr>
          <p:cNvPr id="20" name="Footer Placeholder 5">
            <a:extLst>
              <a:ext uri="{FF2B5EF4-FFF2-40B4-BE49-F238E27FC236}">
                <a16:creationId xmlns:a16="http://schemas.microsoft.com/office/drawing/2014/main" id="{BB93BE8D-E744-198E-D980-156EFD220024}"/>
              </a:ext>
            </a:extLst>
          </p:cNvPr>
          <p:cNvSpPr>
            <a:spLocks noGrp="1"/>
          </p:cNvSpPr>
          <p:nvPr>
            <p:ph type="ftr" sz="quarter" idx="16"/>
          </p:nvPr>
        </p:nvSpPr>
        <p:spPr>
          <a:xfrm>
            <a:off x="781050" y="6378575"/>
            <a:ext cx="2338667" cy="198338"/>
          </a:xfrm>
        </p:spPr>
        <p:txBody>
          <a:bodyPr/>
          <a:lstStyle/>
          <a:p>
            <a:pPr>
              <a:spcAft>
                <a:spcPts val="600"/>
              </a:spcAft>
            </a:pPr>
            <a:r>
              <a:rPr lang="en-US"/>
              <a:t>Oklahoma State Department of Health | Oklahoma Flu Rates 2021-2024 | 10/04/2024 </a:t>
            </a:r>
          </a:p>
        </p:txBody>
      </p:sp>
      <p:graphicFrame>
        <p:nvGraphicFramePr>
          <p:cNvPr id="7" name="Table 6">
            <a:extLst>
              <a:ext uri="{FF2B5EF4-FFF2-40B4-BE49-F238E27FC236}">
                <a16:creationId xmlns:a16="http://schemas.microsoft.com/office/drawing/2014/main" id="{7E038470-D007-9E29-7727-000DD5D2D895}"/>
              </a:ext>
            </a:extLst>
          </p:cNvPr>
          <p:cNvGraphicFramePr>
            <a:graphicFrameLocks noGrp="1"/>
          </p:cNvGraphicFramePr>
          <p:nvPr/>
        </p:nvGraphicFramePr>
        <p:xfrm>
          <a:off x="3727309" y="1310230"/>
          <a:ext cx="8018467" cy="4585211"/>
        </p:xfrm>
        <a:graphic>
          <a:graphicData uri="http://schemas.openxmlformats.org/drawingml/2006/table">
            <a:tbl>
              <a:tblPr>
                <a:tableStyleId>{5C22544A-7EE6-4342-B048-85BDC9FD1C3A}</a:tableStyleId>
              </a:tblPr>
              <a:tblGrid>
                <a:gridCol w="1834369">
                  <a:extLst>
                    <a:ext uri="{9D8B030D-6E8A-4147-A177-3AD203B41FA5}">
                      <a16:colId xmlns:a16="http://schemas.microsoft.com/office/drawing/2014/main" val="1696146365"/>
                    </a:ext>
                  </a:extLst>
                </a:gridCol>
                <a:gridCol w="581376">
                  <a:extLst>
                    <a:ext uri="{9D8B030D-6E8A-4147-A177-3AD203B41FA5}">
                      <a16:colId xmlns:a16="http://schemas.microsoft.com/office/drawing/2014/main" val="3421413502"/>
                    </a:ext>
                  </a:extLst>
                </a:gridCol>
                <a:gridCol w="408756">
                  <a:extLst>
                    <a:ext uri="{9D8B030D-6E8A-4147-A177-3AD203B41FA5}">
                      <a16:colId xmlns:a16="http://schemas.microsoft.com/office/drawing/2014/main" val="5179842"/>
                    </a:ext>
                  </a:extLst>
                </a:gridCol>
                <a:gridCol w="1727928">
                  <a:extLst>
                    <a:ext uri="{9D8B030D-6E8A-4147-A177-3AD203B41FA5}">
                      <a16:colId xmlns:a16="http://schemas.microsoft.com/office/drawing/2014/main" val="3405290738"/>
                    </a:ext>
                  </a:extLst>
                </a:gridCol>
                <a:gridCol w="623026">
                  <a:extLst>
                    <a:ext uri="{9D8B030D-6E8A-4147-A177-3AD203B41FA5}">
                      <a16:colId xmlns:a16="http://schemas.microsoft.com/office/drawing/2014/main" val="2882375214"/>
                    </a:ext>
                  </a:extLst>
                </a:gridCol>
                <a:gridCol w="408756">
                  <a:extLst>
                    <a:ext uri="{9D8B030D-6E8A-4147-A177-3AD203B41FA5}">
                      <a16:colId xmlns:a16="http://schemas.microsoft.com/office/drawing/2014/main" val="3657744449"/>
                    </a:ext>
                  </a:extLst>
                </a:gridCol>
                <a:gridCol w="1843624">
                  <a:extLst>
                    <a:ext uri="{9D8B030D-6E8A-4147-A177-3AD203B41FA5}">
                      <a16:colId xmlns:a16="http://schemas.microsoft.com/office/drawing/2014/main" val="853512829"/>
                    </a:ext>
                  </a:extLst>
                </a:gridCol>
                <a:gridCol w="590632">
                  <a:extLst>
                    <a:ext uri="{9D8B030D-6E8A-4147-A177-3AD203B41FA5}">
                      <a16:colId xmlns:a16="http://schemas.microsoft.com/office/drawing/2014/main" val="4213252795"/>
                    </a:ext>
                  </a:extLst>
                </a:gridCol>
              </a:tblGrid>
              <a:tr h="199357">
                <a:tc gridSpan="2">
                  <a:txBody>
                    <a:bodyPr/>
                    <a:lstStyle/>
                    <a:p>
                      <a:pPr algn="ctr" fontAlgn="b"/>
                      <a:r>
                        <a:rPr lang="en-US" sz="1000" b="1" u="none" strike="noStrike">
                          <a:effectLst/>
                        </a:rPr>
                        <a:t>Coverage Estimate 2018-19 (%)</a:t>
                      </a:r>
                      <a:endParaRPr lang="en-US" sz="1000" b="1" i="0" u="none" strike="noStrike">
                        <a:solidFill>
                          <a:srgbClr val="000000"/>
                        </a:solidFill>
                        <a:effectLst/>
                        <a:latin typeface="Aptos Narrow" panose="020B0004020202020204" pitchFamily="34" charset="0"/>
                      </a:endParaRPr>
                    </a:p>
                  </a:txBody>
                  <a:tcPr marL="7119" marR="7119" marT="7119" marB="0" anchor="b"/>
                </a:tc>
                <a:tc hMerge="1">
                  <a:txBody>
                    <a:bodyPr/>
                    <a:lstStyle/>
                    <a:p>
                      <a:endParaRPr lang="en-US"/>
                    </a:p>
                  </a:txBody>
                  <a:tcPr/>
                </a:tc>
                <a:tc>
                  <a:txBody>
                    <a:bodyPr/>
                    <a:lstStyle/>
                    <a:p>
                      <a:pPr algn="l" fontAlgn="b"/>
                      <a:endParaRPr lang="en-US" sz="1000" b="1" i="0" u="none" strike="noStrike">
                        <a:solidFill>
                          <a:srgbClr val="000000"/>
                        </a:solidFill>
                        <a:effectLst/>
                        <a:latin typeface="Aptos Narrow" panose="020B0004020202020204" pitchFamily="34" charset="0"/>
                      </a:endParaRPr>
                    </a:p>
                  </a:txBody>
                  <a:tcPr marL="7119" marR="7119" marT="7119" marB="0" anchor="b"/>
                </a:tc>
                <a:tc gridSpan="2">
                  <a:txBody>
                    <a:bodyPr/>
                    <a:lstStyle/>
                    <a:p>
                      <a:pPr algn="ctr" fontAlgn="b"/>
                      <a:r>
                        <a:rPr lang="en-US" sz="1000" b="1" u="none" strike="noStrike">
                          <a:effectLst/>
                        </a:rPr>
                        <a:t>Coverage Estimate 2019-20 (%)</a:t>
                      </a:r>
                      <a:endParaRPr lang="en-US" sz="1000" b="1" i="0" u="none" strike="noStrike">
                        <a:solidFill>
                          <a:srgbClr val="000000"/>
                        </a:solidFill>
                        <a:effectLst/>
                        <a:latin typeface="Aptos Narrow" panose="020B0004020202020204" pitchFamily="34" charset="0"/>
                      </a:endParaRPr>
                    </a:p>
                  </a:txBody>
                  <a:tcPr marL="7119" marR="7119" marT="7119" marB="0" anchor="b"/>
                </a:tc>
                <a:tc hMerge="1">
                  <a:txBody>
                    <a:bodyPr/>
                    <a:lstStyle/>
                    <a:p>
                      <a:endParaRPr lang="en-US"/>
                    </a:p>
                  </a:txBody>
                  <a:tcPr/>
                </a:tc>
                <a:tc>
                  <a:txBody>
                    <a:bodyPr/>
                    <a:lstStyle/>
                    <a:p>
                      <a:pPr algn="l" fontAlgn="b"/>
                      <a:endParaRPr lang="en-US" sz="1000" b="1" i="0" u="none" strike="noStrike">
                        <a:solidFill>
                          <a:srgbClr val="000000"/>
                        </a:solidFill>
                        <a:effectLst/>
                        <a:latin typeface="Aptos Narrow" panose="020B0004020202020204" pitchFamily="34" charset="0"/>
                      </a:endParaRPr>
                    </a:p>
                  </a:txBody>
                  <a:tcPr marL="7119" marR="7119" marT="7119" marB="0" anchor="b"/>
                </a:tc>
                <a:tc gridSpan="2">
                  <a:txBody>
                    <a:bodyPr/>
                    <a:lstStyle/>
                    <a:p>
                      <a:pPr algn="ctr" fontAlgn="b"/>
                      <a:r>
                        <a:rPr lang="en-US" sz="1000" b="1" u="none" strike="noStrike">
                          <a:effectLst/>
                        </a:rPr>
                        <a:t>Coverage Estimate 2020-21 (%)</a:t>
                      </a:r>
                      <a:endParaRPr lang="en-US" sz="1000" b="1" i="0" u="none" strike="noStrike">
                        <a:solidFill>
                          <a:srgbClr val="000000"/>
                        </a:solidFill>
                        <a:effectLst/>
                        <a:latin typeface="Aptos Narrow" panose="020B0004020202020204" pitchFamily="34" charset="0"/>
                      </a:endParaRPr>
                    </a:p>
                  </a:txBody>
                  <a:tcPr marL="7119" marR="7119" marT="7119" marB="0" anchor="b"/>
                </a:tc>
                <a:tc hMerge="1">
                  <a:txBody>
                    <a:bodyPr/>
                    <a:lstStyle/>
                    <a:p>
                      <a:endParaRPr lang="en-US"/>
                    </a:p>
                  </a:txBody>
                  <a:tcPr/>
                </a:tc>
                <a:extLst>
                  <a:ext uri="{0D108BD9-81ED-4DB2-BD59-A6C34878D82A}">
                    <a16:rowId xmlns:a16="http://schemas.microsoft.com/office/drawing/2014/main" val="2688091589"/>
                  </a:ext>
                </a:extLst>
              </a:tr>
              <a:tr h="199357">
                <a:tc gridSpan="2">
                  <a:txBody>
                    <a:bodyPr/>
                    <a:lstStyle/>
                    <a:p>
                      <a:pPr algn="ctr" fontAlgn="b"/>
                      <a:r>
                        <a:rPr lang="en-US" sz="1000" b="1" u="none" strike="noStrike">
                          <a:effectLst/>
                        </a:rPr>
                        <a:t>Top Ten</a:t>
                      </a:r>
                      <a:endParaRPr lang="en-US" sz="1000" b="1" i="0" u="none" strike="noStrike">
                        <a:solidFill>
                          <a:srgbClr val="000000"/>
                        </a:solidFill>
                        <a:effectLst/>
                        <a:latin typeface="Aptos Narrow" panose="020B0004020202020204" pitchFamily="34" charset="0"/>
                      </a:endParaRPr>
                    </a:p>
                  </a:txBody>
                  <a:tcPr marL="7119" marR="7119" marT="7119" marB="0" anchor="b"/>
                </a:tc>
                <a:tc hMerge="1">
                  <a:txBody>
                    <a:bodyPr/>
                    <a:lstStyle/>
                    <a:p>
                      <a:endParaRPr lang="en-US"/>
                    </a:p>
                  </a:txBody>
                  <a:tcPr/>
                </a:tc>
                <a:tc>
                  <a:txBody>
                    <a:bodyPr/>
                    <a:lstStyle/>
                    <a:p>
                      <a:pPr algn="l" fontAlgn="b"/>
                      <a:endParaRPr lang="en-US" sz="1000" b="1" i="0" u="none" strike="noStrike">
                        <a:solidFill>
                          <a:srgbClr val="000000"/>
                        </a:solidFill>
                        <a:effectLst/>
                        <a:latin typeface="Aptos Narrow" panose="020B0004020202020204" pitchFamily="34" charset="0"/>
                      </a:endParaRPr>
                    </a:p>
                  </a:txBody>
                  <a:tcPr marL="7119" marR="7119" marT="7119" marB="0" anchor="b"/>
                </a:tc>
                <a:tc gridSpan="2">
                  <a:txBody>
                    <a:bodyPr/>
                    <a:lstStyle/>
                    <a:p>
                      <a:pPr algn="ctr" fontAlgn="b"/>
                      <a:r>
                        <a:rPr lang="en-US" sz="1000" b="1" u="none" strike="noStrike">
                          <a:effectLst/>
                        </a:rPr>
                        <a:t>Top Ten</a:t>
                      </a:r>
                      <a:endParaRPr lang="en-US" sz="1000" b="1" i="0" u="none" strike="noStrike">
                        <a:solidFill>
                          <a:srgbClr val="000000"/>
                        </a:solidFill>
                        <a:effectLst/>
                        <a:latin typeface="Aptos Narrow" panose="020B0004020202020204" pitchFamily="34" charset="0"/>
                      </a:endParaRPr>
                    </a:p>
                  </a:txBody>
                  <a:tcPr marL="7119" marR="7119" marT="7119" marB="0" anchor="b"/>
                </a:tc>
                <a:tc hMerge="1">
                  <a:txBody>
                    <a:bodyPr/>
                    <a:lstStyle/>
                    <a:p>
                      <a:endParaRPr lang="en-US"/>
                    </a:p>
                  </a:txBody>
                  <a:tcPr/>
                </a:tc>
                <a:tc>
                  <a:txBody>
                    <a:bodyPr/>
                    <a:lstStyle/>
                    <a:p>
                      <a:pPr algn="l" fontAlgn="b"/>
                      <a:endParaRPr lang="en-US" sz="1000" b="1" i="0" u="none" strike="noStrike">
                        <a:solidFill>
                          <a:srgbClr val="000000"/>
                        </a:solidFill>
                        <a:effectLst/>
                        <a:latin typeface="Aptos Narrow" panose="020B0004020202020204" pitchFamily="34" charset="0"/>
                      </a:endParaRPr>
                    </a:p>
                  </a:txBody>
                  <a:tcPr marL="7119" marR="7119" marT="7119" marB="0" anchor="b"/>
                </a:tc>
                <a:tc gridSpan="2">
                  <a:txBody>
                    <a:bodyPr/>
                    <a:lstStyle/>
                    <a:p>
                      <a:pPr algn="ctr" fontAlgn="b"/>
                      <a:r>
                        <a:rPr lang="en-US" sz="1000" b="1" u="none" strike="noStrike">
                          <a:effectLst/>
                        </a:rPr>
                        <a:t>Top Ten</a:t>
                      </a:r>
                      <a:endParaRPr lang="en-US" sz="1000" b="1" i="0" u="none" strike="noStrike">
                        <a:solidFill>
                          <a:srgbClr val="000000"/>
                        </a:solidFill>
                        <a:effectLst/>
                        <a:latin typeface="Aptos Narrow" panose="020B0004020202020204" pitchFamily="34" charset="0"/>
                      </a:endParaRPr>
                    </a:p>
                  </a:txBody>
                  <a:tcPr marL="7119" marR="7119" marT="7119" marB="0" anchor="b"/>
                </a:tc>
                <a:tc hMerge="1">
                  <a:txBody>
                    <a:bodyPr/>
                    <a:lstStyle/>
                    <a:p>
                      <a:endParaRPr lang="en-US"/>
                    </a:p>
                  </a:txBody>
                  <a:tcPr/>
                </a:tc>
                <a:extLst>
                  <a:ext uri="{0D108BD9-81ED-4DB2-BD59-A6C34878D82A}">
                    <a16:rowId xmlns:a16="http://schemas.microsoft.com/office/drawing/2014/main" val="3272922716"/>
                  </a:ext>
                </a:extLst>
              </a:tr>
              <a:tr h="199357">
                <a:tc>
                  <a:txBody>
                    <a:bodyPr/>
                    <a:lstStyle/>
                    <a:p>
                      <a:pPr algn="l" fontAlgn="b"/>
                      <a:r>
                        <a:rPr lang="en-US" sz="1000" u="none" strike="noStrike">
                          <a:effectLst/>
                        </a:rPr>
                        <a:t>Garfield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49.4</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Pontotoc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51.0</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Washington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48.0</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1463293677"/>
                  </a:ext>
                </a:extLst>
              </a:tr>
              <a:tr h="199357">
                <a:tc>
                  <a:txBody>
                    <a:bodyPr/>
                    <a:lstStyle/>
                    <a:p>
                      <a:pPr algn="l" fontAlgn="b"/>
                      <a:r>
                        <a:rPr lang="en-US" sz="1000" u="none" strike="noStrike">
                          <a:effectLst/>
                        </a:rPr>
                        <a:t>Cleveland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48.1</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Grady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50.3</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Logan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47.2</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3185211329"/>
                  </a:ext>
                </a:extLst>
              </a:tr>
              <a:tr h="199357">
                <a:tc>
                  <a:txBody>
                    <a:bodyPr/>
                    <a:lstStyle/>
                    <a:p>
                      <a:pPr algn="l" fontAlgn="b"/>
                      <a:r>
                        <a:rPr lang="en-US" sz="1000" u="none" strike="noStrike">
                          <a:effectLst/>
                        </a:rPr>
                        <a:t>Pottawatomie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48.0</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Blaine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50.3</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Noble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45.9</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1466326778"/>
                  </a:ext>
                </a:extLst>
              </a:tr>
              <a:tr h="199357">
                <a:tc>
                  <a:txBody>
                    <a:bodyPr/>
                    <a:lstStyle/>
                    <a:p>
                      <a:pPr algn="l" fontAlgn="b"/>
                      <a:r>
                        <a:rPr lang="en-US" sz="1000" u="none" strike="noStrike">
                          <a:effectLst/>
                        </a:rPr>
                        <a:t>Washington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48.0</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Noble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49.5</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Cimarron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45.4</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336539934"/>
                  </a:ext>
                </a:extLst>
              </a:tr>
              <a:tr h="199357">
                <a:tc>
                  <a:txBody>
                    <a:bodyPr/>
                    <a:lstStyle/>
                    <a:p>
                      <a:pPr algn="l" fontAlgn="b"/>
                      <a:r>
                        <a:rPr lang="en-US" sz="1000" u="none" strike="noStrike">
                          <a:effectLst/>
                        </a:rPr>
                        <a:t>Canadian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47.0</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Kingfisher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49.2</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Pontotoc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45.2</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518604822"/>
                  </a:ext>
                </a:extLst>
              </a:tr>
              <a:tr h="199357">
                <a:tc>
                  <a:txBody>
                    <a:bodyPr/>
                    <a:lstStyle/>
                    <a:p>
                      <a:pPr algn="l" fontAlgn="b"/>
                      <a:r>
                        <a:rPr lang="en-US" sz="1000" u="none" strike="noStrike">
                          <a:effectLst/>
                        </a:rPr>
                        <a:t>Johnston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47.0</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Cimarron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49.1</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Roger Mills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44.8</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6086519"/>
                  </a:ext>
                </a:extLst>
              </a:tr>
              <a:tr h="199357">
                <a:tc>
                  <a:txBody>
                    <a:bodyPr/>
                    <a:lstStyle/>
                    <a:p>
                      <a:pPr algn="l" fontAlgn="b"/>
                      <a:r>
                        <a:rPr lang="en-US" sz="1000" u="none" strike="noStrike">
                          <a:effectLst/>
                        </a:rPr>
                        <a:t>McClain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46.8</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Grant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49.0</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Grady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44.6</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409628696"/>
                  </a:ext>
                </a:extLst>
              </a:tr>
              <a:tr h="199357">
                <a:tc>
                  <a:txBody>
                    <a:bodyPr/>
                    <a:lstStyle/>
                    <a:p>
                      <a:pPr algn="l" fontAlgn="b"/>
                      <a:r>
                        <a:rPr lang="en-US" sz="1000" u="none" strike="noStrike">
                          <a:effectLst/>
                        </a:rPr>
                        <a:t>Grant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46.6</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Cleveland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48.5</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Carter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44.1</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115948281"/>
                  </a:ext>
                </a:extLst>
              </a:tr>
              <a:tr h="199357">
                <a:tc>
                  <a:txBody>
                    <a:bodyPr/>
                    <a:lstStyle/>
                    <a:p>
                      <a:pPr algn="l" fontAlgn="b"/>
                      <a:r>
                        <a:rPr lang="en-US" sz="1000" u="none" strike="noStrike">
                          <a:effectLst/>
                        </a:rPr>
                        <a:t>Lincoln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46.5</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Oklahoma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48.1</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Pittsburg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43.9</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245362828"/>
                  </a:ext>
                </a:extLst>
              </a:tr>
              <a:tr h="199357">
                <a:tc>
                  <a:txBody>
                    <a:bodyPr/>
                    <a:lstStyle/>
                    <a:p>
                      <a:pPr algn="l" fontAlgn="b"/>
                      <a:r>
                        <a:rPr lang="en-US" sz="1000" u="none" strike="noStrike">
                          <a:effectLst/>
                        </a:rPr>
                        <a:t>Noble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46.5</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McIntosh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48.1</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Cleveland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43.7</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395284704"/>
                  </a:ext>
                </a:extLst>
              </a:tr>
              <a:tr h="199357">
                <a:tc gridSpan="2">
                  <a:txBody>
                    <a:bodyPr/>
                    <a:lstStyle/>
                    <a:p>
                      <a:pPr algn="ctr" fontAlgn="b"/>
                      <a:r>
                        <a:rPr lang="en-US" sz="1000" b="1" u="none" strike="noStrike">
                          <a:effectLst/>
                        </a:rPr>
                        <a:t>Bottom Ten</a:t>
                      </a:r>
                      <a:endParaRPr lang="en-US" sz="1000" b="1" i="0" u="none" strike="noStrike">
                        <a:solidFill>
                          <a:srgbClr val="000000"/>
                        </a:solidFill>
                        <a:effectLst/>
                        <a:latin typeface="Aptos Narrow" panose="020B0004020202020204" pitchFamily="34" charset="0"/>
                      </a:endParaRPr>
                    </a:p>
                  </a:txBody>
                  <a:tcPr marL="7119" marR="7119" marT="7119" marB="0" anchor="b"/>
                </a:tc>
                <a:tc hMerge="1">
                  <a:txBody>
                    <a:bodyPr/>
                    <a:lstStyle/>
                    <a:p>
                      <a:endParaRPr lang="en-US"/>
                    </a:p>
                  </a:txBody>
                  <a:tcPr/>
                </a:tc>
                <a:tc>
                  <a:txBody>
                    <a:bodyPr/>
                    <a:lstStyle/>
                    <a:p>
                      <a:pPr algn="l" fontAlgn="b"/>
                      <a:endParaRPr lang="en-US" sz="1000" b="1" i="0" u="none" strike="noStrike">
                        <a:solidFill>
                          <a:srgbClr val="000000"/>
                        </a:solidFill>
                        <a:effectLst/>
                        <a:latin typeface="Aptos Narrow" panose="020B0004020202020204" pitchFamily="34" charset="0"/>
                      </a:endParaRPr>
                    </a:p>
                  </a:txBody>
                  <a:tcPr marL="7119" marR="7119" marT="7119" marB="0" anchor="b"/>
                </a:tc>
                <a:tc gridSpan="2">
                  <a:txBody>
                    <a:bodyPr/>
                    <a:lstStyle/>
                    <a:p>
                      <a:pPr algn="ctr" fontAlgn="b"/>
                      <a:r>
                        <a:rPr lang="en-US" sz="1000" b="1" u="none" strike="noStrike">
                          <a:effectLst/>
                        </a:rPr>
                        <a:t>Bottom Ten</a:t>
                      </a:r>
                      <a:endParaRPr lang="en-US" sz="1000" b="1" i="0" u="none" strike="noStrike">
                        <a:solidFill>
                          <a:srgbClr val="000000"/>
                        </a:solidFill>
                        <a:effectLst/>
                        <a:latin typeface="Aptos Narrow" panose="020B0004020202020204" pitchFamily="34" charset="0"/>
                      </a:endParaRPr>
                    </a:p>
                  </a:txBody>
                  <a:tcPr marL="7119" marR="7119" marT="7119" marB="0" anchor="b"/>
                </a:tc>
                <a:tc hMerge="1">
                  <a:txBody>
                    <a:bodyPr/>
                    <a:lstStyle/>
                    <a:p>
                      <a:endParaRPr lang="en-US"/>
                    </a:p>
                  </a:txBody>
                  <a:tcPr/>
                </a:tc>
                <a:tc>
                  <a:txBody>
                    <a:bodyPr/>
                    <a:lstStyle/>
                    <a:p>
                      <a:pPr algn="l" fontAlgn="b"/>
                      <a:endParaRPr lang="en-US" sz="1000" b="1" i="0" u="none" strike="noStrike">
                        <a:solidFill>
                          <a:srgbClr val="000000"/>
                        </a:solidFill>
                        <a:effectLst/>
                        <a:latin typeface="Aptos Narrow" panose="020B0004020202020204" pitchFamily="34" charset="0"/>
                      </a:endParaRPr>
                    </a:p>
                  </a:txBody>
                  <a:tcPr marL="7119" marR="7119" marT="7119" marB="0" anchor="b"/>
                </a:tc>
                <a:tc gridSpan="2">
                  <a:txBody>
                    <a:bodyPr/>
                    <a:lstStyle/>
                    <a:p>
                      <a:pPr algn="ctr" fontAlgn="b"/>
                      <a:r>
                        <a:rPr lang="en-US" sz="1000" b="1" u="none" strike="noStrike">
                          <a:effectLst/>
                        </a:rPr>
                        <a:t>Bottom Ten</a:t>
                      </a:r>
                      <a:endParaRPr lang="en-US" sz="1000" b="1" i="0" u="none" strike="noStrike">
                        <a:solidFill>
                          <a:srgbClr val="000000"/>
                        </a:solidFill>
                        <a:effectLst/>
                        <a:latin typeface="Aptos Narrow" panose="020B0004020202020204" pitchFamily="34" charset="0"/>
                      </a:endParaRPr>
                    </a:p>
                  </a:txBody>
                  <a:tcPr marL="7119" marR="7119" marT="7119" marB="0" anchor="b"/>
                </a:tc>
                <a:tc hMerge="1">
                  <a:txBody>
                    <a:bodyPr/>
                    <a:lstStyle/>
                    <a:p>
                      <a:endParaRPr lang="en-US"/>
                    </a:p>
                  </a:txBody>
                  <a:tcPr/>
                </a:tc>
                <a:extLst>
                  <a:ext uri="{0D108BD9-81ED-4DB2-BD59-A6C34878D82A}">
                    <a16:rowId xmlns:a16="http://schemas.microsoft.com/office/drawing/2014/main" val="2145262208"/>
                  </a:ext>
                </a:extLst>
              </a:tr>
              <a:tr h="199357">
                <a:tc>
                  <a:txBody>
                    <a:bodyPr/>
                    <a:lstStyle/>
                    <a:p>
                      <a:pPr algn="l" fontAlgn="b"/>
                      <a:r>
                        <a:rPr lang="en-US" sz="1000" u="none" strike="noStrike">
                          <a:effectLst/>
                        </a:rPr>
                        <a:t>Texas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35.7</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Texas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37.4</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Texas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26.2</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1324837824"/>
                  </a:ext>
                </a:extLst>
              </a:tr>
              <a:tr h="199357">
                <a:tc>
                  <a:txBody>
                    <a:bodyPr/>
                    <a:lstStyle/>
                    <a:p>
                      <a:pPr algn="l" fontAlgn="b"/>
                      <a:r>
                        <a:rPr lang="en-US" sz="1000" u="none" strike="noStrike">
                          <a:effectLst/>
                        </a:rPr>
                        <a:t>Comanche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37.9</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Woodward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38.2</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Le Flore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32.3</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487294186"/>
                  </a:ext>
                </a:extLst>
              </a:tr>
              <a:tr h="199357">
                <a:tc>
                  <a:txBody>
                    <a:bodyPr/>
                    <a:lstStyle/>
                    <a:p>
                      <a:pPr algn="l" fontAlgn="b"/>
                      <a:r>
                        <a:rPr lang="en-US" sz="1000" u="none" strike="noStrike">
                          <a:effectLst/>
                        </a:rPr>
                        <a:t>Beaver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38.6</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Beckham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39.8</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Pushmataha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34.2</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593732796"/>
                  </a:ext>
                </a:extLst>
              </a:tr>
              <a:tr h="199357">
                <a:tc>
                  <a:txBody>
                    <a:bodyPr/>
                    <a:lstStyle/>
                    <a:p>
                      <a:pPr algn="l" fontAlgn="b"/>
                      <a:r>
                        <a:rPr lang="en-US" sz="1000" u="none" strike="noStrike">
                          <a:effectLst/>
                        </a:rPr>
                        <a:t>Beckham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39.3</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Caddo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40.5</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McCurtain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34.4</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3580779535"/>
                  </a:ext>
                </a:extLst>
              </a:tr>
              <a:tr h="199357">
                <a:tc>
                  <a:txBody>
                    <a:bodyPr/>
                    <a:lstStyle/>
                    <a:p>
                      <a:pPr algn="l" fontAlgn="b"/>
                      <a:r>
                        <a:rPr lang="en-US" sz="1000" u="none" strike="noStrike">
                          <a:effectLst/>
                        </a:rPr>
                        <a:t>Kingfisher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39.8</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Seminole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41.7</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Seminole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34.5</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3288542420"/>
                  </a:ext>
                </a:extLst>
              </a:tr>
              <a:tr h="199357">
                <a:tc>
                  <a:txBody>
                    <a:bodyPr/>
                    <a:lstStyle/>
                    <a:p>
                      <a:pPr algn="l" fontAlgn="b"/>
                      <a:r>
                        <a:rPr lang="en-US" sz="1000" u="none" strike="noStrike">
                          <a:effectLst/>
                        </a:rPr>
                        <a:t>Muskogee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39.8</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Sequoyah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42.1</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Adair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35.1</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1604190159"/>
                  </a:ext>
                </a:extLst>
              </a:tr>
              <a:tr h="199357">
                <a:tc>
                  <a:txBody>
                    <a:bodyPr/>
                    <a:lstStyle/>
                    <a:p>
                      <a:pPr algn="l" fontAlgn="b"/>
                      <a:r>
                        <a:rPr lang="en-US" sz="1000" u="none" strike="noStrike">
                          <a:effectLst/>
                        </a:rPr>
                        <a:t>Cherokee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39.9</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Okmulgee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42.1</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Haskell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36.2</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1947909829"/>
                  </a:ext>
                </a:extLst>
              </a:tr>
              <a:tr h="199357">
                <a:tc>
                  <a:txBody>
                    <a:bodyPr/>
                    <a:lstStyle/>
                    <a:p>
                      <a:pPr algn="l" fontAlgn="b"/>
                      <a:r>
                        <a:rPr lang="en-US" sz="1000" u="none" strike="noStrike">
                          <a:effectLst/>
                        </a:rPr>
                        <a:t>Ottawa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40.0</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Craig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42.1</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Atoka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36.2</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4016172620"/>
                  </a:ext>
                </a:extLst>
              </a:tr>
              <a:tr h="199357">
                <a:tc>
                  <a:txBody>
                    <a:bodyPr/>
                    <a:lstStyle/>
                    <a:p>
                      <a:pPr algn="l" fontAlgn="b"/>
                      <a:r>
                        <a:rPr lang="en-US" sz="1000" u="none" strike="noStrike">
                          <a:effectLst/>
                        </a:rPr>
                        <a:t>Greer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40.3</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Bryan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42.6</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Beckham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37.0</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103355685"/>
                  </a:ext>
                </a:extLst>
              </a:tr>
              <a:tr h="199357">
                <a:tc>
                  <a:txBody>
                    <a:bodyPr/>
                    <a:lstStyle/>
                    <a:p>
                      <a:pPr algn="l" fontAlgn="b"/>
                      <a:r>
                        <a:rPr lang="en-US" sz="1000" u="none" strike="noStrike">
                          <a:effectLst/>
                        </a:rPr>
                        <a:t>Okfuskee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40.5</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Kay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42.6</a:t>
                      </a:r>
                      <a:endParaRPr lang="en-US" sz="1000" b="1"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l" fontAlgn="b"/>
                      <a:r>
                        <a:rPr lang="en-US" sz="1000" u="none" strike="noStrike">
                          <a:effectLst/>
                        </a:rPr>
                        <a:t>Wagoner County</a:t>
                      </a:r>
                      <a:endParaRPr lang="en-US" sz="1000" b="0" i="0" u="none" strike="noStrike">
                        <a:solidFill>
                          <a:srgbClr val="000000"/>
                        </a:solidFill>
                        <a:effectLst/>
                        <a:latin typeface="Aptos Narrow" panose="020B0004020202020204" pitchFamily="34" charset="0"/>
                      </a:endParaRPr>
                    </a:p>
                  </a:txBody>
                  <a:tcPr marL="7119" marR="7119" marT="7119" marB="0" anchor="b"/>
                </a:tc>
                <a:tc>
                  <a:txBody>
                    <a:bodyPr/>
                    <a:lstStyle/>
                    <a:p>
                      <a:pPr algn="r" fontAlgn="b"/>
                      <a:r>
                        <a:rPr lang="en-US" sz="1000" b="1" u="none" strike="noStrike">
                          <a:effectLst/>
                        </a:rPr>
                        <a:t>37.1</a:t>
                      </a:r>
                      <a:endParaRPr lang="en-US" sz="1000" b="1" i="0" u="none" strike="noStrike">
                        <a:solidFill>
                          <a:srgbClr val="000000"/>
                        </a:solidFill>
                        <a:effectLst/>
                        <a:latin typeface="Aptos Narrow" panose="020B0004020202020204" pitchFamily="34" charset="0"/>
                      </a:endParaRPr>
                    </a:p>
                  </a:txBody>
                  <a:tcPr marL="7119" marR="7119" marT="7119" marB="0" anchor="b"/>
                </a:tc>
                <a:extLst>
                  <a:ext uri="{0D108BD9-81ED-4DB2-BD59-A6C34878D82A}">
                    <a16:rowId xmlns:a16="http://schemas.microsoft.com/office/drawing/2014/main" val="2067711672"/>
                  </a:ext>
                </a:extLst>
              </a:tr>
            </a:tbl>
          </a:graphicData>
        </a:graphic>
      </p:graphicFrame>
      <p:sp>
        <p:nvSpPr>
          <p:cNvPr id="14" name="TextBox 13">
            <a:extLst>
              <a:ext uri="{FF2B5EF4-FFF2-40B4-BE49-F238E27FC236}">
                <a16:creationId xmlns:a16="http://schemas.microsoft.com/office/drawing/2014/main" id="{D6E5FB2E-9630-8921-9509-9F3AAACE39D2}"/>
              </a:ext>
            </a:extLst>
          </p:cNvPr>
          <p:cNvSpPr txBox="1"/>
          <p:nvPr/>
        </p:nvSpPr>
        <p:spPr>
          <a:xfrm>
            <a:off x="3289955" y="6269136"/>
            <a:ext cx="8455821" cy="307777"/>
          </a:xfrm>
          <a:prstGeom prst="rect">
            <a:avLst/>
          </a:prstGeom>
          <a:noFill/>
        </p:spPr>
        <p:txBody>
          <a:bodyPr wrap="square" rtlCol="0">
            <a:spAutoFit/>
          </a:bodyPr>
          <a:lstStyle/>
          <a:p>
            <a:pPr algn="ctr"/>
            <a:r>
              <a:rPr lang="en-US" sz="1400"/>
              <a:t>*CDC Rates by county only include ages 18+ and the most recent year included is Season 2020-2021</a:t>
            </a:r>
          </a:p>
        </p:txBody>
      </p:sp>
      <p:sp>
        <p:nvSpPr>
          <p:cNvPr id="11" name="TextBox 10">
            <a:extLst>
              <a:ext uri="{FF2B5EF4-FFF2-40B4-BE49-F238E27FC236}">
                <a16:creationId xmlns:a16="http://schemas.microsoft.com/office/drawing/2014/main" id="{3E2B9073-D2E0-56DA-BCF3-E3683F80BF2A}"/>
              </a:ext>
            </a:extLst>
          </p:cNvPr>
          <p:cNvSpPr txBox="1"/>
          <p:nvPr/>
        </p:nvSpPr>
        <p:spPr>
          <a:xfrm>
            <a:off x="340659" y="3128013"/>
            <a:ext cx="2768083" cy="3139321"/>
          </a:xfrm>
          <a:prstGeom prst="rect">
            <a:avLst/>
          </a:prstGeom>
          <a:noFill/>
        </p:spPr>
        <p:txBody>
          <a:bodyPr wrap="square" rtlCol="0">
            <a:spAutoFit/>
          </a:bodyPr>
          <a:lstStyle/>
          <a:p>
            <a:pPr marL="285750" indent="-285750">
              <a:buFont typeface="Arial" panose="020B0604020202020204" pitchFamily="34" charset="0"/>
              <a:buChar char="•"/>
            </a:pPr>
            <a:r>
              <a:rPr lang="en-US"/>
              <a:t>The top and bottom 10 Counties for Flu Vaccination rates fluctuates from year to year. There are a few that have remained constant.</a:t>
            </a:r>
          </a:p>
          <a:p>
            <a:pPr marL="285750" indent="-285750">
              <a:buFont typeface="Arial" panose="020B0604020202020204" pitchFamily="34" charset="0"/>
              <a:buChar char="•"/>
            </a:pPr>
            <a:r>
              <a:rPr lang="en-US"/>
              <a:t>Highest rates between 40% and 50%. Lowest rates between 26% and 43%</a:t>
            </a:r>
          </a:p>
        </p:txBody>
      </p:sp>
    </p:spTree>
    <p:extLst>
      <p:ext uri="{BB962C8B-B14F-4D97-AF65-F5344CB8AC3E}">
        <p14:creationId xmlns:p14="http://schemas.microsoft.com/office/powerpoint/2010/main" val="425885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F3E55-78B6-DF6D-E6D8-24AAC04B7401}"/>
              </a:ext>
            </a:extLst>
          </p:cNvPr>
          <p:cNvSpPr>
            <a:spLocks noGrp="1"/>
          </p:cNvSpPr>
          <p:nvPr>
            <p:ph type="title"/>
          </p:nvPr>
        </p:nvSpPr>
        <p:spPr>
          <a:xfrm>
            <a:off x="457200" y="415230"/>
            <a:ext cx="2662518" cy="837374"/>
          </a:xfrm>
        </p:spPr>
        <p:txBody>
          <a:bodyPr anchor="t">
            <a:normAutofit/>
          </a:bodyPr>
          <a:lstStyle/>
          <a:p>
            <a:pPr>
              <a:lnSpc>
                <a:spcPct val="90000"/>
              </a:lnSpc>
            </a:pPr>
            <a:r>
              <a:rPr lang="en-US"/>
              <a:t>OSIIS Flu Rates by County</a:t>
            </a:r>
          </a:p>
        </p:txBody>
      </p:sp>
      <p:sp>
        <p:nvSpPr>
          <p:cNvPr id="3" name="Content Placeholder 2">
            <a:extLst>
              <a:ext uri="{FF2B5EF4-FFF2-40B4-BE49-F238E27FC236}">
                <a16:creationId xmlns:a16="http://schemas.microsoft.com/office/drawing/2014/main" id="{2F949252-0F6D-F5AE-0D73-040C9C0F79AE}"/>
              </a:ext>
            </a:extLst>
          </p:cNvPr>
          <p:cNvSpPr>
            <a:spLocks noGrp="1"/>
          </p:cNvSpPr>
          <p:nvPr>
            <p:ph idx="1"/>
          </p:nvPr>
        </p:nvSpPr>
        <p:spPr>
          <a:xfrm>
            <a:off x="457199" y="1252604"/>
            <a:ext cx="2662518" cy="4827608"/>
          </a:xfrm>
        </p:spPr>
        <p:txBody>
          <a:bodyPr>
            <a:normAutofit/>
          </a:bodyPr>
          <a:lstStyle/>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rPr>
              <a:t>The top and bottom 10 Counties for Flu Vaccination rates fluctuates from year to year. In OSIIS, the top and bottom counties remained mostly the same</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rPr>
              <a:t>Highest rates between 40% and 50%. Lowest rates between 26% and 43%</a:t>
            </a:r>
          </a:p>
          <a:p>
            <a:pPr marL="285750" marR="0" lvl="0" indent="-285750" defTabSz="914400" rtl="0" eaLnBrk="1" fontAlgn="auto" latinLnBrk="0" hangingPunct="1">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effectLst/>
                <a:uLnTx/>
                <a:uFillTx/>
              </a:rPr>
              <a:t>Compared to top 10 from CDC, OSIIS was 10-20% lower, and the same for the lowest 10</a:t>
            </a:r>
          </a:p>
          <a:p>
            <a:pPr marL="0" indent="0">
              <a:buNone/>
            </a:pPr>
            <a:endParaRPr lang="en-US"/>
          </a:p>
        </p:txBody>
      </p:sp>
      <p:sp>
        <p:nvSpPr>
          <p:cNvPr id="4" name="Slide Number Placeholder 3">
            <a:extLst>
              <a:ext uri="{FF2B5EF4-FFF2-40B4-BE49-F238E27FC236}">
                <a16:creationId xmlns:a16="http://schemas.microsoft.com/office/drawing/2014/main" id="{7E8C6794-6D7E-5F18-F8AB-C264F301E14C}"/>
              </a:ext>
            </a:extLst>
          </p:cNvPr>
          <p:cNvSpPr>
            <a:spLocks noGrp="1"/>
          </p:cNvSpPr>
          <p:nvPr>
            <p:ph type="sldNum" sz="quarter" idx="12"/>
          </p:nvPr>
        </p:nvSpPr>
        <p:spPr>
          <a:xfrm>
            <a:off x="11066929" y="6378574"/>
            <a:ext cx="784412" cy="223931"/>
          </a:xfrm>
        </p:spPr>
        <p:txBody>
          <a:bodyPr anchor="ctr">
            <a:normAutofit/>
          </a:bodyPr>
          <a:lstStyle/>
          <a:p>
            <a:pPr>
              <a:lnSpc>
                <a:spcPct val="90000"/>
              </a:lnSpc>
              <a:spcAft>
                <a:spcPts val="600"/>
              </a:spcAft>
            </a:pPr>
            <a:fld id="{DB7DDC46-2E90-8640-BEFE-F54DCCD857ED}" type="slidenum">
              <a:rPr lang="en-US" sz="900" smtClean="0"/>
              <a:pPr>
                <a:lnSpc>
                  <a:spcPct val="90000"/>
                </a:lnSpc>
                <a:spcAft>
                  <a:spcPts val="600"/>
                </a:spcAft>
              </a:pPr>
              <a:t>8</a:t>
            </a:fld>
            <a:endParaRPr lang="en-US" sz="900"/>
          </a:p>
        </p:txBody>
      </p:sp>
      <p:sp>
        <p:nvSpPr>
          <p:cNvPr id="6" name="Footer Placeholder 5">
            <a:extLst>
              <a:ext uri="{FF2B5EF4-FFF2-40B4-BE49-F238E27FC236}">
                <a16:creationId xmlns:a16="http://schemas.microsoft.com/office/drawing/2014/main" id="{CEDC7CC7-B839-6F6D-651A-4529AADF0792}"/>
              </a:ext>
            </a:extLst>
          </p:cNvPr>
          <p:cNvSpPr>
            <a:spLocks noGrp="1"/>
          </p:cNvSpPr>
          <p:nvPr>
            <p:ph type="ftr" sz="quarter" idx="16"/>
          </p:nvPr>
        </p:nvSpPr>
        <p:spPr>
          <a:xfrm>
            <a:off x="781050" y="6378575"/>
            <a:ext cx="2338667" cy="198338"/>
          </a:xfrm>
        </p:spPr>
        <p:txBody>
          <a:bodyPr anchor="ctr">
            <a:normAutofit/>
          </a:bodyPr>
          <a:lstStyle/>
          <a:p>
            <a:pPr>
              <a:lnSpc>
                <a:spcPct val="90000"/>
              </a:lnSpc>
              <a:spcAft>
                <a:spcPts val="600"/>
              </a:spcAft>
            </a:pPr>
            <a:r>
              <a:rPr lang="en-US" sz="600"/>
              <a:t>Oklahoma State Department of Health | Presentation Title | Date </a:t>
            </a:r>
          </a:p>
        </p:txBody>
      </p:sp>
      <p:graphicFrame>
        <p:nvGraphicFramePr>
          <p:cNvPr id="8" name="Table 7">
            <a:extLst>
              <a:ext uri="{FF2B5EF4-FFF2-40B4-BE49-F238E27FC236}">
                <a16:creationId xmlns:a16="http://schemas.microsoft.com/office/drawing/2014/main" id="{DAB18E19-6EBB-4E12-1B40-25C356797A84}"/>
              </a:ext>
            </a:extLst>
          </p:cNvPr>
          <p:cNvGraphicFramePr>
            <a:graphicFrameLocks noGrp="1"/>
          </p:cNvGraphicFramePr>
          <p:nvPr/>
        </p:nvGraphicFramePr>
        <p:xfrm>
          <a:off x="4350148" y="1062038"/>
          <a:ext cx="6772788" cy="4827608"/>
        </p:xfrm>
        <a:graphic>
          <a:graphicData uri="http://schemas.openxmlformats.org/drawingml/2006/table">
            <a:tbl>
              <a:tblPr>
                <a:tableStyleId>{5C22544A-7EE6-4342-B048-85BDC9FD1C3A}</a:tableStyleId>
              </a:tblPr>
              <a:tblGrid>
                <a:gridCol w="2594103">
                  <a:extLst>
                    <a:ext uri="{9D8B030D-6E8A-4147-A177-3AD203B41FA5}">
                      <a16:colId xmlns:a16="http://schemas.microsoft.com/office/drawing/2014/main" val="405259036"/>
                    </a:ext>
                  </a:extLst>
                </a:gridCol>
                <a:gridCol w="849483">
                  <a:extLst>
                    <a:ext uri="{9D8B030D-6E8A-4147-A177-3AD203B41FA5}">
                      <a16:colId xmlns:a16="http://schemas.microsoft.com/office/drawing/2014/main" val="1666588395"/>
                    </a:ext>
                  </a:extLst>
                </a:gridCol>
                <a:gridCol w="430361">
                  <a:extLst>
                    <a:ext uri="{9D8B030D-6E8A-4147-A177-3AD203B41FA5}">
                      <a16:colId xmlns:a16="http://schemas.microsoft.com/office/drawing/2014/main" val="1228451270"/>
                    </a:ext>
                  </a:extLst>
                </a:gridCol>
                <a:gridCol w="1961428">
                  <a:extLst>
                    <a:ext uri="{9D8B030D-6E8A-4147-A177-3AD203B41FA5}">
                      <a16:colId xmlns:a16="http://schemas.microsoft.com/office/drawing/2014/main" val="738251925"/>
                    </a:ext>
                  </a:extLst>
                </a:gridCol>
                <a:gridCol w="937413">
                  <a:extLst>
                    <a:ext uri="{9D8B030D-6E8A-4147-A177-3AD203B41FA5}">
                      <a16:colId xmlns:a16="http://schemas.microsoft.com/office/drawing/2014/main" val="3562393918"/>
                    </a:ext>
                  </a:extLst>
                </a:gridCol>
              </a:tblGrid>
              <a:tr h="209896">
                <a:tc gridSpan="2">
                  <a:txBody>
                    <a:bodyPr/>
                    <a:lstStyle/>
                    <a:p>
                      <a:pPr algn="ctr" fontAlgn="b"/>
                      <a:r>
                        <a:rPr lang="en-US" sz="1100" b="1" u="none" strike="noStrike">
                          <a:effectLst/>
                        </a:rPr>
                        <a:t>Coverage Estimate 2022-23 (%)</a:t>
                      </a:r>
                      <a:endParaRPr lang="en-US" sz="1100" b="1" i="0" u="none" strike="noStrike">
                        <a:solidFill>
                          <a:srgbClr val="000000"/>
                        </a:solidFill>
                        <a:effectLst/>
                        <a:latin typeface="Aptos Narrow" panose="020B0004020202020204" pitchFamily="34" charset="0"/>
                      </a:endParaRPr>
                    </a:p>
                  </a:txBody>
                  <a:tcPr marL="7550" marR="7550" marT="7550" marB="0" anchor="b"/>
                </a:tc>
                <a:tc hMerge="1">
                  <a:txBody>
                    <a:bodyPr/>
                    <a:lstStyle/>
                    <a:p>
                      <a:endParaRPr lang="en-US"/>
                    </a:p>
                  </a:txBody>
                  <a:tcPr/>
                </a:tc>
                <a:tc>
                  <a:txBody>
                    <a:bodyPr/>
                    <a:lstStyle/>
                    <a:p>
                      <a:pPr algn="ctr" fontAlgn="b"/>
                      <a:endParaRPr lang="en-US" sz="1100" b="1" i="0" u="none" strike="noStrike">
                        <a:solidFill>
                          <a:srgbClr val="000000"/>
                        </a:solidFill>
                        <a:effectLst/>
                        <a:latin typeface="Aptos Narrow" panose="020B0004020202020204" pitchFamily="34" charset="0"/>
                      </a:endParaRPr>
                    </a:p>
                  </a:txBody>
                  <a:tcPr marL="7550" marR="7550" marT="7550" marB="0" anchor="b"/>
                </a:tc>
                <a:tc gridSpan="2">
                  <a:txBody>
                    <a:bodyPr/>
                    <a:lstStyle/>
                    <a:p>
                      <a:pPr algn="ctr" fontAlgn="b"/>
                      <a:r>
                        <a:rPr lang="en-US" sz="1100" b="1" u="none" strike="noStrike">
                          <a:effectLst/>
                        </a:rPr>
                        <a:t>Coverage Estimate 2022-23 (%)</a:t>
                      </a:r>
                      <a:endParaRPr lang="en-US" sz="1100" b="1" i="0" u="none" strike="noStrike">
                        <a:solidFill>
                          <a:srgbClr val="000000"/>
                        </a:solidFill>
                        <a:effectLst/>
                        <a:latin typeface="Aptos Narrow" panose="020B0004020202020204" pitchFamily="34" charset="0"/>
                      </a:endParaRPr>
                    </a:p>
                  </a:txBody>
                  <a:tcPr marL="7550" marR="7550" marT="7550" marB="0" anchor="b"/>
                </a:tc>
                <a:tc hMerge="1">
                  <a:txBody>
                    <a:bodyPr/>
                    <a:lstStyle/>
                    <a:p>
                      <a:endParaRPr lang="en-US"/>
                    </a:p>
                  </a:txBody>
                  <a:tcPr/>
                </a:tc>
                <a:extLst>
                  <a:ext uri="{0D108BD9-81ED-4DB2-BD59-A6C34878D82A}">
                    <a16:rowId xmlns:a16="http://schemas.microsoft.com/office/drawing/2014/main" val="4046054902"/>
                  </a:ext>
                </a:extLst>
              </a:tr>
              <a:tr h="209896">
                <a:tc gridSpan="2">
                  <a:txBody>
                    <a:bodyPr/>
                    <a:lstStyle/>
                    <a:p>
                      <a:pPr algn="ctr" fontAlgn="b"/>
                      <a:r>
                        <a:rPr lang="en-US" sz="1100" b="1" u="none" strike="noStrike">
                          <a:effectLst/>
                        </a:rPr>
                        <a:t>Top Ten</a:t>
                      </a:r>
                      <a:endParaRPr lang="en-US" sz="1100" b="1" i="0" u="none" strike="noStrike">
                        <a:solidFill>
                          <a:srgbClr val="000000"/>
                        </a:solidFill>
                        <a:effectLst/>
                        <a:latin typeface="Aptos Narrow" panose="020B0004020202020204" pitchFamily="34" charset="0"/>
                      </a:endParaRPr>
                    </a:p>
                  </a:txBody>
                  <a:tcPr marL="7550" marR="7550" marT="7550" marB="0" anchor="b"/>
                </a:tc>
                <a:tc hMerge="1">
                  <a:txBody>
                    <a:bodyPr/>
                    <a:lstStyle/>
                    <a:p>
                      <a:endParaRPr lang="en-US"/>
                    </a:p>
                  </a:txBody>
                  <a:tcPr/>
                </a:tc>
                <a:tc>
                  <a:txBody>
                    <a:bodyPr/>
                    <a:lstStyle/>
                    <a:p>
                      <a:pPr algn="ctr" fontAlgn="b"/>
                      <a:endParaRPr lang="en-US" sz="1100" b="1" i="0" u="none" strike="noStrike">
                        <a:solidFill>
                          <a:srgbClr val="000000"/>
                        </a:solidFill>
                        <a:effectLst/>
                        <a:latin typeface="Aptos Narrow" panose="020B0004020202020204" pitchFamily="34" charset="0"/>
                      </a:endParaRPr>
                    </a:p>
                  </a:txBody>
                  <a:tcPr marL="7550" marR="7550" marT="7550" marB="0" anchor="b"/>
                </a:tc>
                <a:tc gridSpan="2">
                  <a:txBody>
                    <a:bodyPr/>
                    <a:lstStyle/>
                    <a:p>
                      <a:pPr algn="ctr" fontAlgn="b"/>
                      <a:r>
                        <a:rPr lang="en-US" sz="1100" b="1" u="none" strike="noStrike">
                          <a:effectLst/>
                        </a:rPr>
                        <a:t>Top Ten</a:t>
                      </a:r>
                      <a:endParaRPr lang="en-US" sz="1100" b="1" i="0" u="none" strike="noStrike">
                        <a:solidFill>
                          <a:srgbClr val="000000"/>
                        </a:solidFill>
                        <a:effectLst/>
                        <a:latin typeface="Aptos Narrow" panose="020B0004020202020204" pitchFamily="34" charset="0"/>
                      </a:endParaRPr>
                    </a:p>
                  </a:txBody>
                  <a:tcPr marL="7550" marR="7550" marT="7550" marB="0" anchor="b"/>
                </a:tc>
                <a:tc hMerge="1">
                  <a:txBody>
                    <a:bodyPr/>
                    <a:lstStyle/>
                    <a:p>
                      <a:endParaRPr lang="en-US"/>
                    </a:p>
                  </a:txBody>
                  <a:tcPr/>
                </a:tc>
                <a:extLst>
                  <a:ext uri="{0D108BD9-81ED-4DB2-BD59-A6C34878D82A}">
                    <a16:rowId xmlns:a16="http://schemas.microsoft.com/office/drawing/2014/main" val="3486825210"/>
                  </a:ext>
                </a:extLst>
              </a:tr>
              <a:tr h="209896">
                <a:tc>
                  <a:txBody>
                    <a:bodyPr/>
                    <a:lstStyle/>
                    <a:p>
                      <a:pPr algn="l" fontAlgn="b"/>
                      <a:r>
                        <a:rPr lang="en-US" sz="1100" u="none" strike="noStrike">
                          <a:effectLst/>
                        </a:rPr>
                        <a:t>Oklahoma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35.2</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Oklahoma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34.9</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3583557910"/>
                  </a:ext>
                </a:extLst>
              </a:tr>
              <a:tr h="209896">
                <a:tc>
                  <a:txBody>
                    <a:bodyPr/>
                    <a:lstStyle/>
                    <a:p>
                      <a:pPr algn="l" fontAlgn="b"/>
                      <a:r>
                        <a:rPr lang="en-US" sz="1100" u="none" strike="noStrike">
                          <a:effectLst/>
                        </a:rPr>
                        <a:t>Noble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29.7</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Custer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29.3</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2413291446"/>
                  </a:ext>
                </a:extLst>
              </a:tr>
              <a:tr h="209896">
                <a:tc>
                  <a:txBody>
                    <a:bodyPr/>
                    <a:lstStyle/>
                    <a:p>
                      <a:pPr algn="l" fontAlgn="b"/>
                      <a:r>
                        <a:rPr lang="en-US" sz="1100" u="none" strike="noStrike">
                          <a:effectLst/>
                        </a:rPr>
                        <a:t>Craig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29.1</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Jackson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28.7</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196166398"/>
                  </a:ext>
                </a:extLst>
              </a:tr>
              <a:tr h="209896">
                <a:tc>
                  <a:txBody>
                    <a:bodyPr/>
                    <a:lstStyle/>
                    <a:p>
                      <a:pPr algn="l" fontAlgn="b"/>
                      <a:r>
                        <a:rPr lang="en-US" sz="1100" u="none" strike="noStrike">
                          <a:effectLst/>
                        </a:rPr>
                        <a:t>Custer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28.8</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Cherokee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28.1</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3979538970"/>
                  </a:ext>
                </a:extLst>
              </a:tr>
              <a:tr h="209896">
                <a:tc>
                  <a:txBody>
                    <a:bodyPr/>
                    <a:lstStyle/>
                    <a:p>
                      <a:pPr algn="l" fontAlgn="b"/>
                      <a:r>
                        <a:rPr lang="en-US" sz="1100" u="none" strike="noStrike">
                          <a:effectLst/>
                        </a:rPr>
                        <a:t>Pontotoc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27.7</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Noble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27.9</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1247573601"/>
                  </a:ext>
                </a:extLst>
              </a:tr>
              <a:tr h="209896">
                <a:tc>
                  <a:txBody>
                    <a:bodyPr/>
                    <a:lstStyle/>
                    <a:p>
                      <a:pPr algn="l" fontAlgn="b"/>
                      <a:r>
                        <a:rPr lang="en-US" sz="1100" u="none" strike="noStrike">
                          <a:effectLst/>
                        </a:rPr>
                        <a:t>Seminole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27.6</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Craig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27.5</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3834836297"/>
                  </a:ext>
                </a:extLst>
              </a:tr>
              <a:tr h="209896">
                <a:tc>
                  <a:txBody>
                    <a:bodyPr/>
                    <a:lstStyle/>
                    <a:p>
                      <a:pPr algn="l" fontAlgn="b"/>
                      <a:r>
                        <a:rPr lang="en-US" sz="1100" u="none" strike="noStrike">
                          <a:effectLst/>
                        </a:rPr>
                        <a:t>Jackson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27.3</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Pontotoc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27.1</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3548053703"/>
                  </a:ext>
                </a:extLst>
              </a:tr>
              <a:tr h="209896">
                <a:tc>
                  <a:txBody>
                    <a:bodyPr/>
                    <a:lstStyle/>
                    <a:p>
                      <a:pPr algn="l" fontAlgn="b"/>
                      <a:r>
                        <a:rPr lang="en-US" sz="1100" u="none" strike="noStrike">
                          <a:effectLst/>
                        </a:rPr>
                        <a:t>Stephens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27.2</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Seminole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26.6</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1726827703"/>
                  </a:ext>
                </a:extLst>
              </a:tr>
              <a:tr h="209896">
                <a:tc>
                  <a:txBody>
                    <a:bodyPr/>
                    <a:lstStyle/>
                    <a:p>
                      <a:pPr algn="l" fontAlgn="b"/>
                      <a:r>
                        <a:rPr lang="en-US" sz="1100" u="none" strike="noStrike">
                          <a:effectLst/>
                        </a:rPr>
                        <a:t>Cherokee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27.0</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Stephens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26.1</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166569705"/>
                  </a:ext>
                </a:extLst>
              </a:tr>
              <a:tr h="209896">
                <a:tc>
                  <a:txBody>
                    <a:bodyPr/>
                    <a:lstStyle/>
                    <a:p>
                      <a:pPr algn="l" fontAlgn="b"/>
                      <a:r>
                        <a:rPr lang="en-US" sz="1100" u="none" strike="noStrike">
                          <a:effectLst/>
                        </a:rPr>
                        <a:t>Blaine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25.2</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Okfuskee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23.7</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3983462314"/>
                  </a:ext>
                </a:extLst>
              </a:tr>
              <a:tr h="209896">
                <a:tc gridSpan="2">
                  <a:txBody>
                    <a:bodyPr/>
                    <a:lstStyle/>
                    <a:p>
                      <a:pPr algn="ctr" fontAlgn="b"/>
                      <a:r>
                        <a:rPr lang="en-US" sz="1100" b="1" u="none" strike="noStrike">
                          <a:effectLst/>
                        </a:rPr>
                        <a:t>Bottom Ten</a:t>
                      </a:r>
                      <a:endParaRPr lang="en-US" sz="1100" b="1" i="0" u="none" strike="noStrike">
                        <a:solidFill>
                          <a:srgbClr val="000000"/>
                        </a:solidFill>
                        <a:effectLst/>
                        <a:latin typeface="Aptos Narrow" panose="020B0004020202020204" pitchFamily="34" charset="0"/>
                      </a:endParaRPr>
                    </a:p>
                  </a:txBody>
                  <a:tcPr marL="7550" marR="7550" marT="7550" marB="0" anchor="b"/>
                </a:tc>
                <a:tc hMerge="1">
                  <a:txBody>
                    <a:bodyPr/>
                    <a:lstStyle/>
                    <a:p>
                      <a:endParaRPr lang="en-US"/>
                    </a:p>
                  </a:txBody>
                  <a:tcPr/>
                </a:tc>
                <a:tc>
                  <a:txBody>
                    <a:bodyPr/>
                    <a:lstStyle/>
                    <a:p>
                      <a:pPr algn="ctr" fontAlgn="b"/>
                      <a:endParaRPr lang="en-US" sz="1100" b="1" i="0" u="none" strike="noStrike">
                        <a:solidFill>
                          <a:srgbClr val="000000"/>
                        </a:solidFill>
                        <a:effectLst/>
                        <a:latin typeface="Aptos Narrow" panose="020B0004020202020204" pitchFamily="34" charset="0"/>
                      </a:endParaRPr>
                    </a:p>
                  </a:txBody>
                  <a:tcPr marL="7550" marR="7550" marT="7550" marB="0" anchor="b"/>
                </a:tc>
                <a:tc gridSpan="2">
                  <a:txBody>
                    <a:bodyPr/>
                    <a:lstStyle/>
                    <a:p>
                      <a:pPr algn="ctr" fontAlgn="b"/>
                      <a:r>
                        <a:rPr lang="en-US" sz="1100" b="1" u="none" strike="noStrike">
                          <a:effectLst/>
                        </a:rPr>
                        <a:t>Bottom Ten</a:t>
                      </a:r>
                      <a:endParaRPr lang="en-US" sz="1100" b="1" i="0" u="none" strike="noStrike">
                        <a:solidFill>
                          <a:srgbClr val="000000"/>
                        </a:solidFill>
                        <a:effectLst/>
                        <a:latin typeface="Aptos Narrow" panose="020B0004020202020204" pitchFamily="34" charset="0"/>
                      </a:endParaRPr>
                    </a:p>
                  </a:txBody>
                  <a:tcPr marL="7550" marR="7550" marT="7550" marB="0" anchor="b"/>
                </a:tc>
                <a:tc hMerge="1">
                  <a:txBody>
                    <a:bodyPr/>
                    <a:lstStyle/>
                    <a:p>
                      <a:endParaRPr lang="en-US"/>
                    </a:p>
                  </a:txBody>
                  <a:tcPr/>
                </a:tc>
                <a:extLst>
                  <a:ext uri="{0D108BD9-81ED-4DB2-BD59-A6C34878D82A}">
                    <a16:rowId xmlns:a16="http://schemas.microsoft.com/office/drawing/2014/main" val="2554944593"/>
                  </a:ext>
                </a:extLst>
              </a:tr>
              <a:tr h="209896">
                <a:tc>
                  <a:txBody>
                    <a:bodyPr/>
                    <a:lstStyle/>
                    <a:p>
                      <a:pPr algn="l" fontAlgn="b"/>
                      <a:r>
                        <a:rPr lang="en-US" sz="1100" u="none" strike="noStrike">
                          <a:effectLst/>
                        </a:rPr>
                        <a:t>Osage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9.4</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Latimer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8.9</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2147586284"/>
                  </a:ext>
                </a:extLst>
              </a:tr>
              <a:tr h="209896">
                <a:tc>
                  <a:txBody>
                    <a:bodyPr/>
                    <a:lstStyle/>
                    <a:p>
                      <a:pPr algn="l" fontAlgn="b"/>
                      <a:r>
                        <a:rPr lang="en-US" sz="1100" u="none" strike="noStrike">
                          <a:effectLst/>
                        </a:rPr>
                        <a:t>Latimer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9.2</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Atoka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8.0</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171595465"/>
                  </a:ext>
                </a:extLst>
              </a:tr>
              <a:tr h="209896">
                <a:tc>
                  <a:txBody>
                    <a:bodyPr/>
                    <a:lstStyle/>
                    <a:p>
                      <a:pPr algn="l" fontAlgn="b"/>
                      <a:r>
                        <a:rPr lang="en-US" sz="1100" u="none" strike="noStrike">
                          <a:effectLst/>
                        </a:rPr>
                        <a:t>McCurtain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8.9</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Hughes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7.4</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3775111673"/>
                  </a:ext>
                </a:extLst>
              </a:tr>
              <a:tr h="209896">
                <a:tc>
                  <a:txBody>
                    <a:bodyPr/>
                    <a:lstStyle/>
                    <a:p>
                      <a:pPr algn="l" fontAlgn="b"/>
                      <a:r>
                        <a:rPr lang="en-US" sz="1100" u="none" strike="noStrike">
                          <a:effectLst/>
                        </a:rPr>
                        <a:t>Hughes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7.1</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Greer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7.1</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929571256"/>
                  </a:ext>
                </a:extLst>
              </a:tr>
              <a:tr h="209896">
                <a:tc>
                  <a:txBody>
                    <a:bodyPr/>
                    <a:lstStyle/>
                    <a:p>
                      <a:pPr algn="l" fontAlgn="b"/>
                      <a:r>
                        <a:rPr lang="en-US" sz="1100" u="none" strike="noStrike">
                          <a:effectLst/>
                        </a:rPr>
                        <a:t>Grady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7.0</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Grady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6.7</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1718592994"/>
                  </a:ext>
                </a:extLst>
              </a:tr>
              <a:tr h="209896">
                <a:tc>
                  <a:txBody>
                    <a:bodyPr/>
                    <a:lstStyle/>
                    <a:p>
                      <a:pPr algn="l" fontAlgn="b"/>
                      <a:r>
                        <a:rPr lang="en-US" sz="1100" u="none" strike="noStrike">
                          <a:effectLst/>
                        </a:rPr>
                        <a:t>Wagoner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3.8</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Wagoner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4.2</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406101348"/>
                  </a:ext>
                </a:extLst>
              </a:tr>
              <a:tr h="209896">
                <a:tc>
                  <a:txBody>
                    <a:bodyPr/>
                    <a:lstStyle/>
                    <a:p>
                      <a:pPr algn="l" fontAlgn="b"/>
                      <a:r>
                        <a:rPr lang="en-US" sz="1100" u="none" strike="noStrike">
                          <a:effectLst/>
                        </a:rPr>
                        <a:t>Dewey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3.7</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Dewey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3.0</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239928712"/>
                  </a:ext>
                </a:extLst>
              </a:tr>
              <a:tr h="209896">
                <a:tc>
                  <a:txBody>
                    <a:bodyPr/>
                    <a:lstStyle/>
                    <a:p>
                      <a:pPr algn="l" fontAlgn="b"/>
                      <a:r>
                        <a:rPr lang="en-US" sz="1100" u="none" strike="noStrike">
                          <a:effectLst/>
                        </a:rPr>
                        <a:t>Washita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2.5</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Washita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2.4</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216869414"/>
                  </a:ext>
                </a:extLst>
              </a:tr>
              <a:tr h="209896">
                <a:tc>
                  <a:txBody>
                    <a:bodyPr/>
                    <a:lstStyle/>
                    <a:p>
                      <a:pPr algn="l" fontAlgn="b"/>
                      <a:r>
                        <a:rPr lang="en-US" sz="1100" u="none" strike="noStrike">
                          <a:effectLst/>
                        </a:rPr>
                        <a:t>Cimarron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1.3</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Cimarron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1.6</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2432469363"/>
                  </a:ext>
                </a:extLst>
              </a:tr>
              <a:tr h="209896">
                <a:tc>
                  <a:txBody>
                    <a:bodyPr/>
                    <a:lstStyle/>
                    <a:p>
                      <a:pPr algn="l" fontAlgn="b"/>
                      <a:r>
                        <a:rPr lang="en-US" sz="1100" u="none" strike="noStrike">
                          <a:effectLst/>
                        </a:rPr>
                        <a:t>Roger Mills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0.3</a:t>
                      </a:r>
                      <a:endParaRPr lang="en-US" sz="1100" b="1"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l" fontAlgn="b"/>
                      <a:r>
                        <a:rPr lang="en-US" sz="1100" u="none" strike="noStrike">
                          <a:effectLst/>
                        </a:rPr>
                        <a:t>Roger Mills County</a:t>
                      </a:r>
                      <a:endParaRPr lang="en-US" sz="1100" b="0" i="0" u="none" strike="noStrike">
                        <a:solidFill>
                          <a:srgbClr val="000000"/>
                        </a:solidFill>
                        <a:effectLst/>
                        <a:latin typeface="Aptos Narrow" panose="020B0004020202020204" pitchFamily="34" charset="0"/>
                      </a:endParaRPr>
                    </a:p>
                  </a:txBody>
                  <a:tcPr marL="7550" marR="7550" marT="7550" marB="0" anchor="b"/>
                </a:tc>
                <a:tc>
                  <a:txBody>
                    <a:bodyPr/>
                    <a:lstStyle/>
                    <a:p>
                      <a:pPr algn="r" fontAlgn="b"/>
                      <a:r>
                        <a:rPr lang="en-US" sz="1100" b="1" u="none" strike="noStrike">
                          <a:effectLst/>
                        </a:rPr>
                        <a:t>0.3</a:t>
                      </a:r>
                      <a:endParaRPr lang="en-US" sz="1100" b="1" i="0" u="none" strike="noStrike">
                        <a:solidFill>
                          <a:srgbClr val="000000"/>
                        </a:solidFill>
                        <a:effectLst/>
                        <a:latin typeface="Aptos Narrow" panose="020B0004020202020204" pitchFamily="34" charset="0"/>
                      </a:endParaRPr>
                    </a:p>
                  </a:txBody>
                  <a:tcPr marL="7550" marR="7550" marT="7550" marB="0" anchor="b"/>
                </a:tc>
                <a:extLst>
                  <a:ext uri="{0D108BD9-81ED-4DB2-BD59-A6C34878D82A}">
                    <a16:rowId xmlns:a16="http://schemas.microsoft.com/office/drawing/2014/main" val="2687330927"/>
                  </a:ext>
                </a:extLst>
              </a:tr>
            </a:tbl>
          </a:graphicData>
        </a:graphic>
      </p:graphicFrame>
      <p:sp>
        <p:nvSpPr>
          <p:cNvPr id="9" name="TextBox 8">
            <a:extLst>
              <a:ext uri="{FF2B5EF4-FFF2-40B4-BE49-F238E27FC236}">
                <a16:creationId xmlns:a16="http://schemas.microsoft.com/office/drawing/2014/main" id="{2B1A5278-EA7C-9073-F6C5-62F731452AF1}"/>
              </a:ext>
            </a:extLst>
          </p:cNvPr>
          <p:cNvSpPr txBox="1"/>
          <p:nvPr/>
        </p:nvSpPr>
        <p:spPr>
          <a:xfrm>
            <a:off x="3341749" y="6293078"/>
            <a:ext cx="8789586" cy="369332"/>
          </a:xfrm>
          <a:prstGeom prst="rect">
            <a:avLst/>
          </a:prstGeom>
          <a:noFill/>
        </p:spPr>
        <p:txBody>
          <a:bodyPr wrap="none" rtlCol="0">
            <a:spAutoFit/>
          </a:bodyPr>
          <a:lstStyle/>
          <a:p>
            <a:r>
              <a:rPr lang="en-US"/>
              <a:t>*Numerator is from OSIIS; denominator is from 2020 Census data for all OSIIS rates</a:t>
            </a:r>
          </a:p>
        </p:txBody>
      </p:sp>
    </p:spTree>
    <p:extLst>
      <p:ext uri="{BB962C8B-B14F-4D97-AF65-F5344CB8AC3E}">
        <p14:creationId xmlns:p14="http://schemas.microsoft.com/office/powerpoint/2010/main" val="103525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6B17-7820-E083-550D-A6D4DCDBE808}"/>
              </a:ext>
            </a:extLst>
          </p:cNvPr>
          <p:cNvSpPr>
            <a:spLocks noGrp="1"/>
          </p:cNvSpPr>
          <p:nvPr>
            <p:ph type="title"/>
          </p:nvPr>
        </p:nvSpPr>
        <p:spPr/>
        <p:txBody>
          <a:bodyPr/>
          <a:lstStyle/>
          <a:p>
            <a:r>
              <a:rPr lang="en-US">
                <a:cs typeface="Arial"/>
              </a:rPr>
              <a:t>COVID-19 Vaccine Updates</a:t>
            </a:r>
            <a:endParaRPr lang="en-US"/>
          </a:p>
        </p:txBody>
      </p:sp>
      <p:sp>
        <p:nvSpPr>
          <p:cNvPr id="3" name="Text Placeholder 2">
            <a:extLst>
              <a:ext uri="{FF2B5EF4-FFF2-40B4-BE49-F238E27FC236}">
                <a16:creationId xmlns:a16="http://schemas.microsoft.com/office/drawing/2014/main" id="{DDF93EEC-51EF-CE97-0057-868E1573B00E}"/>
              </a:ext>
            </a:extLst>
          </p:cNvPr>
          <p:cNvSpPr>
            <a:spLocks noGrp="1"/>
          </p:cNvSpPr>
          <p:nvPr>
            <p:ph type="body" idx="1"/>
          </p:nvPr>
        </p:nvSpPr>
        <p:spPr/>
        <p:txBody>
          <a:bodyPr vert="horz" lIns="0" tIns="45720" rIns="91440" bIns="45720" rtlCol="0" anchor="t">
            <a:noAutofit/>
          </a:bodyPr>
          <a:lstStyle/>
          <a:p>
            <a:r>
              <a:rPr lang="en-US">
                <a:cs typeface="Arial"/>
              </a:rPr>
              <a:t>Margaret Archer, MPH</a:t>
            </a:r>
            <a:endParaRPr lang="en-US"/>
          </a:p>
        </p:txBody>
      </p:sp>
      <p:sp>
        <p:nvSpPr>
          <p:cNvPr id="4" name="Slide Number Placeholder 3">
            <a:extLst>
              <a:ext uri="{FF2B5EF4-FFF2-40B4-BE49-F238E27FC236}">
                <a16:creationId xmlns:a16="http://schemas.microsoft.com/office/drawing/2014/main" id="{0475579E-7E72-BD5E-5CCC-E86882B92E15}"/>
              </a:ext>
            </a:extLst>
          </p:cNvPr>
          <p:cNvSpPr>
            <a:spLocks noGrp="1"/>
          </p:cNvSpPr>
          <p:nvPr>
            <p:ph type="sldNum" sz="quarter" idx="12"/>
          </p:nvPr>
        </p:nvSpPr>
        <p:spPr/>
        <p:txBody>
          <a:bodyPr/>
          <a:lstStyle/>
          <a:p>
            <a:fld id="{DB7DDC46-2E90-8640-BEFE-F54DCCD857ED}" type="slidenum">
              <a:rPr lang="en-US" smtClean="0"/>
              <a:pPr/>
              <a:t>9</a:t>
            </a:fld>
            <a:endParaRPr lang="en-US"/>
          </a:p>
        </p:txBody>
      </p:sp>
    </p:spTree>
    <p:extLst>
      <p:ext uri="{BB962C8B-B14F-4D97-AF65-F5344CB8AC3E}">
        <p14:creationId xmlns:p14="http://schemas.microsoft.com/office/powerpoint/2010/main" val="2139173353"/>
      </p:ext>
    </p:extLst>
  </p:cSld>
  <p:clrMapOvr>
    <a:masterClrMapping/>
  </p:clrMapOvr>
</p:sld>
</file>

<file path=ppt/theme/theme1.xml><?xml version="1.0" encoding="utf-8"?>
<a:theme xmlns:a="http://schemas.openxmlformats.org/drawingml/2006/main" name="Oklaholma ">
  <a:themeElements>
    <a:clrScheme name="Custom 7">
      <a:dk1>
        <a:srgbClr val="464646"/>
      </a:dk1>
      <a:lt1>
        <a:srgbClr val="FFFFFF"/>
      </a:lt1>
      <a:dk2>
        <a:srgbClr val="787878"/>
      </a:dk2>
      <a:lt2>
        <a:srgbClr val="E7E6E6"/>
      </a:lt2>
      <a:accent1>
        <a:srgbClr val="1CA6DE"/>
      </a:accent1>
      <a:accent2>
        <a:srgbClr val="669B41"/>
      </a:accent2>
      <a:accent3>
        <a:srgbClr val="D05320"/>
      </a:accent3>
      <a:accent4>
        <a:srgbClr val="DE9027"/>
      </a:accent4>
      <a:accent5>
        <a:srgbClr val="187BC0"/>
      </a:accent5>
      <a:accent6>
        <a:srgbClr val="004C9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0da3893d-eb7c-4695-ab76-3bd8c2371edf">
      <UserInfo>
        <DisplayName>SharingLinks.f279d04c-b68e-4316-a29d-c983584b6b5d.Flexible.ff98332c-8289-4a7b-b1c2-24bd7d9e6065</DisplayName>
        <AccountId>17</AccountId>
        <AccountType/>
      </UserInfo>
      <UserInfo>
        <DisplayName>Zoe L Whitworth</DisplayName>
        <AccountId>95</AccountId>
        <AccountType/>
      </UserInfo>
      <UserInfo>
        <DisplayName>Limited Access System Group</DisplayName>
        <AccountId>18</AccountId>
        <AccountType/>
      </UserInfo>
      <UserInfo>
        <DisplayName>Della L Helm</DisplayName>
        <AccountId>125</AccountId>
        <AccountType/>
      </UserInfo>
      <UserInfo>
        <DisplayName>Jennifer X Baysinger</DisplayName>
        <AccountId>147</AccountId>
        <AccountType/>
      </UserInfo>
      <UserInfo>
        <DisplayName>Chris X Dew</DisplayName>
        <AccountId>105</AccountId>
        <AccountType/>
      </UserInfo>
      <UserInfo>
        <DisplayName>Teja Paruchuri</DisplayName>
        <AccountId>1054</AccountId>
        <AccountType/>
      </UserInfo>
      <UserInfo>
        <DisplayName>Rena R Evans</DisplayName>
        <AccountId>1189</AccountId>
        <AccountType/>
      </UserInfo>
      <UserInfo>
        <DisplayName>Kaitlin Stringer</DisplayName>
        <AccountId>1126</AccountId>
        <AccountType/>
      </UserInfo>
      <UserInfo>
        <DisplayName>Courtney L Freeborn</DisplayName>
        <AccountId>160</AccountId>
        <AccountType/>
      </UserInfo>
      <UserInfo>
        <DisplayName>Jamie Hadwin</DisplayName>
        <AccountId>216</AccountId>
        <AccountType/>
      </UserInfo>
      <UserInfo>
        <DisplayName>Aley Cristelli</DisplayName>
        <AccountId>1491</AccountId>
        <AccountType/>
      </UserInfo>
      <UserInfo>
        <DisplayName>Kaitlin Hixson</DisplayName>
        <AccountId>111</AccountId>
        <AccountType/>
      </UserInfo>
      <UserInfo>
        <DisplayName>Anna Anthony</DisplayName>
        <AccountId>1371</AccountId>
        <AccountType/>
      </UserInfo>
      <UserInfo>
        <DisplayName>Muhammad Khalil</DisplayName>
        <AccountId>1635</AccountId>
        <AccountType/>
      </UserInfo>
      <UserInfo>
        <DisplayName>Martin Q Lansdale</DisplayName>
        <AccountId>43</AccountId>
        <AccountType/>
      </UserInfo>
      <UserInfo>
        <DisplayName>Margaret Archer</DisplayName>
        <AccountId>128</AccountId>
        <AccountType/>
      </UserInfo>
      <UserInfo>
        <DisplayName>Paula R Boatner</DisplayName>
        <AccountId>15</AccountId>
        <AccountType/>
      </UserInfo>
      <UserInfo>
        <DisplayName>Fauzia Khan</DisplayName>
        <AccountId>12</AccountId>
        <AccountType/>
      </UserInfo>
      <UserInfo>
        <DisplayName>Rishu Garg</DisplayName>
        <AccountId>2303</AccountId>
        <AccountType/>
      </UserInfo>
      <UserInfo>
        <DisplayName>Sonja K Claborn</DisplayName>
        <AccountId>92</AccountId>
        <AccountType/>
      </UserInfo>
      <UserInfo>
        <DisplayName>Tina M Shatto</DisplayName>
        <AccountId>94</AccountId>
        <AccountType/>
      </UserInfo>
      <UserInfo>
        <DisplayName>Shanel Byron</DisplayName>
        <AccountId>1393</AccountId>
        <AccountType/>
      </UserInfo>
      <UserInfo>
        <DisplayName>Cristen Hartman</DisplayName>
        <AccountId>21</AccountId>
        <AccountType/>
      </UserInfo>
      <UserInfo>
        <DisplayName>Myka N Saltsman</DisplayName>
        <AccountId>16</AccountId>
        <AccountType/>
      </UserInfo>
    </SharedWithUsers>
    <lcf76f155ced4ddcb4097134ff3c332f xmlns="fc3f29bc-2e00-4716-b6c8-b3ba1f60ffb1">
      <Terms xmlns="http://schemas.microsoft.com/office/infopath/2007/PartnerControls"/>
    </lcf76f155ced4ddcb4097134ff3c332f>
    <TaxCatchAll xmlns="0da3893d-eb7c-4695-ab76-3bd8c2371ed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576B6AA1962B429F4ADC20EBAECE19" ma:contentTypeVersion="21" ma:contentTypeDescription="Create a new document." ma:contentTypeScope="" ma:versionID="d7de83e23c2ef14a369a66cb667d5990">
  <xsd:schema xmlns:xsd="http://www.w3.org/2001/XMLSchema" xmlns:xs="http://www.w3.org/2001/XMLSchema" xmlns:p="http://schemas.microsoft.com/office/2006/metadata/properties" xmlns:ns1="http://schemas.microsoft.com/sharepoint/v3" xmlns:ns2="fc3f29bc-2e00-4716-b6c8-b3ba1f60ffb1" xmlns:ns3="0da3893d-eb7c-4695-ab76-3bd8c2371edf" targetNamespace="http://schemas.microsoft.com/office/2006/metadata/properties" ma:root="true" ma:fieldsID="3e484a3ce6e32dc3e08c9ee189a92e39" ns1:_="" ns2:_="" ns3:_="">
    <xsd:import namespace="http://schemas.microsoft.com/sharepoint/v3"/>
    <xsd:import namespace="fc3f29bc-2e00-4716-b6c8-b3ba1f60ffb1"/>
    <xsd:import namespace="0da3893d-eb7c-4695-ab76-3bd8c2371e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3f29bc-2e00-4716-b6c8-b3ba1f60ff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3893d-eb7c-4695-ab76-3bd8c2371ed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65b1f9-e213-4439-9ff0-0037431c8260}" ma:internalName="TaxCatchAll" ma:showField="CatchAllData" ma:web="0da3893d-eb7c-4695-ab76-3bd8c2371e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7643C3-CB02-47E7-B22B-EBEA00149570}">
  <ds:schemaRefs>
    <ds:schemaRef ds:uri="0da3893d-eb7c-4695-ab76-3bd8c2371edf"/>
    <ds:schemaRef ds:uri="fc3f29bc-2e00-4716-b6c8-b3ba1f60ff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33FC04D-B647-4A00-A078-FB63EAEACD30}">
  <ds:schemaRefs>
    <ds:schemaRef ds:uri="http://schemas.microsoft.com/sharepoint/v3/contenttype/forms"/>
  </ds:schemaRefs>
</ds:datastoreItem>
</file>

<file path=customXml/itemProps3.xml><?xml version="1.0" encoding="utf-8"?>
<ds:datastoreItem xmlns:ds="http://schemas.openxmlformats.org/officeDocument/2006/customXml" ds:itemID="{74CF9BC8-4C82-4E02-ABAA-2A9114C2CE36}">
  <ds:schemaRefs>
    <ds:schemaRef ds:uri="0da3893d-eb7c-4695-ab76-3bd8c2371edf"/>
    <ds:schemaRef ds:uri="fc3f29bc-2e00-4716-b6c8-b3ba1f60ff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28</Slides>
  <Notes>9</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Oklaholma </vt:lpstr>
      <vt:lpstr>Office Theme</vt:lpstr>
      <vt:lpstr>Immunization Service Provider Call   October 2024  Please place your name, and provider in the chat.  </vt:lpstr>
      <vt:lpstr> Agenda</vt:lpstr>
      <vt:lpstr>Oklahoma Flu Rates 2021-2024 </vt:lpstr>
      <vt:lpstr>Flu Vaccinations and Recommendations</vt:lpstr>
      <vt:lpstr>CDC FluVaxView Rates 2020-2023</vt:lpstr>
      <vt:lpstr>OSIIS Flu Rates 2022-2024</vt:lpstr>
      <vt:lpstr>CDC FluVaxView Rates by County</vt:lpstr>
      <vt:lpstr>OSIIS Flu Rates by County</vt:lpstr>
      <vt:lpstr>COVID-19 Vaccine Updates</vt:lpstr>
      <vt:lpstr>COVID-19 Vaccine Ordering in OSIIS</vt:lpstr>
      <vt:lpstr>COVID-19 Vaccines Available in OSIIS</vt:lpstr>
      <vt:lpstr>Novavax Shelf-Life Considerations</vt:lpstr>
      <vt:lpstr>Pfizer Pack List Updates: Options</vt:lpstr>
      <vt:lpstr>Pfizer Pack List Update: Comirnaty</vt:lpstr>
      <vt:lpstr>Vaccine updates </vt:lpstr>
      <vt:lpstr>Vaccine updates </vt:lpstr>
      <vt:lpstr>VFC Beyfortus Vaccine information </vt:lpstr>
      <vt:lpstr>Recommended Dosage of BEYFORTUS for the Second RSV Season for Children Who Remain at Increased Risk for Severe RSV Disease</vt:lpstr>
      <vt:lpstr>Vaccine updates </vt:lpstr>
      <vt:lpstr>Vaccine returns </vt:lpstr>
      <vt:lpstr>LIFE AS AN IFC</vt:lpstr>
      <vt:lpstr> </vt:lpstr>
      <vt:lpstr> </vt:lpstr>
      <vt:lpstr> </vt:lpstr>
      <vt:lpstr> </vt:lpstr>
      <vt:lpstr> </vt:lpstr>
      <vt:lpstr>FLU</vt:lpstr>
      <vt:lpstr>Questions/Suggestions  Looking Forward:  Discuss a topic that interests you Next Call:  January 10, 2025  at 12pm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Vaccine Provider Call   April 2021</dc:title>
  <dc:creator>Jill Robertson</dc:creator>
  <cp:revision>2</cp:revision>
  <cp:lastPrinted>2022-09-30T18:10:28Z</cp:lastPrinted>
  <dcterms:created xsi:type="dcterms:W3CDTF">2021-03-30T15:15:17Z</dcterms:created>
  <dcterms:modified xsi:type="dcterms:W3CDTF">2024-10-09T12:05:41Z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0x010100B2576B6AA1962B429F4ADC20EBAECE19</vt:lpwstr>
  </property>
  <property fmtid="{D5CDD505-2E9C-101B-9397-08002B2CF9AE}" pid="3" name="ComplianceAssetId">
    <vt:lpwstr/>
  </property>
  <property fmtid="{D5CDD505-2E9C-101B-9397-08002B2CF9AE}" pid="4" name="_ExtendedDescription">
    <vt:lpwstr/>
  </property>
  <property fmtid="{D5CDD505-2E9C-101B-9397-08002B2CF9AE}" pid="5" name="Date">
    <vt:filetime>2021-10-29T19:33:12Z</vt:filetime>
  </property>
  <property fmtid="{D5CDD505-2E9C-101B-9397-08002B2CF9AE}" pid="6" name="MediaServiceImageTags">
    <vt:lpwstr/>
  </property>
</Properties>
</file>