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1" r:id="rId4"/>
  </p:sldMasterIdLst>
  <p:notesMasterIdLst>
    <p:notesMasterId r:id="rId46"/>
  </p:notesMasterIdLst>
  <p:handoutMasterIdLst>
    <p:handoutMasterId r:id="rId47"/>
  </p:handoutMasterIdLst>
  <p:sldIdLst>
    <p:sldId id="324" r:id="rId5"/>
    <p:sldId id="391" r:id="rId6"/>
    <p:sldId id="423" r:id="rId7"/>
    <p:sldId id="302" r:id="rId8"/>
    <p:sldId id="401" r:id="rId9"/>
    <p:sldId id="397" r:id="rId10"/>
    <p:sldId id="390" r:id="rId11"/>
    <p:sldId id="381" r:id="rId12"/>
    <p:sldId id="422" r:id="rId13"/>
    <p:sldId id="409" r:id="rId14"/>
    <p:sldId id="411" r:id="rId15"/>
    <p:sldId id="410" r:id="rId16"/>
    <p:sldId id="438" r:id="rId17"/>
    <p:sldId id="408" r:id="rId18"/>
    <p:sldId id="420" r:id="rId19"/>
    <p:sldId id="421" r:id="rId20"/>
    <p:sldId id="428" r:id="rId21"/>
    <p:sldId id="430" r:id="rId22"/>
    <p:sldId id="431" r:id="rId23"/>
    <p:sldId id="392" r:id="rId24"/>
    <p:sldId id="394" r:id="rId25"/>
    <p:sldId id="393" r:id="rId26"/>
    <p:sldId id="395" r:id="rId27"/>
    <p:sldId id="429" r:id="rId28"/>
    <p:sldId id="440" r:id="rId29"/>
    <p:sldId id="442" r:id="rId30"/>
    <p:sldId id="435" r:id="rId31"/>
    <p:sldId id="436" r:id="rId32"/>
    <p:sldId id="443" r:id="rId33"/>
    <p:sldId id="437" r:id="rId34"/>
    <p:sldId id="445" r:id="rId35"/>
    <p:sldId id="444" r:id="rId36"/>
    <p:sldId id="448" r:id="rId37"/>
    <p:sldId id="446" r:id="rId38"/>
    <p:sldId id="399" r:id="rId39"/>
    <p:sldId id="447" r:id="rId40"/>
    <p:sldId id="450" r:id="rId41"/>
    <p:sldId id="451" r:id="rId42"/>
    <p:sldId id="449" r:id="rId43"/>
    <p:sldId id="433" r:id="rId44"/>
    <p:sldId id="43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408" userDrawn="1">
          <p15:clr>
            <a:srgbClr val="A4A3A4"/>
          </p15:clr>
        </p15:guide>
        <p15:guide id="3" orient="horz" pos="3912" userDrawn="1">
          <p15:clr>
            <a:srgbClr val="A4A3A4"/>
          </p15:clr>
        </p15:guide>
        <p15:guide id="4" pos="7272" userDrawn="1">
          <p15:clr>
            <a:srgbClr val="A4A3A4"/>
          </p15:clr>
        </p15:guide>
        <p15:guide id="5" orient="horz" pos="1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4"/>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7D9075-4EAA-42BD-A47D-57EC18D3D445}" v="102" dt="2026-04-01T17:12:35.059"/>
  </p1510:revLst>
</p1510:revInfo>
</file>

<file path=ppt/tableStyles.xml><?xml version="1.0" encoding="utf-8"?>
<a:tblStyleLst xmlns:a="http://schemas.openxmlformats.org/drawingml/2006/main" def="{6E25E649-3F16-4E02-A733-19D2CDBF48F0}">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45" autoAdjust="0"/>
    <p:restoredTop sz="95033" autoAdjust="0"/>
  </p:normalViewPr>
  <p:slideViewPr>
    <p:cSldViewPr snapToGrid="0">
      <p:cViewPr varScale="1">
        <p:scale>
          <a:sx n="111" d="100"/>
          <a:sy n="111" d="100"/>
        </p:scale>
        <p:origin x="660" y="102"/>
      </p:cViewPr>
      <p:guideLst>
        <p:guide orient="horz" pos="1968"/>
        <p:guide pos="408"/>
        <p:guide orient="horz" pos="3912"/>
        <p:guide pos="7272"/>
        <p:guide orient="horz" pos="1656"/>
      </p:guideLst>
    </p:cSldViewPr>
  </p:slideViewPr>
  <p:outlineViewPr>
    <p:cViewPr>
      <p:scale>
        <a:sx n="33" d="100"/>
        <a:sy n="33" d="100"/>
      </p:scale>
      <p:origin x="0" y="-4886"/>
    </p:cViewPr>
  </p:outlineViewPr>
  <p:notesTextViewPr>
    <p:cViewPr>
      <p:scale>
        <a:sx n="3" d="2"/>
        <a:sy n="3" d="2"/>
      </p:scale>
      <p:origin x="0" y="0"/>
    </p:cViewPr>
  </p:notesTextViewPr>
  <p:sorterViewPr>
    <p:cViewPr>
      <p:scale>
        <a:sx n="110" d="100"/>
        <a:sy n="110" d="100"/>
      </p:scale>
      <p:origin x="0" y="-965"/>
    </p:cViewPr>
  </p:sorter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3/26/2026</a:t>
            </a:r>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20:08:27.827"/>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0 141,'7'0,"1"-7,0-8,-1-8,4-7,0-4,-1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20:08:31.593"/>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15,'0'-6,"0"-3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20:08:31.790"/>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31T20:08:31.917"/>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noProof="0"/>
              <a:t>3/26/2026</a:t>
            </a:r>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42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791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Rhonda and Shelly are administrators from other programs.  The sheer volume of work for the Boiler Program is tremendous</a:t>
            </a:r>
          </a:p>
        </p:txBody>
      </p:sp>
    </p:spTree>
    <p:extLst>
      <p:ext uri="{BB962C8B-B14F-4D97-AF65-F5344CB8AC3E}">
        <p14:creationId xmlns:p14="http://schemas.microsoft.com/office/powerpoint/2010/main" val="51004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Ralph has been out on medical leave</a:t>
            </a:r>
          </a:p>
        </p:txBody>
      </p:sp>
    </p:spTree>
    <p:extLst>
      <p:ext uri="{BB962C8B-B14F-4D97-AF65-F5344CB8AC3E}">
        <p14:creationId xmlns:p14="http://schemas.microsoft.com/office/powerpoint/2010/main" val="1967411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3998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494FB-9522-B418-D1C8-8934D0365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AB379-9084-4A94-C860-5F414B30E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CD8F6-07E3-18C7-C9EC-F0C90DC97F3B}"/>
              </a:ext>
            </a:extLst>
          </p:cNvPr>
          <p:cNvSpPr>
            <a:spLocks noGrp="1"/>
          </p:cNvSpPr>
          <p:nvPr>
            <p:ph type="body" idx="1"/>
          </p:nvPr>
        </p:nvSpPr>
        <p:spPr/>
        <p:txBody>
          <a:bodyPr/>
          <a:lstStyle/>
          <a:p>
            <a:r>
              <a:rPr lang="en-US" dirty="0"/>
              <a:t>Point out that Rhonda and Shelly are administrators from other programs.  The sheer volume of work for the Boiler Program is tremendous</a:t>
            </a:r>
          </a:p>
        </p:txBody>
      </p:sp>
    </p:spTree>
    <p:extLst>
      <p:ext uri="{BB962C8B-B14F-4D97-AF65-F5344CB8AC3E}">
        <p14:creationId xmlns:p14="http://schemas.microsoft.com/office/powerpoint/2010/main" val="86708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6F8E6B-11D6-4788-B0E6-6B92C34E2D12}" type="datetime1">
              <a:rPr lang="en-US" smtClean="0"/>
              <a:t>4/2/2026</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02111984F56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4530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7E8384-1153-4C39-9E41-2634F67B3184}" type="datetime1">
              <a:rPr lang="en-US" smtClean="0"/>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5727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8DD790-016D-403E-836E-A2A54C45A2F8}" type="datetime1">
              <a:rPr lang="en-US" smtClean="0"/>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5955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FAA9D0-7C9C-4043-9931-A15819ABB9B5}"/>
              </a:ext>
            </a:extLst>
          </p:cNvPr>
          <p:cNvSpPr/>
          <p:nvPr userDrawn="1"/>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4" name="Oval 13">
            <a:extLst>
              <a:ext uri="{FF2B5EF4-FFF2-40B4-BE49-F238E27FC236}">
                <a16:creationId xmlns:a16="http://schemas.microsoft.com/office/drawing/2014/main" id="{E232AB2D-843E-4B5F-8793-6A263DA356BB}"/>
              </a:ext>
            </a:extLst>
          </p:cNvPr>
          <p:cNvSpPr/>
          <p:nvPr userDrawn="1"/>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6" name="Oval 15">
            <a:extLst>
              <a:ext uri="{FF2B5EF4-FFF2-40B4-BE49-F238E27FC236}">
                <a16:creationId xmlns:a16="http://schemas.microsoft.com/office/drawing/2014/main" id="{FA75A12B-C399-4072-BD69-D872D2C2AD1F}"/>
              </a:ext>
            </a:extLst>
          </p:cNvPr>
          <p:cNvSpPr/>
          <p:nvPr userDrawn="1"/>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3" name="Picture Placeholder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282D3E62-6D1A-4E9D-BE54-2EED9BF429A4}"/>
              </a:ext>
            </a:extLst>
          </p:cNvPr>
          <p:cNvSpPr>
            <a:spLocks noGrp="1"/>
          </p:cNvSpPr>
          <p:nvPr>
            <p:ph type="body" sz="quarter" idx="12"/>
          </p:nvPr>
        </p:nvSpPr>
        <p:spPr>
          <a:xfrm>
            <a:off x="660400" y="2044700"/>
            <a:ext cx="4275138" cy="3560763"/>
          </a:xfrm>
          <a:prstGeom prst="rect">
            <a:avLst/>
          </a:prstGeom>
        </p:spPr>
        <p:txBody>
          <a:bodyPr/>
          <a:lstStyle>
            <a:lvl1pPr>
              <a:lnSpc>
                <a:spcPct val="150000"/>
              </a:lnSpc>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a:r>
              <a:rPr lang="en-US"/>
              <a:t>Click to edit Master text styles</a:t>
            </a:r>
          </a:p>
        </p:txBody>
      </p:sp>
      <p:sp>
        <p:nvSpPr>
          <p:cNvPr id="8" name="Title 1">
            <a:extLst>
              <a:ext uri="{FF2B5EF4-FFF2-40B4-BE49-F238E27FC236}">
                <a16:creationId xmlns:a16="http://schemas.microsoft.com/office/drawing/2014/main" id="{DEB8F0E5-B89F-48AD-87BD-534EA9463CD3}"/>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652593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endParaRPr lang="en-US" sz="4800" b="1" dirty="0">
              <a:solidFill>
                <a:schemeClr val="tx1"/>
              </a:solidFill>
            </a:endParaRPr>
          </a:p>
        </p:txBody>
      </p:sp>
    </p:spTree>
    <p:extLst>
      <p:ext uri="{BB962C8B-B14F-4D97-AF65-F5344CB8AC3E}">
        <p14:creationId xmlns:p14="http://schemas.microsoft.com/office/powerpoint/2010/main" val="3596355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CCF0F3-078C-4CF1-B44C-209CCB14ADB4}" type="datetime1">
              <a:rPr lang="en-US" smtClean="0"/>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8461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6" name="Hexagon 5">
            <a:extLst>
              <a:ext uri="{FF2B5EF4-FFF2-40B4-BE49-F238E27FC236}">
                <a16:creationId xmlns:a16="http://schemas.microsoft.com/office/drawing/2014/main" id="{ED61BFD1-C421-442F-ACC0-868D35B02015}"/>
              </a:ext>
            </a:extLst>
          </p:cNvPr>
          <p:cNvSpPr/>
          <p:nvPr userDrawn="1"/>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89B16BC3-CBF9-4BF0-A37A-9F2BB89BED54}"/>
              </a:ext>
            </a:extLst>
          </p:cNvPr>
          <p:cNvSpPr/>
          <p:nvPr userDrawn="1"/>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80EA9ECE-F57C-4B25-AD19-4F78933A61EC}"/>
              </a:ext>
            </a:extLst>
          </p:cNvPr>
          <p:cNvSpPr/>
          <p:nvPr userDrawn="1"/>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DCBDF4EA-BFFB-460D-B9A8-45C097E920DA}"/>
              </a:ext>
            </a:extLst>
          </p:cNvPr>
          <p:cNvSpPr/>
          <p:nvPr userDrawn="1"/>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AB15A15E-528E-4041-8E63-65C0D0398F3A}"/>
              </a:ext>
            </a:extLst>
          </p:cNvPr>
          <p:cNvSpPr/>
          <p:nvPr userDrawn="1"/>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A7A620BD-CFAD-4100-8C9F-494D15A0A900}"/>
              </a:ext>
            </a:extLst>
          </p:cNvPr>
          <p:cNvSpPr>
            <a:spLocks noGrp="1"/>
          </p:cNvSpPr>
          <p:nvPr>
            <p:ph type="title"/>
          </p:nvPr>
        </p:nvSpPr>
        <p:spPr>
          <a:xfrm>
            <a:off x="4096846" y="2576760"/>
            <a:ext cx="3924935" cy="1695637"/>
          </a:xfrm>
          <a:prstGeom prst="rect">
            <a:avLst/>
          </a:prstGeom>
        </p:spPr>
        <p:txBody>
          <a:bodyPr/>
          <a:lstStyle>
            <a:lvl1pPr>
              <a:spcBef>
                <a:spcPts val="1000"/>
              </a:spcBef>
              <a:defRPr sz="4800" b="1">
                <a:solidFill>
                  <a:schemeClr val="bg1"/>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096848" y="1899514"/>
            <a:ext cx="3924934" cy="490538"/>
          </a:xfrm>
          <a:prstGeom prst="rect">
            <a:avLst/>
          </a:prstGeom>
        </p:spPr>
        <p:txBody>
          <a:bodyPr/>
          <a:lstStyle>
            <a:lvl1pP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28" name="Text Placeholder 27">
            <a:extLst>
              <a:ext uri="{FF2B5EF4-FFF2-40B4-BE49-F238E27FC236}">
                <a16:creationId xmlns:a16="http://schemas.microsoft.com/office/drawing/2014/main" id="{E0A61465-6ECA-46DC-97DD-7BCFDB69EB89}"/>
              </a:ext>
            </a:extLst>
          </p:cNvPr>
          <p:cNvSpPr>
            <a:spLocks noGrp="1"/>
          </p:cNvSpPr>
          <p:nvPr>
            <p:ph type="body" sz="quarter" idx="13"/>
          </p:nvPr>
        </p:nvSpPr>
        <p:spPr>
          <a:xfrm>
            <a:off x="4484582" y="4459105"/>
            <a:ext cx="3222836" cy="1168530"/>
          </a:xfrm>
          <a:prstGeom prst="rect">
            <a:avLst/>
          </a:prstGeom>
        </p:spPr>
        <p:txBody>
          <a:bodyPr anchor="b"/>
          <a:lstStyle>
            <a:lvl1pPr algn="r">
              <a:buNone/>
              <a:defRPr lang="en-US" sz="1600" kern="1200" dirty="0" smtClean="0">
                <a:solidFill>
                  <a:schemeClr val="bg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2920332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2" name="Rectangle 1" descr="Tall office building looking up">
            <a:extLst>
              <a:ext uri="{FF2B5EF4-FFF2-40B4-BE49-F238E27FC236}">
                <a16:creationId xmlns:a16="http://schemas.microsoft.com/office/drawing/2014/main" id="{AF7FA146-2A75-4EA7-A9AD-EBCE6F17FB42}"/>
              </a:ext>
            </a:extLst>
          </p:cNvPr>
          <p:cNvSpPr/>
          <p:nvPr userDrawn="1"/>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149139" y="4859469"/>
            <a:ext cx="3924934" cy="490538"/>
          </a:xfrm>
          <a:prstGeom prst="rect">
            <a:avLst/>
          </a:prstGeom>
        </p:spPr>
        <p:txBody>
          <a:bodyPr/>
          <a:lstStyle>
            <a:lvl1pPr algn="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6" name="Title 1">
            <a:extLst>
              <a:ext uri="{FF2B5EF4-FFF2-40B4-BE49-F238E27FC236}">
                <a16:creationId xmlns:a16="http://schemas.microsoft.com/office/drawing/2014/main" id="{162BE5D7-9E35-49F8-A8E4-2093183A6404}"/>
              </a:ext>
            </a:extLst>
          </p:cNvPr>
          <p:cNvSpPr>
            <a:spLocks noGrp="1"/>
          </p:cNvSpPr>
          <p:nvPr>
            <p:ph type="title"/>
          </p:nvPr>
        </p:nvSpPr>
        <p:spPr>
          <a:xfrm>
            <a:off x="4149139" y="1529685"/>
            <a:ext cx="3924934" cy="1695637"/>
          </a:xfrm>
          <a:prstGeom prst="rect">
            <a:avLst/>
          </a:prstGeom>
        </p:spPr>
        <p:txBody>
          <a:bodyPr/>
          <a:lstStyle>
            <a:lvl1pPr>
              <a:spcBef>
                <a:spcPts val="1000"/>
              </a:spcBef>
              <a:defRPr sz="4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51494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AA38E8C-A334-4183-8ABC-112B8517F487}"/>
              </a:ext>
            </a:extLst>
          </p:cNvPr>
          <p:cNvSpPr>
            <a:spLocks noGrp="1"/>
          </p:cNvSpPr>
          <p:nvPr>
            <p:ph type="body" sz="quarter" idx="12"/>
          </p:nvPr>
        </p:nvSpPr>
        <p:spPr>
          <a:xfrm>
            <a:off x="660400" y="2044700"/>
            <a:ext cx="4275138" cy="3560763"/>
          </a:xfrm>
          <a:prstGeom prst="rect">
            <a:avLst/>
          </a:prstGeom>
        </p:spPr>
        <p:txBody>
          <a:bodyPr/>
          <a:lstStyle>
            <a:lvl1pPr>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a:r>
              <a:rPr lang="en-US"/>
              <a:t>Click to edit Master text styles</a:t>
            </a:r>
          </a:p>
        </p:txBody>
      </p:sp>
      <p:sp>
        <p:nvSpPr>
          <p:cNvPr id="19" name="Rectangle 18">
            <a:extLst>
              <a:ext uri="{FF2B5EF4-FFF2-40B4-BE49-F238E27FC236}">
                <a16:creationId xmlns:a16="http://schemas.microsoft.com/office/drawing/2014/main" id="{B80624A4-5116-4AAF-8C31-C25D1DB16FEC}"/>
              </a:ext>
            </a:extLst>
          </p:cNvPr>
          <p:cNvSpPr/>
          <p:nvPr userDrawn="1"/>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D07EC8A-6024-4DEA-9C4D-AE4228E17854}"/>
              </a:ext>
            </a:extLst>
          </p:cNvPr>
          <p:cNvSpPr/>
          <p:nvPr userDrawn="1"/>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C8FAEF-DF78-48CC-AEEF-F9B802055C05}"/>
              </a:ext>
            </a:extLst>
          </p:cNvPr>
          <p:cNvSpPr/>
          <p:nvPr userDrawn="1"/>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459DADC7-BE21-4434-A6E4-BAF809005389}"/>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9437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extLst>
    <p:ext uri="{DCECCB84-F9BA-43D5-87BE-67443E8EF086}">
      <p15:sldGuideLst xmlns:p15="http://schemas.microsoft.com/office/powerpoint/2012/main">
        <p15:guide id="1" orient="horz" pos="504" userDrawn="1">
          <p15:clr>
            <a:srgbClr val="FBAE40"/>
          </p15:clr>
        </p15:guide>
        <p15:guide id="2" pos="3840" userDrawn="1">
          <p15:clr>
            <a:srgbClr val="FBAE40"/>
          </p15:clr>
        </p15:guide>
        <p15:guide id="3" orient="horz" pos="141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A3C6F-5F6A-4D64-8BFE-AFFF58B1A047}"/>
              </a:ext>
            </a:extLst>
          </p:cNvPr>
          <p:cNvSpPr>
            <a:spLocks noGrp="1"/>
          </p:cNvSpPr>
          <p:nvPr>
            <p:ph type="body" sz="quarter" idx="11"/>
          </p:nvPr>
        </p:nvSpPr>
        <p:spPr>
          <a:xfrm>
            <a:off x="6312871" y="4141999"/>
            <a:ext cx="4220845" cy="861497"/>
          </a:xfrm>
          <a:prstGeom prst="rect">
            <a:avLst/>
          </a:prstGeom>
        </p:spPr>
        <p:txBody>
          <a:bodyPr/>
          <a:lstStyle>
            <a:lvl1pPr marL="0" indent="0">
              <a:buNone/>
              <a:defRPr sz="2000" b="1">
                <a:solidFill>
                  <a:schemeClr val="accent4"/>
                </a:solidFill>
                <a:latin typeface="+mj-lt"/>
              </a:defRPr>
            </a:lvl1pPr>
            <a:lvl2pPr>
              <a:buNone/>
              <a:defRPr sz="2000"/>
            </a:lvl2pPr>
          </a:lstStyle>
          <a:p>
            <a:pPr lvl="0"/>
            <a:r>
              <a:rPr lang="en-US"/>
              <a:t>Click to edit Master text styles</a:t>
            </a:r>
          </a:p>
          <a:p>
            <a:pPr lvl="1"/>
            <a:r>
              <a:rPr lang="en-US"/>
              <a:t>Second level</a:t>
            </a:r>
          </a:p>
        </p:txBody>
      </p:sp>
      <p:sp>
        <p:nvSpPr>
          <p:cNvPr id="15" name="Hexagon 14">
            <a:extLst>
              <a:ext uri="{FF2B5EF4-FFF2-40B4-BE49-F238E27FC236}">
                <a16:creationId xmlns:a16="http://schemas.microsoft.com/office/drawing/2014/main" id="{AC159667-7690-4645-986D-BE501438455F}"/>
              </a:ext>
            </a:extLst>
          </p:cNvPr>
          <p:cNvSpPr/>
          <p:nvPr userDrawn="1"/>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54667EE4-E77F-453B-BF8B-B1EE2AE80715}"/>
              </a:ext>
            </a:extLst>
          </p:cNvPr>
          <p:cNvSpPr/>
          <p:nvPr userDrawn="1"/>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FC050232-A229-425F-BFC8-D50374F2D171}"/>
              </a:ext>
            </a:extLst>
          </p:cNvPr>
          <p:cNvSpPr/>
          <p:nvPr userDrawn="1"/>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53E4EBC7-340A-43A5-9E23-4B73A6F700B6}"/>
              </a:ext>
            </a:extLst>
          </p:cNvPr>
          <p:cNvSpPr/>
          <p:nvPr userDrawn="1"/>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1ED0E31A-F0A3-481D-8D9C-E3C4531FD21D}"/>
              </a:ext>
            </a:extLst>
          </p:cNvPr>
          <p:cNvSpPr>
            <a:spLocks noGrp="1"/>
          </p:cNvSpPr>
          <p:nvPr>
            <p:ph type="pic" sz="quarter" idx="12"/>
          </p:nvPr>
        </p:nvSpPr>
        <p:spPr>
          <a:xfrm>
            <a:off x="1571515" y="1914044"/>
            <a:ext cx="3993624" cy="3617848"/>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3E68100-C56F-4515-A4FD-3F301797E78F}"/>
              </a:ext>
            </a:extLst>
          </p:cNvPr>
          <p:cNvSpPr>
            <a:spLocks noGrp="1"/>
          </p:cNvSpPr>
          <p:nvPr>
            <p:ph type="title"/>
          </p:nvPr>
        </p:nvSpPr>
        <p:spPr>
          <a:xfrm>
            <a:off x="6312871" y="2050552"/>
            <a:ext cx="4998720" cy="1748983"/>
          </a:xfrm>
          <a:prstGeom prst="rect">
            <a:avLst/>
          </a:prstGeom>
        </p:spPr>
        <p:txBody>
          <a:bodyPr/>
          <a:lstStyle>
            <a:lvl1pPr>
              <a:defRPr sz="280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3603056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D76102-5728-4AD1-BA52-A605C430553D}" type="datetime1">
              <a:rPr lang="en-US" smtClean="0"/>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0258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B65F0-C90B-4B39-BAF7-536E8DFC055D}" type="datetime1">
              <a:rPr lang="en-US" smtClean="0"/>
              <a:t>4/2/2026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348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FE86CF-25BC-45F0-86CA-2E950012E0A9}" type="datetime1">
              <a:rPr lang="en-US" smtClean="0"/>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054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C944CE-90D4-4655-9086-17C36E99E9BA}" type="datetime1">
              <a:rPr lang="en-US" smtClean="0"/>
              <a:t>4/2/2026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489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B59B7F-6F96-4368-8DCE-5668EFDF8B3C}" type="datetime1">
              <a:rPr lang="en-US" smtClean="0"/>
              <a:t>4/2/2026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92200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1A7AA-3EE2-48D2-A98A-DD611AE9BCC7}" type="datetime1">
              <a:rPr lang="en-US" smtClean="0"/>
              <a:t>4/2/2026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3979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8EA55B-624C-4607-990C-229337213562}" type="datetime1">
              <a:rPr lang="en-US" smtClean="0"/>
              <a:t>4/2/2026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725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45602DC-9EF7-4F6B-B0AC-1E17608E2434}" type="datetime1">
              <a:rPr lang="en-US" smtClean="0"/>
              <a:t>4/2/2026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76293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4445451-313F-4BE7-9ABD-2BAC47E12DF8}" type="datetime1">
              <a:rPr lang="en-US" smtClean="0"/>
              <a:t>4/2/2026</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02111984F565}"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167993"/>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77" r:id="rId15"/>
    <p:sldLayoutId id="2147483948" r:id="rId16"/>
    <p:sldLayoutId id="2147483681" r:id="rId17"/>
    <p:sldLayoutId id="2147483677" r:id="rId18"/>
  </p:sldLayoutIdLst>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fif"/><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fif"/><Relationship Id="rId5" Type="http://schemas.openxmlformats.org/officeDocument/2006/relationships/image" Target="../media/image22.jfif"/><Relationship Id="rId4" Type="http://schemas.openxmlformats.org/officeDocument/2006/relationships/image" Target="../media/image21.jfif"/></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f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customXml" Target="../ink/ink2.xml"/><Relationship Id="rId10" Type="http://schemas.openxmlformats.org/officeDocument/2006/relationships/image" Target="../media/image27.png"/><Relationship Id="rId4" Type="http://schemas.openxmlformats.org/officeDocument/2006/relationships/image" Target="../media/image270.png"/><Relationship Id="rId9" Type="http://schemas.openxmlformats.org/officeDocument/2006/relationships/customXml" Target="../ink/ink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4.jfif"/></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f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mailto:Carrie.Wasser@labor.ok.gov" TargetMode="External"/><Relationship Id="rId5" Type="http://schemas.openxmlformats.org/officeDocument/2006/relationships/hyperlink" Target="mailto:Shelly.Abernathy@labor.ok.gov" TargetMode="External"/><Relationship Id="rId4" Type="http://schemas.openxmlformats.org/officeDocument/2006/relationships/hyperlink" Target="mailto:James.Williams@labor.ok.go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83C93F-882D-4414-C5FF-82F43B562511}"/>
              </a:ext>
            </a:extLst>
          </p:cNvPr>
          <p:cNvPicPr>
            <a:picLocks noChangeAspect="1"/>
          </p:cNvPicPr>
          <p:nvPr/>
        </p:nvPicPr>
        <p:blipFill>
          <a:blip r:embed="rId3"/>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BD837CEB-1A69-4F72-95D4-054D82F09696}"/>
              </a:ext>
            </a:extLst>
          </p:cNvPr>
          <p:cNvSpPr>
            <a:spLocks noGrp="1"/>
          </p:cNvSpPr>
          <p:nvPr>
            <p:ph type="ctrTitle" idx="4294967295"/>
          </p:nvPr>
        </p:nvSpPr>
        <p:spPr>
          <a:xfrm>
            <a:off x="1448585" y="3079897"/>
            <a:ext cx="9144000" cy="1731963"/>
          </a:xfrm>
          <a:effectLst>
            <a:outerShdw blurRad="50800" dist="38100" dir="2700000" algn="tl" rotWithShape="0">
              <a:prstClr val="black">
                <a:alpha val="40000"/>
              </a:prstClr>
            </a:outerShdw>
          </a:effectLst>
        </p:spPr>
        <p:txBody>
          <a:bodyPr>
            <a:noAutofit/>
          </a:bodyPr>
          <a:lstStyle/>
          <a:p>
            <a:pPr algn="ctr"/>
            <a:r>
              <a:rPr lang="en-US" sz="4800" dirty="0">
                <a:solidFill>
                  <a:srgbClr val="FFFFFF"/>
                </a:solidFill>
                <a:effectLst>
                  <a:outerShdw blurRad="50800" dist="38100" dir="2700000" algn="tl" rotWithShape="0">
                    <a:prstClr val="black">
                      <a:alpha val="40000"/>
                    </a:prstClr>
                  </a:outerShdw>
                </a:effectLst>
              </a:rPr>
              <a:t>April 2</a:t>
            </a:r>
            <a:r>
              <a:rPr lang="en-US" sz="4800" baseline="30000" dirty="0">
                <a:solidFill>
                  <a:srgbClr val="FFFFFF"/>
                </a:solidFill>
                <a:effectLst>
                  <a:outerShdw blurRad="50800" dist="38100" dir="2700000" algn="tl" rotWithShape="0">
                    <a:prstClr val="black">
                      <a:alpha val="40000"/>
                    </a:prstClr>
                  </a:outerShdw>
                </a:effectLst>
              </a:rPr>
              <a:t>nd</a:t>
            </a:r>
            <a:r>
              <a:rPr lang="en-US" sz="4800" dirty="0">
                <a:solidFill>
                  <a:srgbClr val="FFFFFF"/>
                </a:solidFill>
                <a:effectLst>
                  <a:outerShdw blurRad="50800" dist="38100" dir="2700000" algn="tl" rotWithShape="0">
                    <a:prstClr val="black">
                      <a:alpha val="40000"/>
                    </a:prstClr>
                  </a:outerShdw>
                </a:effectLst>
              </a:rPr>
              <a:t>, 2026</a:t>
            </a:r>
            <a:br>
              <a:rPr lang="en-US" sz="4800" dirty="0">
                <a:solidFill>
                  <a:srgbClr val="FFFFFF"/>
                </a:solidFill>
                <a:effectLst>
                  <a:outerShdw blurRad="50800" dist="38100" dir="2700000" algn="tl" rotWithShape="0">
                    <a:prstClr val="black">
                      <a:alpha val="40000"/>
                    </a:prstClr>
                  </a:outerShdw>
                </a:effectLst>
              </a:rPr>
            </a:br>
            <a:r>
              <a:rPr lang="en-US" sz="4800" dirty="0">
                <a:solidFill>
                  <a:srgbClr val="FFFFFF"/>
                </a:solidFill>
                <a:effectLst>
                  <a:outerShdw blurRad="50800" dist="38100" dir="2700000" algn="tl" rotWithShape="0">
                    <a:prstClr val="black">
                      <a:alpha val="40000"/>
                    </a:prstClr>
                  </a:outerShdw>
                </a:effectLst>
              </a:rPr>
              <a:t>Elevator Summit</a:t>
            </a:r>
            <a:endParaRPr lang="en-US" sz="4800" dirty="0">
              <a:effectLst>
                <a:outerShdw blurRad="50800" dist="38100" dir="2700000" algn="tl" rotWithShape="0">
                  <a:prstClr val="black">
                    <a:alpha val="40000"/>
                  </a:prstClr>
                </a:outerShdw>
              </a:effectLst>
            </a:endParaRPr>
          </a:p>
        </p:txBody>
      </p:sp>
      <p:pic>
        <p:nvPicPr>
          <p:cNvPr id="3" name="Picture 2" descr="OK.gov logo">
            <a:extLst>
              <a:ext uri="{FF2B5EF4-FFF2-40B4-BE49-F238E27FC236}">
                <a16:creationId xmlns:a16="http://schemas.microsoft.com/office/drawing/2014/main" id="{31E445FA-926F-38F2-1A3A-3BDE3F13414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2450" y="0"/>
            <a:ext cx="5576269" cy="1971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993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FE3633-CDD2-76E2-02A9-AA5582AB24D5}"/>
              </a:ext>
            </a:extLst>
          </p:cNvPr>
          <p:cNvSpPr txBox="1"/>
          <p:nvPr/>
        </p:nvSpPr>
        <p:spPr>
          <a:xfrm>
            <a:off x="638890" y="1893472"/>
            <a:ext cx="10914220" cy="3785652"/>
          </a:xfrm>
          <a:prstGeom prst="rect">
            <a:avLst/>
          </a:prstGeom>
          <a:noFill/>
        </p:spPr>
        <p:txBody>
          <a:bodyPr wrap="square">
            <a:spAutoFit/>
          </a:bodyPr>
          <a:lstStyle/>
          <a:p>
            <a:r>
              <a:rPr lang="en-US" sz="2000" b="0" i="0" dirty="0">
                <a:solidFill>
                  <a:schemeClr val="tx1">
                    <a:lumMod val="95000"/>
                  </a:schemeClr>
                </a:solidFill>
                <a:effectLst/>
              </a:rPr>
              <a:t>Licensed Elevators, Escalators, and Other Devices:</a:t>
            </a:r>
          </a:p>
          <a:p>
            <a:r>
              <a:rPr lang="en-US" sz="2000" b="0" i="0" dirty="0">
                <a:solidFill>
                  <a:schemeClr val="tx1">
                    <a:lumMod val="95000"/>
                  </a:schemeClr>
                </a:solidFill>
                <a:effectLst/>
              </a:rPr>
              <a:t>· Passenger Elevators …………………………………………………………………..…………6,141</a:t>
            </a:r>
          </a:p>
          <a:p>
            <a:r>
              <a:rPr lang="en-US" sz="2000" b="0" i="0" dirty="0">
                <a:solidFill>
                  <a:schemeClr val="tx1">
                    <a:lumMod val="95000"/>
                  </a:schemeClr>
                </a:solidFill>
                <a:effectLst/>
              </a:rPr>
              <a:t>· Escalator/Moving Walkways ……………………….….…………….………………….…….........</a:t>
            </a:r>
            <a:r>
              <a:rPr lang="en-US" sz="2000" dirty="0">
                <a:solidFill>
                  <a:schemeClr val="tx1">
                    <a:lumMod val="95000"/>
                  </a:schemeClr>
                </a:solidFill>
              </a:rPr>
              <a:t> 160</a:t>
            </a:r>
            <a:endParaRPr lang="en-US" sz="2000" b="0" i="0" dirty="0">
              <a:solidFill>
                <a:schemeClr val="tx1">
                  <a:lumMod val="95000"/>
                </a:schemeClr>
              </a:solidFill>
              <a:effectLst/>
            </a:endParaRPr>
          </a:p>
          <a:p>
            <a:r>
              <a:rPr lang="en-US" sz="2000" b="0" i="0" dirty="0">
                <a:solidFill>
                  <a:schemeClr val="tx1">
                    <a:lumMod val="95000"/>
                  </a:schemeClr>
                </a:solidFill>
                <a:effectLst/>
              </a:rPr>
              <a:t>· Freight Elevators …………………………………………………………………………….……</a:t>
            </a:r>
            <a:r>
              <a:rPr lang="en-US" sz="2000" dirty="0">
                <a:solidFill>
                  <a:schemeClr val="tx1">
                    <a:lumMod val="95000"/>
                  </a:schemeClr>
                </a:solidFill>
              </a:rPr>
              <a:t>189</a:t>
            </a:r>
            <a:endParaRPr lang="en-US" sz="2000" b="0" i="0" dirty="0">
              <a:solidFill>
                <a:schemeClr val="tx1">
                  <a:lumMod val="95000"/>
                </a:schemeClr>
              </a:solidFill>
              <a:effectLst/>
            </a:endParaRPr>
          </a:p>
          <a:p>
            <a:r>
              <a:rPr lang="en-US" sz="2000" b="0" i="0" dirty="0">
                <a:solidFill>
                  <a:schemeClr val="tx1">
                    <a:lumMod val="95000"/>
                  </a:schemeClr>
                </a:solidFill>
                <a:effectLst/>
              </a:rPr>
              <a:t>· Temporary/Construction Elevators ……………………………………………………………….. </a:t>
            </a:r>
            <a:r>
              <a:rPr lang="en-US" sz="2000" dirty="0">
                <a:solidFill>
                  <a:schemeClr val="tx1">
                    <a:lumMod val="95000"/>
                  </a:schemeClr>
                </a:solidFill>
              </a:rPr>
              <a:t>  2</a:t>
            </a:r>
            <a:endParaRPr lang="en-US" sz="2000" b="0" i="0" dirty="0">
              <a:solidFill>
                <a:schemeClr val="tx1">
                  <a:lumMod val="95000"/>
                </a:schemeClr>
              </a:solidFill>
              <a:effectLst/>
            </a:endParaRPr>
          </a:p>
          <a:p>
            <a:r>
              <a:rPr lang="en-US" sz="2000" b="0" i="0" dirty="0">
                <a:solidFill>
                  <a:schemeClr val="tx1">
                    <a:lumMod val="95000"/>
                  </a:schemeClr>
                </a:solidFill>
                <a:effectLst/>
              </a:rPr>
              <a:t>· Limited Use/Limited Application (LU/LA).…………...………….………………………………....  69</a:t>
            </a:r>
          </a:p>
          <a:p>
            <a:r>
              <a:rPr lang="en-US" sz="2000" b="0" i="0" dirty="0">
                <a:solidFill>
                  <a:schemeClr val="tx1">
                    <a:lumMod val="95000"/>
                  </a:schemeClr>
                </a:solidFill>
                <a:effectLst/>
              </a:rPr>
              <a:t>· Platform Lifts …………………………………….…………………………….…………….…….404</a:t>
            </a:r>
          </a:p>
          <a:p>
            <a:r>
              <a:rPr lang="en-US" sz="2000" dirty="0">
                <a:solidFill>
                  <a:schemeClr val="tx1">
                    <a:lumMod val="95000"/>
                  </a:schemeClr>
                </a:solidFill>
              </a:rPr>
              <a:t>· Material Lifts ……………………………………………………………………………………….   2</a:t>
            </a:r>
            <a:endParaRPr lang="en-US" sz="2000" b="0" i="0" dirty="0">
              <a:solidFill>
                <a:schemeClr val="tx1">
                  <a:lumMod val="95000"/>
                </a:schemeClr>
              </a:solidFill>
              <a:effectLst/>
            </a:endParaRPr>
          </a:p>
          <a:p>
            <a:r>
              <a:rPr lang="en-US" sz="2000" dirty="0">
                <a:solidFill>
                  <a:schemeClr val="tx1">
                    <a:lumMod val="95000"/>
                  </a:schemeClr>
                </a:solidFill>
              </a:rPr>
              <a:t>· Stage Lifts……………………………………………………………………………………………  1</a:t>
            </a:r>
            <a:endParaRPr lang="en-US" sz="2000" b="0" i="0" dirty="0">
              <a:solidFill>
                <a:schemeClr val="tx1">
                  <a:lumMod val="95000"/>
                </a:schemeClr>
              </a:solidFill>
              <a:effectLst/>
            </a:endParaRPr>
          </a:p>
          <a:p>
            <a:r>
              <a:rPr lang="en-US" sz="2000" b="0" i="0" dirty="0">
                <a:solidFill>
                  <a:schemeClr val="tx1">
                    <a:lumMod val="95000"/>
                  </a:schemeClr>
                </a:solidFill>
                <a:effectLst/>
              </a:rPr>
              <a:t>· Stairway Chairlifts .………………………………………………………………………………… 89</a:t>
            </a:r>
          </a:p>
          <a:p>
            <a:r>
              <a:rPr lang="en-US" sz="2000" b="0" i="0" dirty="0">
                <a:solidFill>
                  <a:schemeClr val="tx1">
                    <a:lumMod val="95000"/>
                  </a:schemeClr>
                </a:solidFill>
                <a:effectLst/>
              </a:rPr>
              <a:t>					</a:t>
            </a:r>
          </a:p>
          <a:p>
            <a:r>
              <a:rPr lang="en-US" sz="2000" dirty="0">
                <a:solidFill>
                  <a:schemeClr val="tx1">
                    <a:lumMod val="95000"/>
                  </a:schemeClr>
                </a:solidFill>
              </a:rPr>
              <a:t>																			    </a:t>
            </a:r>
            <a:r>
              <a:rPr lang="en-US" sz="2000" b="0" i="0" dirty="0">
                <a:solidFill>
                  <a:schemeClr val="tx1">
                    <a:lumMod val="95000"/>
                  </a:schemeClr>
                </a:solidFill>
                <a:effectLst/>
              </a:rPr>
              <a:t>TOTAL: 7,057</a:t>
            </a:r>
          </a:p>
        </p:txBody>
      </p:sp>
      <p:pic>
        <p:nvPicPr>
          <p:cNvPr id="2" name="Picture 1" descr="OK.gov logo">
            <a:extLst>
              <a:ext uri="{FF2B5EF4-FFF2-40B4-BE49-F238E27FC236}">
                <a16:creationId xmlns:a16="http://schemas.microsoft.com/office/drawing/2014/main" id="{2B923893-2233-83C0-B395-4CA0585B5BD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02A16D4-2500-0FAB-A0EB-315243F6EADA}"/>
              </a:ext>
            </a:extLst>
          </p:cNvPr>
          <p:cNvSpPr txBox="1"/>
          <p:nvPr/>
        </p:nvSpPr>
        <p:spPr>
          <a:xfrm>
            <a:off x="3590796" y="1083465"/>
            <a:ext cx="7159204" cy="523220"/>
          </a:xfrm>
          <a:prstGeom prst="rect">
            <a:avLst/>
          </a:prstGeom>
          <a:noFill/>
        </p:spPr>
        <p:txBody>
          <a:bodyPr wrap="none" rtlCol="0">
            <a:spAutoFit/>
          </a:bodyPr>
          <a:lstStyle/>
          <a:p>
            <a:r>
              <a:rPr lang="en-US" sz="2800" dirty="0">
                <a:latin typeface="+mj-lt"/>
              </a:rPr>
              <a:t>Elevator Program Statistics through March 2026</a:t>
            </a:r>
          </a:p>
        </p:txBody>
      </p:sp>
    </p:spTree>
    <p:extLst>
      <p:ext uri="{BB962C8B-B14F-4D97-AF65-F5344CB8AC3E}">
        <p14:creationId xmlns:p14="http://schemas.microsoft.com/office/powerpoint/2010/main" val="2340054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CD9E44-1EED-A697-90BB-3C438B2BC2D6}"/>
              </a:ext>
            </a:extLst>
          </p:cNvPr>
          <p:cNvSpPr txBox="1"/>
          <p:nvPr/>
        </p:nvSpPr>
        <p:spPr>
          <a:xfrm>
            <a:off x="993384" y="1859339"/>
            <a:ext cx="11448662" cy="2862322"/>
          </a:xfrm>
          <a:prstGeom prst="rect">
            <a:avLst/>
          </a:prstGeom>
          <a:noFill/>
        </p:spPr>
        <p:txBody>
          <a:bodyPr wrap="square">
            <a:spAutoFit/>
          </a:bodyPr>
          <a:lstStyle/>
          <a:p>
            <a:endParaRPr lang="en-US" dirty="0">
              <a:cs typeface="Times New Roman" panose="02020603050405020304" pitchFamily="18" charset="0"/>
            </a:endParaRPr>
          </a:p>
          <a:p>
            <a:r>
              <a:rPr lang="en-US" dirty="0">
                <a:cs typeface="Times New Roman" panose="02020603050405020304" pitchFamily="18" charset="0"/>
              </a:rPr>
              <a:t>· Inspections Completed ………………………………………………………….................. 5,207</a:t>
            </a:r>
          </a:p>
          <a:p>
            <a:r>
              <a:rPr lang="en-US" dirty="0">
                <a:cs typeface="Times New Roman" panose="02020603050405020304" pitchFamily="18" charset="0"/>
              </a:rPr>
              <a:t>· Re-inspections Completed………………………………………………...………................  843</a:t>
            </a:r>
          </a:p>
          <a:p>
            <a:r>
              <a:rPr lang="en-US" dirty="0">
                <a:cs typeface="Times New Roman" panose="02020603050405020304" pitchFamily="18" charset="0"/>
              </a:rPr>
              <a:t>· Certificate of Operations Issued …………………………………………….…………….4,892</a:t>
            </a:r>
          </a:p>
          <a:p>
            <a:r>
              <a:rPr lang="en-US" dirty="0">
                <a:cs typeface="Times New Roman" panose="02020603050405020304" pitchFamily="18" charset="0"/>
              </a:rPr>
              <a:t>· New Installations……………………………………………………………………………  231</a:t>
            </a:r>
          </a:p>
          <a:p>
            <a:endParaRPr lang="en-US" dirty="0">
              <a:cs typeface="Times New Roman" panose="02020603050405020304" pitchFamily="18" charset="0"/>
            </a:endParaRPr>
          </a:p>
          <a:p>
            <a:r>
              <a:rPr lang="en-US" dirty="0">
                <a:cs typeface="Times New Roman" panose="02020603050405020304" pitchFamily="18" charset="0"/>
              </a:rPr>
              <a:t>															      </a:t>
            </a:r>
            <a:r>
              <a:rPr lang="en-US" b="1" dirty="0">
                <a:cs typeface="Times New Roman" panose="02020603050405020304" pitchFamily="18" charset="0"/>
              </a:rPr>
              <a:t>TOTAL:  11,173</a:t>
            </a:r>
          </a:p>
          <a:p>
            <a:endParaRPr lang="en-US" dirty="0">
              <a:cs typeface="Times New Roman" panose="02020603050405020304" pitchFamily="18" charset="0"/>
            </a:endParaRPr>
          </a:p>
          <a:p>
            <a:r>
              <a:rPr lang="en-US" dirty="0">
                <a:cs typeface="Times New Roman" panose="02020603050405020304" pitchFamily="18" charset="0"/>
              </a:rPr>
              <a:t>Violations Cited …………………….………………………………………………………. 8,615</a:t>
            </a:r>
            <a:endParaRPr lang="en-US" dirty="0"/>
          </a:p>
          <a:p>
            <a:endParaRPr lang="en-US" dirty="0"/>
          </a:p>
        </p:txBody>
      </p:sp>
      <p:pic>
        <p:nvPicPr>
          <p:cNvPr id="3" name="Picture 2" descr="OK.gov logo">
            <a:extLst>
              <a:ext uri="{FF2B5EF4-FFF2-40B4-BE49-F238E27FC236}">
                <a16:creationId xmlns:a16="http://schemas.microsoft.com/office/drawing/2014/main" id="{6FD962B4-3397-7276-C119-229C6180760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802DA9D-7464-91D9-59C5-03139ACC7FBF}"/>
              </a:ext>
            </a:extLst>
          </p:cNvPr>
          <p:cNvSpPr txBox="1"/>
          <p:nvPr/>
        </p:nvSpPr>
        <p:spPr>
          <a:xfrm>
            <a:off x="4114801" y="850443"/>
            <a:ext cx="7502823" cy="523220"/>
          </a:xfrm>
          <a:prstGeom prst="rect">
            <a:avLst/>
          </a:prstGeom>
          <a:noFill/>
        </p:spPr>
        <p:txBody>
          <a:bodyPr wrap="square">
            <a:spAutoFit/>
          </a:bodyPr>
          <a:lstStyle/>
          <a:p>
            <a:r>
              <a:rPr lang="en-US" sz="2800" dirty="0">
                <a:latin typeface="+mj-lt"/>
              </a:rPr>
              <a:t>Elevator Program Statistics </a:t>
            </a:r>
            <a:r>
              <a:rPr lang="en-US" sz="2800">
                <a:latin typeface="+mj-lt"/>
              </a:rPr>
              <a:t>– Inspections</a:t>
            </a:r>
            <a:endParaRPr lang="en-US" sz="2800" dirty="0">
              <a:latin typeface="+mj-lt"/>
            </a:endParaRPr>
          </a:p>
        </p:txBody>
      </p:sp>
    </p:spTree>
    <p:extLst>
      <p:ext uri="{BB962C8B-B14F-4D97-AF65-F5344CB8AC3E}">
        <p14:creationId xmlns:p14="http://schemas.microsoft.com/office/powerpoint/2010/main" val="364464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9F71D9-FA82-8EB9-DE90-5C696E86A4EA}"/>
              </a:ext>
            </a:extLst>
          </p:cNvPr>
          <p:cNvSpPr txBox="1"/>
          <p:nvPr/>
        </p:nvSpPr>
        <p:spPr>
          <a:xfrm>
            <a:off x="961456" y="1550734"/>
            <a:ext cx="10269088" cy="3046988"/>
          </a:xfrm>
          <a:prstGeom prst="rect">
            <a:avLst/>
          </a:prstGeom>
          <a:noFill/>
        </p:spPr>
        <p:txBody>
          <a:bodyPr wrap="square">
            <a:spAutoFit/>
          </a:bodyPr>
          <a:lstStyle/>
          <a:p>
            <a:endParaRPr lang="en-US" sz="2000" dirty="0">
              <a:cs typeface="Times New Roman" panose="02020603050405020304" pitchFamily="18" charset="0"/>
            </a:endParaRPr>
          </a:p>
          <a:p>
            <a:endParaRPr lang="en-US" sz="2000" dirty="0">
              <a:cs typeface="Times New Roman" panose="02020603050405020304" pitchFamily="18" charset="0"/>
            </a:endParaRPr>
          </a:p>
          <a:p>
            <a:r>
              <a:rPr lang="en-US" sz="2000" dirty="0">
                <a:cs typeface="Times New Roman" panose="02020603050405020304" pitchFamily="18" charset="0"/>
              </a:rPr>
              <a:t>· Elevator Mechanic’s Apprentice………………………………………….……………….......... 66</a:t>
            </a:r>
          </a:p>
          <a:p>
            <a:r>
              <a:rPr lang="en-US" sz="2000" dirty="0">
                <a:cs typeface="Times New Roman" panose="02020603050405020304" pitchFamily="18" charset="0"/>
              </a:rPr>
              <a:t>· Elevator Mechanic ………………………………………………………………...…………. 293</a:t>
            </a:r>
          </a:p>
          <a:p>
            <a:r>
              <a:rPr lang="en-US" sz="2000" dirty="0">
                <a:cs typeface="Times New Roman" panose="02020603050405020304" pitchFamily="18" charset="0"/>
              </a:rPr>
              <a:t>· Elevator Contractor ……………………………………………………………...………….....42</a:t>
            </a:r>
          </a:p>
          <a:p>
            <a:r>
              <a:rPr lang="en-US" sz="2000" dirty="0">
                <a:cs typeface="Times New Roman" panose="02020603050405020304" pitchFamily="18" charset="0"/>
              </a:rPr>
              <a:t>· Elevator Inspector ……………………………………………………………………………..37</a:t>
            </a:r>
          </a:p>
          <a:p>
            <a:r>
              <a:rPr lang="en-US" sz="2000" dirty="0">
                <a:cs typeface="Times New Roman" panose="02020603050405020304" pitchFamily="18" charset="0"/>
              </a:rPr>
              <a:t>· Elevator Witness Inspector ………………………………………………………………...........1</a:t>
            </a:r>
          </a:p>
          <a:p>
            <a:endParaRPr lang="en-US" sz="2000" dirty="0">
              <a:cs typeface="Times New Roman" panose="02020603050405020304" pitchFamily="18" charset="0"/>
            </a:endParaRPr>
          </a:p>
          <a:p>
            <a:r>
              <a:rPr lang="en-US" sz="2000" dirty="0">
                <a:cs typeface="Times New Roman" panose="02020603050405020304" pitchFamily="18" charset="0"/>
              </a:rPr>
              <a:t>																		     TOTAL:  439</a:t>
            </a:r>
          </a:p>
          <a:p>
            <a:endParaRPr lang="en-US" sz="1200" dirty="0"/>
          </a:p>
        </p:txBody>
      </p:sp>
      <p:pic>
        <p:nvPicPr>
          <p:cNvPr id="3" name="Picture 2" descr="OK.gov logo">
            <a:extLst>
              <a:ext uri="{FF2B5EF4-FFF2-40B4-BE49-F238E27FC236}">
                <a16:creationId xmlns:a16="http://schemas.microsoft.com/office/drawing/2014/main" id="{4E12AFF1-85B7-BDC3-0F84-9B6354180D4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E204C87-5DEA-A66C-5DEB-8C79DEEC412A}"/>
              </a:ext>
            </a:extLst>
          </p:cNvPr>
          <p:cNvSpPr txBox="1"/>
          <p:nvPr/>
        </p:nvSpPr>
        <p:spPr>
          <a:xfrm>
            <a:off x="3899139" y="941082"/>
            <a:ext cx="7888855" cy="523220"/>
          </a:xfrm>
          <a:prstGeom prst="rect">
            <a:avLst/>
          </a:prstGeom>
          <a:noFill/>
        </p:spPr>
        <p:txBody>
          <a:bodyPr wrap="square">
            <a:spAutoFit/>
          </a:bodyPr>
          <a:lstStyle/>
          <a:p>
            <a:r>
              <a:rPr lang="en-US" sz="2800" dirty="0">
                <a:latin typeface="+mj-lt"/>
              </a:rPr>
              <a:t>Elevator Program Statistics – Current Active Licenses</a:t>
            </a:r>
          </a:p>
        </p:txBody>
      </p:sp>
    </p:spTree>
    <p:extLst>
      <p:ext uri="{BB962C8B-B14F-4D97-AF65-F5344CB8AC3E}">
        <p14:creationId xmlns:p14="http://schemas.microsoft.com/office/powerpoint/2010/main" val="11716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DF080-2A89-0DBE-36CC-A63C74D90071}"/>
            </a:ext>
          </a:extLst>
        </p:cNvPr>
        <p:cNvGrpSpPr/>
        <p:nvPr/>
      </p:nvGrpSpPr>
      <p:grpSpPr>
        <a:xfrm>
          <a:off x="0" y="0"/>
          <a:ext cx="0" cy="0"/>
          <a:chOff x="0" y="0"/>
          <a:chExt cx="0" cy="0"/>
        </a:xfrm>
      </p:grpSpPr>
      <p:pic>
        <p:nvPicPr>
          <p:cNvPr id="9" name="Picture 8" descr="OK.gov logo">
            <a:extLst>
              <a:ext uri="{FF2B5EF4-FFF2-40B4-BE49-F238E27FC236}">
                <a16:creationId xmlns:a16="http://schemas.microsoft.com/office/drawing/2014/main" id="{16BD5FA4-AEFF-9A35-6A81-FDACD5DF98B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657600" cy="12801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3F5DC61-5E53-7293-FF98-352AB04F05AD}"/>
              </a:ext>
            </a:extLst>
          </p:cNvPr>
          <p:cNvSpPr txBox="1"/>
          <p:nvPr/>
        </p:nvSpPr>
        <p:spPr>
          <a:xfrm>
            <a:off x="5753819" y="640080"/>
            <a:ext cx="5822830" cy="523220"/>
          </a:xfrm>
          <a:prstGeom prst="rect">
            <a:avLst/>
          </a:prstGeom>
          <a:noFill/>
        </p:spPr>
        <p:txBody>
          <a:bodyPr wrap="square">
            <a:spAutoFit/>
          </a:bodyPr>
          <a:lstStyle/>
          <a:p>
            <a:r>
              <a:rPr lang="pt-BR" sz="2800" dirty="0"/>
              <a:t> </a:t>
            </a:r>
            <a:endParaRPr lang="en-US" sz="2800" dirty="0"/>
          </a:p>
        </p:txBody>
      </p:sp>
      <p:sp>
        <p:nvSpPr>
          <p:cNvPr id="6" name="Title 5">
            <a:extLst>
              <a:ext uri="{FF2B5EF4-FFF2-40B4-BE49-F238E27FC236}">
                <a16:creationId xmlns:a16="http://schemas.microsoft.com/office/drawing/2014/main" id="{0372342F-862D-21A2-AAF2-FA7F8CD85B30}"/>
              </a:ext>
            </a:extLst>
          </p:cNvPr>
          <p:cNvSpPr>
            <a:spLocks noGrp="1"/>
          </p:cNvSpPr>
          <p:nvPr>
            <p:ph type="title"/>
          </p:nvPr>
        </p:nvSpPr>
        <p:spPr>
          <a:xfrm>
            <a:off x="3936522" y="755542"/>
            <a:ext cx="7118332" cy="636113"/>
          </a:xfrm>
        </p:spPr>
        <p:txBody>
          <a:bodyPr>
            <a:normAutofit fontScale="90000"/>
          </a:bodyPr>
          <a:lstStyle/>
          <a:p>
            <a:r>
              <a:rPr lang="en-US" sz="2700" dirty="0"/>
              <a:t>Program Updates –  Current Events</a:t>
            </a:r>
            <a:br>
              <a:rPr lang="en-US" dirty="0"/>
            </a:br>
            <a:endParaRPr lang="en-US" dirty="0"/>
          </a:p>
        </p:txBody>
      </p:sp>
      <p:sp>
        <p:nvSpPr>
          <p:cNvPr id="8" name="Content Placeholder 7">
            <a:extLst>
              <a:ext uri="{FF2B5EF4-FFF2-40B4-BE49-F238E27FC236}">
                <a16:creationId xmlns:a16="http://schemas.microsoft.com/office/drawing/2014/main" id="{F3E6B41E-AFCA-1899-8ADA-F2902C19154D}"/>
              </a:ext>
            </a:extLst>
          </p:cNvPr>
          <p:cNvSpPr>
            <a:spLocks noGrp="1"/>
          </p:cNvSpPr>
          <p:nvPr>
            <p:ph idx="1"/>
          </p:nvPr>
        </p:nvSpPr>
        <p:spPr/>
        <p:txBody>
          <a:bodyPr/>
          <a:lstStyle/>
          <a:p>
            <a:r>
              <a:rPr lang="en-US" dirty="0"/>
              <a:t>ODOL is operating with very limited staff</a:t>
            </a:r>
          </a:p>
          <a:p>
            <a:r>
              <a:rPr lang="en-US" dirty="0"/>
              <a:t>ODOL Elevators is getting new data system by the end of the year!  </a:t>
            </a:r>
          </a:p>
          <a:p>
            <a:r>
              <a:rPr lang="en-US" dirty="0"/>
              <a:t>City of Oklahoma City has updated their codes/standards to the state requirements</a:t>
            </a:r>
          </a:p>
          <a:p>
            <a:r>
              <a:rPr lang="en-US" dirty="0"/>
              <a:t>Discussions underway for acceptance of Henning weightless testing system </a:t>
            </a:r>
          </a:p>
          <a:p>
            <a:r>
              <a:rPr lang="en-US" dirty="0"/>
              <a:t>State of Emergency for mechanics – ODOL allowing emergency licensing provisions</a:t>
            </a:r>
          </a:p>
          <a:p>
            <a:r>
              <a:rPr lang="en-US" dirty="0"/>
              <a:t>ODOL considering our policy on adopting new codes</a:t>
            </a:r>
          </a:p>
          <a:p>
            <a:endParaRPr lang="en-US" dirty="0"/>
          </a:p>
        </p:txBody>
      </p:sp>
    </p:spTree>
    <p:extLst>
      <p:ext uri="{BB962C8B-B14F-4D97-AF65-F5344CB8AC3E}">
        <p14:creationId xmlns:p14="http://schemas.microsoft.com/office/powerpoint/2010/main" val="3938792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blue and white sign with black text&#10;&#10;Description automatically generated">
            <a:extLst>
              <a:ext uri="{FF2B5EF4-FFF2-40B4-BE49-F238E27FC236}">
                <a16:creationId xmlns:a16="http://schemas.microsoft.com/office/drawing/2014/main" id="{84740CD0-1451-7931-2E65-C6DF173BE16A}"/>
              </a:ext>
            </a:extLst>
          </p:cNvPr>
          <p:cNvPicPr>
            <a:picLocks noGrp="1" noChangeAspect="1"/>
          </p:cNvPicPr>
          <p:nvPr>
            <p:ph idx="4294967295"/>
          </p:nvPr>
        </p:nvPicPr>
        <p:blipFill>
          <a:blip r:embed="rId2"/>
          <a:stretch>
            <a:fillRect/>
          </a:stretch>
        </p:blipFill>
        <p:spPr>
          <a:xfrm>
            <a:off x="327516" y="1875858"/>
            <a:ext cx="3090863" cy="3963988"/>
          </a:xfrm>
        </p:spPr>
      </p:pic>
      <p:sp>
        <p:nvSpPr>
          <p:cNvPr id="13" name="Text Placeholder 12">
            <a:extLst>
              <a:ext uri="{FF2B5EF4-FFF2-40B4-BE49-F238E27FC236}">
                <a16:creationId xmlns:a16="http://schemas.microsoft.com/office/drawing/2014/main" id="{00A2A3FB-967A-15B4-650A-D323E8C0E7F7}"/>
              </a:ext>
            </a:extLst>
          </p:cNvPr>
          <p:cNvSpPr>
            <a:spLocks noGrp="1"/>
          </p:cNvSpPr>
          <p:nvPr>
            <p:ph type="body" sz="half" idx="4294967295"/>
          </p:nvPr>
        </p:nvSpPr>
        <p:spPr>
          <a:xfrm>
            <a:off x="4569750" y="647245"/>
            <a:ext cx="7929304" cy="4110038"/>
          </a:xfrm>
        </p:spPr>
        <p:txBody>
          <a:bodyPr>
            <a:noAutofit/>
          </a:bodyPr>
          <a:lstStyle/>
          <a:p>
            <a:r>
              <a:rPr lang="en-US" sz="1050" dirty="0"/>
              <a:t>Safety code for elevators and escalators - ASME A17.1 (2022)</a:t>
            </a:r>
          </a:p>
          <a:p>
            <a:r>
              <a:rPr lang="en-US" sz="1050" dirty="0"/>
              <a:t>Guide of Inspecting Elevators and Escalators - ASME A17.2 (2023)</a:t>
            </a:r>
          </a:p>
          <a:p>
            <a:r>
              <a:rPr lang="en-US" sz="1050" dirty="0"/>
              <a:t>Safety code for existing elevators and escalators </a:t>
            </a:r>
          </a:p>
          <a:p>
            <a:pPr marL="0" indent="0">
              <a:buNone/>
            </a:pPr>
            <a:r>
              <a:rPr lang="en-US" sz="1050" dirty="0"/>
              <a:t>      (requirements for electric and hydraulic elevators and escalators) - ASME A17.3 (2020)</a:t>
            </a:r>
          </a:p>
          <a:p>
            <a:r>
              <a:rPr lang="en-US" sz="1050" dirty="0"/>
              <a:t>Elevator suspension guidelines - ASME 17.6 (2017)</a:t>
            </a:r>
          </a:p>
          <a:p>
            <a:r>
              <a:rPr lang="en-US" sz="1050" dirty="0"/>
              <a:t>Qualified Elevator Inspector guidelines - ASME QEI-1</a:t>
            </a:r>
          </a:p>
          <a:p>
            <a:r>
              <a:rPr lang="en-US" sz="1050" dirty="0"/>
              <a:t>Safety standards platform and chairlifts - ASME A18.1(2020)</a:t>
            </a:r>
          </a:p>
          <a:p>
            <a:r>
              <a:rPr lang="en-US" sz="1050" dirty="0"/>
              <a:t> Safety requirements for personnel hoists and employee elevators (ANSI/ASSE) 10.4 (2016)</a:t>
            </a:r>
          </a:p>
          <a:p>
            <a:r>
              <a:rPr lang="en-US" sz="1050" dirty="0"/>
              <a:t>Gas-powered construction elevators - ANSI 92.10 (Current Edition)</a:t>
            </a:r>
          </a:p>
          <a:p>
            <a:r>
              <a:rPr lang="en-US" sz="1050" dirty="0"/>
              <a:t>Accessible and Usable Building and Facilities - ANSI A117.1 (Current Edition) (2009)</a:t>
            </a:r>
          </a:p>
          <a:p>
            <a:r>
              <a:rPr lang="en-US" sz="1050" dirty="0"/>
              <a:t> National Electrical Code - National Fire Protection Association (NFPA) 70 (2023)</a:t>
            </a:r>
          </a:p>
          <a:p>
            <a:r>
              <a:rPr lang="en-US" sz="1050" dirty="0"/>
              <a:t> International Building Code (IBC) (2018)</a:t>
            </a:r>
          </a:p>
          <a:p>
            <a:r>
              <a:rPr lang="en-US" sz="1050" dirty="0"/>
              <a:t> International Plumbing Code (IPC) (2018)</a:t>
            </a:r>
          </a:p>
          <a:p>
            <a:r>
              <a:rPr lang="en-US" sz="1050" dirty="0"/>
              <a:t> International Mechanical Code (IMC) (2018)</a:t>
            </a:r>
          </a:p>
          <a:p>
            <a:r>
              <a:rPr lang="en-US" sz="1050" dirty="0"/>
              <a:t>Field Employee Safety Handbook (2025)</a:t>
            </a:r>
          </a:p>
          <a:p>
            <a:r>
              <a:rPr lang="en-US" sz="1050" dirty="0"/>
              <a:t>American National Standards for Transport Platforms, ANSI/SIA A92.10-2009</a:t>
            </a:r>
          </a:p>
          <a:p>
            <a:r>
              <a:rPr lang="en-US" sz="1050" dirty="0"/>
              <a:t>Oklahoma Administrative Code (OAC) 380:70-3-4(a)</a:t>
            </a:r>
          </a:p>
        </p:txBody>
      </p:sp>
      <p:pic>
        <p:nvPicPr>
          <p:cNvPr id="17" name="Picture 16" descr="A yellow manual with black text&#10;&#10;Description automatically generated">
            <a:extLst>
              <a:ext uri="{FF2B5EF4-FFF2-40B4-BE49-F238E27FC236}">
                <a16:creationId xmlns:a16="http://schemas.microsoft.com/office/drawing/2014/main" id="{FD770795-4DEA-17BB-2301-43C7B9295791}"/>
              </a:ext>
            </a:extLst>
          </p:cNvPr>
          <p:cNvPicPr>
            <a:picLocks noChangeAspect="1"/>
          </p:cNvPicPr>
          <p:nvPr/>
        </p:nvPicPr>
        <p:blipFill rotWithShape="1">
          <a:blip r:embed="rId3"/>
          <a:srcRect l="12379" t="5065" r="15651" b="169"/>
          <a:stretch/>
        </p:blipFill>
        <p:spPr>
          <a:xfrm rot="1027057">
            <a:off x="904132" y="3483116"/>
            <a:ext cx="1346694" cy="2207432"/>
          </a:xfrm>
          <a:prstGeom prst="rect">
            <a:avLst/>
          </a:prstGeom>
        </p:spPr>
      </p:pic>
      <p:pic>
        <p:nvPicPr>
          <p:cNvPr id="19" name="Picture 18" descr="A black and red box with white text&#10;&#10;Description automatically generated">
            <a:extLst>
              <a:ext uri="{FF2B5EF4-FFF2-40B4-BE49-F238E27FC236}">
                <a16:creationId xmlns:a16="http://schemas.microsoft.com/office/drawing/2014/main" id="{522C2A4A-2733-89E6-61E8-577BCF8F651F}"/>
              </a:ext>
            </a:extLst>
          </p:cNvPr>
          <p:cNvPicPr>
            <a:picLocks noChangeAspect="1"/>
          </p:cNvPicPr>
          <p:nvPr/>
        </p:nvPicPr>
        <p:blipFill>
          <a:blip r:embed="rId4"/>
          <a:stretch>
            <a:fillRect/>
          </a:stretch>
        </p:blipFill>
        <p:spPr>
          <a:xfrm>
            <a:off x="10554964" y="108199"/>
            <a:ext cx="805681" cy="1261066"/>
          </a:xfrm>
          <a:prstGeom prst="rect">
            <a:avLst/>
          </a:prstGeom>
        </p:spPr>
      </p:pic>
      <p:pic>
        <p:nvPicPr>
          <p:cNvPr id="21" name="Picture 20" descr="A blue cover with white text&#10;&#10;Description automatically generated">
            <a:extLst>
              <a:ext uri="{FF2B5EF4-FFF2-40B4-BE49-F238E27FC236}">
                <a16:creationId xmlns:a16="http://schemas.microsoft.com/office/drawing/2014/main" id="{578383D3-9373-A41B-C1CB-73C0F04AC1B0}"/>
              </a:ext>
            </a:extLst>
          </p:cNvPr>
          <p:cNvPicPr>
            <a:picLocks noChangeAspect="1"/>
          </p:cNvPicPr>
          <p:nvPr/>
        </p:nvPicPr>
        <p:blipFill rotWithShape="1">
          <a:blip r:embed="rId5"/>
          <a:srcRect t="906" r="23923"/>
          <a:stretch/>
        </p:blipFill>
        <p:spPr>
          <a:xfrm rot="20302989">
            <a:off x="10703663" y="4229086"/>
            <a:ext cx="959273" cy="1277321"/>
          </a:xfrm>
          <a:prstGeom prst="rect">
            <a:avLst/>
          </a:prstGeom>
        </p:spPr>
      </p:pic>
      <p:pic>
        <p:nvPicPr>
          <p:cNvPr id="23" name="Picture 22" descr="A yellow and black sign&#10;&#10;Description automatically generated">
            <a:extLst>
              <a:ext uri="{FF2B5EF4-FFF2-40B4-BE49-F238E27FC236}">
                <a16:creationId xmlns:a16="http://schemas.microsoft.com/office/drawing/2014/main" id="{4F2FF300-60DA-688D-C12E-176AE6A3A796}"/>
              </a:ext>
            </a:extLst>
          </p:cNvPr>
          <p:cNvPicPr>
            <a:picLocks noChangeAspect="1"/>
          </p:cNvPicPr>
          <p:nvPr/>
        </p:nvPicPr>
        <p:blipFill>
          <a:blip r:embed="rId6"/>
          <a:stretch>
            <a:fillRect/>
          </a:stretch>
        </p:blipFill>
        <p:spPr>
          <a:xfrm rot="2262401">
            <a:off x="10837444" y="1828090"/>
            <a:ext cx="1006959" cy="1332285"/>
          </a:xfrm>
          <a:prstGeom prst="rect">
            <a:avLst/>
          </a:prstGeom>
        </p:spPr>
      </p:pic>
      <p:pic>
        <p:nvPicPr>
          <p:cNvPr id="2" name="Picture 1" descr="OK.gov logo">
            <a:extLst>
              <a:ext uri="{FF2B5EF4-FFF2-40B4-BE49-F238E27FC236}">
                <a16:creationId xmlns:a16="http://schemas.microsoft.com/office/drawing/2014/main" id="{360632CB-A4E1-8E65-EE30-2577AC5B9DE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165"/>
            <a:ext cx="3657600" cy="12801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A974AC6-6D39-B547-64BA-346189014E83}"/>
              </a:ext>
            </a:extLst>
          </p:cNvPr>
          <p:cNvSpPr txBox="1"/>
          <p:nvPr/>
        </p:nvSpPr>
        <p:spPr>
          <a:xfrm>
            <a:off x="5156791" y="108199"/>
            <a:ext cx="3742660" cy="523220"/>
          </a:xfrm>
          <a:prstGeom prst="rect">
            <a:avLst/>
          </a:prstGeom>
          <a:noFill/>
        </p:spPr>
        <p:txBody>
          <a:bodyPr wrap="square" rtlCol="0">
            <a:spAutoFit/>
          </a:bodyPr>
          <a:lstStyle/>
          <a:p>
            <a:r>
              <a:rPr lang="en-US" sz="2800" dirty="0">
                <a:latin typeface="+mj-lt"/>
              </a:rPr>
              <a:t>Current Adopted Codes</a:t>
            </a:r>
          </a:p>
        </p:txBody>
      </p:sp>
    </p:spTree>
    <p:extLst>
      <p:ext uri="{BB962C8B-B14F-4D97-AF65-F5344CB8AC3E}">
        <p14:creationId xmlns:p14="http://schemas.microsoft.com/office/powerpoint/2010/main" val="1968872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9D06-5DF5-D13B-3422-216C91C770E3}"/>
              </a:ext>
            </a:extLst>
          </p:cNvPr>
          <p:cNvSpPr>
            <a:spLocks noGrp="1"/>
          </p:cNvSpPr>
          <p:nvPr>
            <p:ph type="title" idx="4294967295"/>
          </p:nvPr>
        </p:nvSpPr>
        <p:spPr>
          <a:xfrm>
            <a:off x="0" y="1682750"/>
            <a:ext cx="9906000" cy="2293938"/>
          </a:xfrm>
        </p:spPr>
        <p:txBody>
          <a:bodyPr>
            <a:normAutofit/>
          </a:bodyPr>
          <a:lstStyle/>
          <a:p>
            <a:pPr algn="ctr"/>
            <a:r>
              <a:rPr lang="en-US" sz="4000" dirty="0"/>
              <a:t>ADMINISTRATIVE ISSUES</a:t>
            </a:r>
            <a:br>
              <a:rPr lang="en-US" sz="4800" dirty="0"/>
            </a:br>
            <a:endParaRPr lang="en-US" sz="4800" dirty="0"/>
          </a:p>
        </p:txBody>
      </p:sp>
      <p:sp>
        <p:nvSpPr>
          <p:cNvPr id="7" name="TextBox 6">
            <a:extLst>
              <a:ext uri="{FF2B5EF4-FFF2-40B4-BE49-F238E27FC236}">
                <a16:creationId xmlns:a16="http://schemas.microsoft.com/office/drawing/2014/main" id="{FE5CF78B-849E-5C91-97A7-AEA4608C7A68}"/>
              </a:ext>
            </a:extLst>
          </p:cNvPr>
          <p:cNvSpPr txBox="1"/>
          <p:nvPr/>
        </p:nvSpPr>
        <p:spPr>
          <a:xfrm>
            <a:off x="352697" y="2830286"/>
            <a:ext cx="11486606" cy="2585323"/>
          </a:xfrm>
          <a:prstGeom prst="rect">
            <a:avLst/>
          </a:prstGeom>
          <a:noFill/>
        </p:spPr>
        <p:txBody>
          <a:bodyPr wrap="square" rtlCol="0">
            <a:spAutoFit/>
          </a:bodyPr>
          <a:lstStyle/>
          <a:p>
            <a:r>
              <a:rPr lang="en-US" dirty="0"/>
              <a:t>-- 3</a:t>
            </a:r>
            <a:r>
              <a:rPr lang="en-US" baseline="30000" dirty="0"/>
              <a:t>RD</a:t>
            </a:r>
            <a:r>
              <a:rPr lang="en-US" dirty="0"/>
              <a:t> Party inspection reports being received with our old address.  Please update your </a:t>
            </a:r>
          </a:p>
          <a:p>
            <a:r>
              <a:rPr lang="en-US" dirty="0"/>
              <a:t>    records to reflect our new address:   409 NE 28</a:t>
            </a:r>
            <a:r>
              <a:rPr lang="en-US" baseline="30000" dirty="0"/>
              <a:t>th</a:t>
            </a:r>
            <a:r>
              <a:rPr lang="en-US" dirty="0"/>
              <a:t> St., 3</a:t>
            </a:r>
            <a:r>
              <a:rPr lang="en-US" baseline="30000" dirty="0"/>
              <a:t>rd</a:t>
            </a:r>
            <a:r>
              <a:rPr lang="en-US" dirty="0"/>
              <a:t> Floor, OKC 73105 </a:t>
            </a:r>
          </a:p>
          <a:p>
            <a:endParaRPr lang="en-US" dirty="0"/>
          </a:p>
          <a:p>
            <a:r>
              <a:rPr lang="en-US" dirty="0"/>
              <a:t>-- Maintaining records within the MCP at the locations.  All tests, alteration/repair permits should be kept.  </a:t>
            </a:r>
          </a:p>
          <a:p>
            <a:endParaRPr lang="en-US" dirty="0"/>
          </a:p>
          <a:p>
            <a:r>
              <a:rPr lang="en-US" dirty="0"/>
              <a:t>-- It is good practice to get documentation such as test reports or inspection reports from the location if possible. </a:t>
            </a:r>
          </a:p>
          <a:p>
            <a:endParaRPr lang="en-US" dirty="0"/>
          </a:p>
          <a:p>
            <a:endParaRPr lang="en-US" dirty="0"/>
          </a:p>
          <a:p>
            <a:endParaRPr lang="en-US" dirty="0"/>
          </a:p>
        </p:txBody>
      </p:sp>
      <p:pic>
        <p:nvPicPr>
          <p:cNvPr id="4" name="Picture 3" descr="OK.gov logo">
            <a:extLst>
              <a:ext uri="{FF2B5EF4-FFF2-40B4-BE49-F238E27FC236}">
                <a16:creationId xmlns:a16="http://schemas.microsoft.com/office/drawing/2014/main" id="{6570C9CB-899D-6C91-15BF-C3C67D1D3A5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75"/>
            <a:ext cx="3657600" cy="1280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8089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9D06-5DF5-D13B-3422-216C91C770E3}"/>
              </a:ext>
            </a:extLst>
          </p:cNvPr>
          <p:cNvSpPr>
            <a:spLocks noGrp="1"/>
          </p:cNvSpPr>
          <p:nvPr>
            <p:ph type="title" idx="4294967295"/>
          </p:nvPr>
        </p:nvSpPr>
        <p:spPr>
          <a:xfrm>
            <a:off x="0" y="1503363"/>
            <a:ext cx="9906000" cy="2293937"/>
          </a:xfrm>
        </p:spPr>
        <p:txBody>
          <a:bodyPr>
            <a:normAutofit/>
          </a:bodyPr>
          <a:lstStyle/>
          <a:p>
            <a:pPr algn="ctr"/>
            <a:r>
              <a:rPr lang="en-US" sz="4000" dirty="0"/>
              <a:t>ADMINISTRATIVE ISSUES, Continued</a:t>
            </a:r>
            <a:br>
              <a:rPr lang="en-US" sz="4800" dirty="0"/>
            </a:br>
            <a:endParaRPr lang="en-US" sz="4800" dirty="0"/>
          </a:p>
        </p:txBody>
      </p:sp>
      <p:sp>
        <p:nvSpPr>
          <p:cNvPr id="7" name="TextBox 6">
            <a:extLst>
              <a:ext uri="{FF2B5EF4-FFF2-40B4-BE49-F238E27FC236}">
                <a16:creationId xmlns:a16="http://schemas.microsoft.com/office/drawing/2014/main" id="{FE5CF78B-849E-5C91-97A7-AEA4608C7A68}"/>
              </a:ext>
            </a:extLst>
          </p:cNvPr>
          <p:cNvSpPr txBox="1"/>
          <p:nvPr/>
        </p:nvSpPr>
        <p:spPr>
          <a:xfrm>
            <a:off x="352696" y="2830286"/>
            <a:ext cx="11569337" cy="3693319"/>
          </a:xfrm>
          <a:prstGeom prst="rect">
            <a:avLst/>
          </a:prstGeom>
          <a:noFill/>
        </p:spPr>
        <p:txBody>
          <a:bodyPr wrap="square" rtlCol="0">
            <a:spAutoFit/>
          </a:bodyPr>
          <a:lstStyle/>
          <a:p>
            <a:endParaRPr lang="en-US" dirty="0"/>
          </a:p>
          <a:p>
            <a:r>
              <a:rPr lang="en-US" dirty="0"/>
              <a:t>-- ODOL made changes to the Elevator Safety Act rules in September 2022:</a:t>
            </a:r>
          </a:p>
          <a:p>
            <a:endParaRPr lang="en-US" dirty="0"/>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Times New Roman" panose="02020603050405020304" pitchFamily="18" charset="0"/>
              </a:rPr>
              <a:t>Definitions- Certificate of Operation, temp </a:t>
            </a:r>
            <a:r>
              <a:rPr lang="en-US" sz="1800" u="sng" dirty="0">
                <a:effectLst/>
                <a:latin typeface="Aptos" panose="020B0004020202020204" pitchFamily="34" charset="0"/>
                <a:ea typeface="Times New Roman" panose="02020603050405020304" pitchFamily="18" charset="0"/>
              </a:rPr>
              <a:t>changed</a:t>
            </a:r>
            <a:r>
              <a:rPr lang="en-US" sz="1800" dirty="0">
                <a:effectLst/>
                <a:latin typeface="Aptos" panose="020B0004020202020204" pitchFamily="34" charset="0"/>
                <a:ea typeface="Times New Roman" panose="02020603050405020304" pitchFamily="18" charset="0"/>
              </a:rPr>
              <a:t> from 30 days to 60 days [OAC 380:70 Definitions]</a:t>
            </a: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Times New Roman" panose="02020603050405020304" pitchFamily="18" charset="0"/>
              </a:rPr>
              <a:t>Locations Certificate of Operation, to be posted conspicuously In-car or main lobby near adjacent to elevator call station [OAC 380:70-3-8(d)]</a:t>
            </a:r>
          </a:p>
          <a:p>
            <a:pPr marL="285750" indent="-285750">
              <a:buFont typeface="Arial" panose="020B0604020202020204" pitchFamily="34" charset="0"/>
              <a:buChar char="•"/>
            </a:pPr>
            <a:r>
              <a:rPr lang="en-US" sz="1800" dirty="0">
                <a:effectLst/>
                <a:latin typeface="Aptos" panose="020B0004020202020204" pitchFamily="34" charset="0"/>
                <a:ea typeface="Times New Roman" panose="02020603050405020304" pitchFamily="18" charset="0"/>
              </a:rPr>
              <a:t>Escalator Certificate of Operation, shall be displayed at the base of balustrade at lower level [OAC 380:70-3-8(d)]</a:t>
            </a: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Times New Roman" panose="02020603050405020304" pitchFamily="18" charset="0"/>
              </a:rPr>
              <a:t>Inspectors shall submit reports of inspection to the Department within 30 days </a:t>
            </a:r>
            <a:r>
              <a:rPr lang="en-US" sz="1800" u="sng" dirty="0">
                <a:effectLst/>
                <a:latin typeface="Aptos" panose="020B0004020202020204" pitchFamily="34" charset="0"/>
                <a:ea typeface="Times New Roman" panose="02020603050405020304" pitchFamily="18" charset="0"/>
              </a:rPr>
              <a:t>changed</a:t>
            </a:r>
            <a:r>
              <a:rPr lang="en-US" sz="1800" dirty="0">
                <a:effectLst/>
                <a:latin typeface="Aptos" panose="020B0004020202020204" pitchFamily="34" charset="0"/>
                <a:ea typeface="Times New Roman" panose="02020603050405020304" pitchFamily="18" charset="0"/>
              </a:rPr>
              <a:t> to within 7 days of the completion of the inspection. [OAC 380_70-11-2(b)]</a:t>
            </a:r>
          </a:p>
          <a:p>
            <a:pPr marL="285750" marR="0" indent="-285750">
              <a:spcBef>
                <a:spcPts val="0"/>
              </a:spcBef>
              <a:spcAft>
                <a:spcPts val="0"/>
              </a:spcAft>
              <a:buFont typeface="Arial" panose="020B0604020202020204" pitchFamily="34" charset="0"/>
              <a:buChar char="•"/>
            </a:pPr>
            <a:r>
              <a:rPr lang="en-US" sz="1800" dirty="0">
                <a:effectLst/>
                <a:latin typeface="Aptos" panose="020B0004020202020204" pitchFamily="34" charset="0"/>
                <a:ea typeface="Times New Roman" panose="02020603050405020304" pitchFamily="18" charset="0"/>
              </a:rPr>
              <a:t>Report of inspection/test reports shall be provided to owner/operator, contractor or his/her authorized agent </a:t>
            </a:r>
            <a:r>
              <a:rPr lang="en-US" sz="1800" u="sng" dirty="0">
                <a:effectLst/>
                <a:latin typeface="Aptos" panose="020B0004020202020204" pitchFamily="34" charset="0"/>
                <a:ea typeface="Times New Roman" panose="02020603050405020304" pitchFamily="18" charset="0"/>
              </a:rPr>
              <a:t>changed</a:t>
            </a:r>
            <a:r>
              <a:rPr lang="en-US" sz="1800" dirty="0">
                <a:effectLst/>
                <a:latin typeface="Aptos" panose="020B0004020202020204" pitchFamily="34" charset="0"/>
                <a:ea typeface="Times New Roman" panose="02020603050405020304" pitchFamily="18" charset="0"/>
              </a:rPr>
              <a:t> from 30 days to 7 days.  </a:t>
            </a:r>
            <a:r>
              <a:rPr lang="en-US" dirty="0">
                <a:latin typeface="Aptos" panose="020B0004020202020204" pitchFamily="34" charset="0"/>
                <a:ea typeface="Times New Roman" panose="02020603050405020304" pitchFamily="18" charset="0"/>
              </a:rPr>
              <a:t>[</a:t>
            </a:r>
            <a:r>
              <a:rPr lang="en-US" sz="1800" dirty="0">
                <a:effectLst/>
                <a:latin typeface="Aptos" panose="020B0004020202020204" pitchFamily="34" charset="0"/>
                <a:ea typeface="Times New Roman" panose="02020603050405020304" pitchFamily="18" charset="0"/>
              </a:rPr>
              <a:t>OAC 380:70-11-2(c)]</a:t>
            </a:r>
            <a:endParaRPr lang="en-US" sz="1800" dirty="0">
              <a:effectLst/>
              <a:latin typeface="Calibri" panose="020F0502020204030204" pitchFamily="34" charset="0"/>
              <a:ea typeface="Calibri" panose="020F0502020204030204" pitchFamily="34" charset="0"/>
            </a:endParaRPr>
          </a:p>
          <a:p>
            <a:endParaRPr lang="en-US" dirty="0"/>
          </a:p>
          <a:p>
            <a:endParaRPr lang="en-US" dirty="0"/>
          </a:p>
        </p:txBody>
      </p:sp>
      <p:pic>
        <p:nvPicPr>
          <p:cNvPr id="4" name="Picture 3" descr="OK.gov logo">
            <a:extLst>
              <a:ext uri="{FF2B5EF4-FFF2-40B4-BE49-F238E27FC236}">
                <a16:creationId xmlns:a16="http://schemas.microsoft.com/office/drawing/2014/main" id="{84A453C7-DEF2-EE35-A70A-7D9EB434A20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152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A1385-CE9E-5422-3BCB-7F19EA8AB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17786-51ED-7CF9-9683-153F93A06D91}"/>
              </a:ext>
            </a:extLst>
          </p:cNvPr>
          <p:cNvSpPr>
            <a:spLocks noGrp="1"/>
          </p:cNvSpPr>
          <p:nvPr>
            <p:ph type="title" idx="4294967295"/>
          </p:nvPr>
        </p:nvSpPr>
        <p:spPr>
          <a:xfrm>
            <a:off x="0" y="1503363"/>
            <a:ext cx="9906000" cy="2293937"/>
          </a:xfrm>
        </p:spPr>
        <p:txBody>
          <a:bodyPr>
            <a:normAutofit/>
          </a:bodyPr>
          <a:lstStyle/>
          <a:p>
            <a:pPr algn="ctr"/>
            <a:r>
              <a:rPr lang="en-US" sz="4000" dirty="0"/>
              <a:t>ADMINISTRATIVE ISSUES, Continued</a:t>
            </a:r>
            <a:br>
              <a:rPr lang="en-US" sz="4800" dirty="0"/>
            </a:br>
            <a:endParaRPr lang="en-US" sz="4800" dirty="0"/>
          </a:p>
        </p:txBody>
      </p:sp>
      <p:pic>
        <p:nvPicPr>
          <p:cNvPr id="4" name="Picture 3" descr="OK.gov logo">
            <a:extLst>
              <a:ext uri="{FF2B5EF4-FFF2-40B4-BE49-F238E27FC236}">
                <a16:creationId xmlns:a16="http://schemas.microsoft.com/office/drawing/2014/main" id="{5434AA71-C4B5-7DC8-4901-665205C1CED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6B90922-C65A-73F5-19BB-FB7CF42804E8}"/>
              </a:ext>
            </a:extLst>
          </p:cNvPr>
          <p:cNvSpPr txBox="1"/>
          <p:nvPr/>
        </p:nvSpPr>
        <p:spPr>
          <a:xfrm>
            <a:off x="1607338" y="2312343"/>
            <a:ext cx="6656309" cy="3416320"/>
          </a:xfrm>
          <a:prstGeom prst="rect">
            <a:avLst/>
          </a:prstGeom>
          <a:noFill/>
        </p:spPr>
        <p:txBody>
          <a:bodyPr wrap="none" rtlCol="0">
            <a:spAutoFit/>
          </a:bodyPr>
          <a:lstStyle/>
          <a:p>
            <a:r>
              <a:rPr lang="en-US" dirty="0"/>
              <a:t>-- Upcoming ODOL Changes to the Elevator Safety Act Rules</a:t>
            </a:r>
          </a:p>
          <a:p>
            <a:endParaRPr lang="en-US" dirty="0"/>
          </a:p>
          <a:p>
            <a:r>
              <a:rPr lang="en-US" dirty="0"/>
              <a:t>380:70-5-3. Elevator Inspector's License: Issuance, denial, and renewal</a:t>
            </a:r>
          </a:p>
          <a:p>
            <a:endParaRPr lang="en-US" dirty="0"/>
          </a:p>
          <a:p>
            <a:r>
              <a:rPr lang="en-US" dirty="0"/>
              <a:t>(b) Elevator Certificate Inspector. </a:t>
            </a:r>
          </a:p>
          <a:p>
            <a:r>
              <a:rPr lang="en-US" dirty="0"/>
              <a:t>(1) Have at least two (2) years of experience as a licensed elevator</a:t>
            </a:r>
          </a:p>
          <a:p>
            <a:endParaRPr lang="en-US" dirty="0"/>
          </a:p>
          <a:p>
            <a:r>
              <a:rPr lang="en-US" b="1" dirty="0"/>
              <a:t>witness inspector </a:t>
            </a:r>
            <a:r>
              <a:rPr lang="en-US" dirty="0"/>
              <a:t>for elevators, escalators and other such</a:t>
            </a:r>
          </a:p>
          <a:p>
            <a:endParaRPr lang="en-US" dirty="0"/>
          </a:p>
          <a:p>
            <a:r>
              <a:rPr lang="en-US" dirty="0"/>
              <a:t>conveyances; or An individual who has held an </a:t>
            </a:r>
            <a:r>
              <a:rPr lang="en-US" b="1" dirty="0"/>
              <a:t>elevator mechanic’s</a:t>
            </a:r>
          </a:p>
          <a:p>
            <a:endParaRPr lang="en-US" dirty="0"/>
          </a:p>
          <a:p>
            <a:r>
              <a:rPr lang="en-US" dirty="0"/>
              <a:t>license issued by this department.</a:t>
            </a:r>
          </a:p>
        </p:txBody>
      </p:sp>
    </p:spTree>
    <p:extLst>
      <p:ext uri="{BB962C8B-B14F-4D97-AF65-F5344CB8AC3E}">
        <p14:creationId xmlns:p14="http://schemas.microsoft.com/office/powerpoint/2010/main" val="2865372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AAAB8-51CE-7233-F770-54ADCFC88DC3}"/>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ADD3AB9-25A5-3C2E-4DC2-A518F0E5C6F6}"/>
              </a:ext>
            </a:extLst>
          </p:cNvPr>
          <p:cNvPicPr>
            <a:picLocks noGrp="1" noChangeAspect="1"/>
          </p:cNvPicPr>
          <p:nvPr>
            <p:ph sz="quarter" idx="13"/>
          </p:nvPr>
        </p:nvPicPr>
        <p:blipFill rotWithShape="1">
          <a:blip r:embed="rId2">
            <a:alphaModFix/>
          </a:blip>
          <a:stretch/>
        </p:blipFill>
        <p:spPr>
          <a:xfrm>
            <a:off x="456158" y="1593820"/>
            <a:ext cx="3675695" cy="4284921"/>
          </a:xfrm>
          <a:prstGeom prst="rect">
            <a:avLst/>
          </a:prstGeom>
          <a:ln>
            <a:noFill/>
          </a:ln>
          <a:effectLst>
            <a:softEdge rad="112500"/>
          </a:effectLst>
        </p:spPr>
      </p:pic>
      <p:pic>
        <p:nvPicPr>
          <p:cNvPr id="2" name="Picture 1" descr="OK.gov logo">
            <a:extLst>
              <a:ext uri="{FF2B5EF4-FFF2-40B4-BE49-F238E27FC236}">
                <a16:creationId xmlns:a16="http://schemas.microsoft.com/office/drawing/2014/main" id="{42297AF3-BD60-B33E-AF6D-163E9326E93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14B9D13-5336-E54D-323C-0126E9A7FA05}"/>
              </a:ext>
            </a:extLst>
          </p:cNvPr>
          <p:cNvSpPr txBox="1"/>
          <p:nvPr/>
        </p:nvSpPr>
        <p:spPr>
          <a:xfrm>
            <a:off x="4722191" y="1893437"/>
            <a:ext cx="6784009" cy="3970318"/>
          </a:xfrm>
          <a:prstGeom prst="rect">
            <a:avLst/>
          </a:prstGeom>
          <a:noFill/>
        </p:spPr>
        <p:txBody>
          <a:bodyPr wrap="square" rtlCol="0">
            <a:spAutoFit/>
          </a:bodyPr>
          <a:lstStyle/>
          <a:p>
            <a:r>
              <a:rPr lang="en-US" dirty="0"/>
              <a:t>The Oklahoma Department of Labor (ODOL) has determined that the recently adopted 17.3 code requiring all traction elevators to be provided with means of Emergency Brake, Ascending Overspeed and Unintended Car Movement protection will not be immediately enforced in Oklahoma.</a:t>
            </a:r>
          </a:p>
          <a:p>
            <a:endParaRPr lang="en-US" dirty="0"/>
          </a:p>
          <a:p>
            <a:endParaRPr lang="en-US" dirty="0"/>
          </a:p>
          <a:p>
            <a:r>
              <a:rPr lang="en-US" dirty="0"/>
              <a:t>Instead of immediately enforcing the new requirements, ODOL will require that all elevators be brought into compliance by July 1st, 2030.</a:t>
            </a:r>
          </a:p>
          <a:p>
            <a:endParaRPr lang="en-US" dirty="0"/>
          </a:p>
          <a:p>
            <a:endParaRPr lang="en-US" dirty="0"/>
          </a:p>
          <a:p>
            <a:r>
              <a:rPr lang="en-US" dirty="0"/>
              <a:t>All elevator owners are hereby required to submit to the Department of Labor a letter of intent, when the updates will be installed on the elevator(s) to bring the elevator(s) into compliance.</a:t>
            </a:r>
          </a:p>
        </p:txBody>
      </p:sp>
      <p:sp>
        <p:nvSpPr>
          <p:cNvPr id="7" name="TextBox 6">
            <a:extLst>
              <a:ext uri="{FF2B5EF4-FFF2-40B4-BE49-F238E27FC236}">
                <a16:creationId xmlns:a16="http://schemas.microsoft.com/office/drawing/2014/main" id="{EF232D0D-09D6-5403-7EE6-7C2791408E96}"/>
              </a:ext>
            </a:extLst>
          </p:cNvPr>
          <p:cNvSpPr txBox="1"/>
          <p:nvPr/>
        </p:nvSpPr>
        <p:spPr>
          <a:xfrm>
            <a:off x="6400800" y="712381"/>
            <a:ext cx="1944443" cy="707886"/>
          </a:xfrm>
          <a:prstGeom prst="rect">
            <a:avLst/>
          </a:prstGeom>
          <a:noFill/>
        </p:spPr>
        <p:txBody>
          <a:bodyPr wrap="none" rtlCol="0">
            <a:spAutoFit/>
          </a:bodyPr>
          <a:lstStyle/>
          <a:p>
            <a:r>
              <a:rPr lang="en-US" sz="4000" dirty="0"/>
              <a:t>Variance</a:t>
            </a:r>
          </a:p>
        </p:txBody>
      </p:sp>
    </p:spTree>
    <p:extLst>
      <p:ext uri="{BB962C8B-B14F-4D97-AF65-F5344CB8AC3E}">
        <p14:creationId xmlns:p14="http://schemas.microsoft.com/office/powerpoint/2010/main" val="547277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5B9C8-DCAE-B016-BAB7-E6BE58DE3279}"/>
            </a:ext>
          </a:extLst>
        </p:cNvPr>
        <p:cNvGrpSpPr/>
        <p:nvPr/>
      </p:nvGrpSpPr>
      <p:grpSpPr>
        <a:xfrm>
          <a:off x="0" y="0"/>
          <a:ext cx="0" cy="0"/>
          <a:chOff x="0" y="0"/>
          <a:chExt cx="0" cy="0"/>
        </a:xfrm>
      </p:grpSpPr>
      <p:pic>
        <p:nvPicPr>
          <p:cNvPr id="9" name="Content Placeholder 8" descr="A picture containing wall, steel, indoor, stainless&#10;&#10;AI-generated content may be incorrect.">
            <a:extLst>
              <a:ext uri="{FF2B5EF4-FFF2-40B4-BE49-F238E27FC236}">
                <a16:creationId xmlns:a16="http://schemas.microsoft.com/office/drawing/2014/main" id="{15C236AC-7A27-9F9F-82E4-FCCE0878B406}"/>
              </a:ext>
            </a:extLst>
          </p:cNvPr>
          <p:cNvPicPr>
            <a:picLocks noGrp="1" noChangeAspect="1"/>
          </p:cNvPicPr>
          <p:nvPr>
            <p:ph sz="quarter" idx="13"/>
          </p:nvPr>
        </p:nvPicPr>
        <p:blipFill>
          <a:blip r:embed="rId2"/>
          <a:stretch>
            <a:fillRect/>
          </a:stretch>
        </p:blipFill>
        <p:spPr>
          <a:xfrm>
            <a:off x="140587" y="2505635"/>
            <a:ext cx="4514850" cy="2533650"/>
          </a:xfrm>
          <a:prstGeom prst="rect">
            <a:avLst/>
          </a:prstGeom>
          <a:ln>
            <a:noFill/>
          </a:ln>
          <a:effectLst>
            <a:softEdge rad="112500"/>
          </a:effectLst>
        </p:spPr>
      </p:pic>
      <p:pic>
        <p:nvPicPr>
          <p:cNvPr id="2" name="Picture 1" descr="OK.gov logo">
            <a:extLst>
              <a:ext uri="{FF2B5EF4-FFF2-40B4-BE49-F238E27FC236}">
                <a16:creationId xmlns:a16="http://schemas.microsoft.com/office/drawing/2014/main" id="{15EC6FFC-4245-C8C7-2A0D-494F30A9888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7334EB9-328B-1C15-BD98-81D036A251DE}"/>
              </a:ext>
            </a:extLst>
          </p:cNvPr>
          <p:cNvSpPr txBox="1"/>
          <p:nvPr/>
        </p:nvSpPr>
        <p:spPr>
          <a:xfrm>
            <a:off x="4949015" y="2505635"/>
            <a:ext cx="6784009" cy="3426579"/>
          </a:xfrm>
          <a:prstGeom prst="rect">
            <a:avLst/>
          </a:prstGeom>
          <a:noFill/>
        </p:spPr>
        <p:txBody>
          <a:bodyPr wrap="square" rtlCol="0">
            <a:spAutoFit/>
          </a:bodyPr>
          <a:lstStyle/>
          <a:p>
            <a:pPr algn="l">
              <a:lnSpc>
                <a:spcPts val="2025"/>
              </a:lnSpc>
              <a:buNone/>
            </a:pPr>
            <a:r>
              <a:rPr lang="en-US" b="1" dirty="0">
                <a:effectLst/>
              </a:rPr>
              <a:t>Elevator Code Variance -</a:t>
            </a:r>
            <a:endParaRPr lang="en-US" b="0" dirty="0">
              <a:effectLst/>
            </a:endParaRPr>
          </a:p>
          <a:p>
            <a:pPr algn="l">
              <a:lnSpc>
                <a:spcPts val="2025"/>
              </a:lnSpc>
              <a:buNone/>
            </a:pPr>
            <a:r>
              <a:rPr lang="en-US" b="1" dirty="0">
                <a:effectLst/>
              </a:rPr>
              <a:t>Hearing Impaired Requirements for Elevator Installations/Modernization</a:t>
            </a:r>
          </a:p>
          <a:p>
            <a:pPr algn="l">
              <a:lnSpc>
                <a:spcPts val="2025"/>
              </a:lnSpc>
              <a:buNone/>
            </a:pPr>
            <a:endParaRPr lang="en-US" b="0" dirty="0">
              <a:effectLst/>
            </a:endParaRPr>
          </a:p>
          <a:p>
            <a:pPr algn="l">
              <a:lnSpc>
                <a:spcPts val="2025"/>
              </a:lnSpc>
            </a:pPr>
            <a:r>
              <a:rPr lang="en-US" b="0" dirty="0">
                <a:effectLst/>
              </a:rPr>
              <a:t>With the adoption of </a:t>
            </a:r>
            <a:r>
              <a:rPr lang="en-US" b="1" dirty="0">
                <a:effectLst/>
              </a:rPr>
              <a:t>ASME 17.1-2022</a:t>
            </a:r>
            <a:r>
              <a:rPr lang="en-US" b="0" dirty="0">
                <a:effectLst/>
              </a:rPr>
              <a:t>, effective July 1, 2024, the Oklahoma Department of Labor has determined that the </a:t>
            </a:r>
            <a:r>
              <a:rPr lang="en-US" b="1" dirty="0">
                <a:effectLst/>
              </a:rPr>
              <a:t>elevator communication device for the hearing impaired</a:t>
            </a:r>
            <a:r>
              <a:rPr lang="en-US" b="0" dirty="0">
                <a:effectLst/>
              </a:rPr>
              <a:t>, as added in </a:t>
            </a:r>
            <a:r>
              <a:rPr lang="en-US" b="1" dirty="0">
                <a:effectLst/>
              </a:rPr>
              <a:t>ASME 17.1-2019</a:t>
            </a:r>
            <a:r>
              <a:rPr lang="en-US" b="0" dirty="0">
                <a:effectLst/>
              </a:rPr>
              <a:t> (ASME 17.1-2.27.1.1.3 Hearing Impaired &amp; IBC 3001.2), will not be enforced on existing elevator installations and modernization projects in Oklahoma until further notice. </a:t>
            </a:r>
          </a:p>
          <a:p>
            <a:pPr algn="l">
              <a:lnSpc>
                <a:spcPts val="2025"/>
              </a:lnSpc>
            </a:pPr>
            <a:r>
              <a:rPr lang="en-US" b="0" dirty="0">
                <a:effectLst/>
              </a:rPr>
              <a:t>Enforcement of this new requirement will resume at a later date, following further review and industry notice.</a:t>
            </a:r>
          </a:p>
        </p:txBody>
      </p:sp>
      <p:sp>
        <p:nvSpPr>
          <p:cNvPr id="6" name="TextBox 5">
            <a:extLst>
              <a:ext uri="{FF2B5EF4-FFF2-40B4-BE49-F238E27FC236}">
                <a16:creationId xmlns:a16="http://schemas.microsoft.com/office/drawing/2014/main" id="{722354BC-1547-42D8-669D-6CC1BF04DC7A}"/>
              </a:ext>
            </a:extLst>
          </p:cNvPr>
          <p:cNvSpPr txBox="1"/>
          <p:nvPr/>
        </p:nvSpPr>
        <p:spPr>
          <a:xfrm>
            <a:off x="5826643" y="1031358"/>
            <a:ext cx="4289444" cy="707886"/>
          </a:xfrm>
          <a:prstGeom prst="rect">
            <a:avLst/>
          </a:prstGeom>
          <a:noFill/>
        </p:spPr>
        <p:txBody>
          <a:bodyPr wrap="none" rtlCol="0">
            <a:spAutoFit/>
          </a:bodyPr>
          <a:lstStyle/>
          <a:p>
            <a:r>
              <a:rPr lang="en-US" sz="4000" dirty="0"/>
              <a:t>Variance Continued</a:t>
            </a:r>
          </a:p>
        </p:txBody>
      </p:sp>
    </p:spTree>
    <p:extLst>
      <p:ext uri="{BB962C8B-B14F-4D97-AF65-F5344CB8AC3E}">
        <p14:creationId xmlns:p14="http://schemas.microsoft.com/office/powerpoint/2010/main" val="1188964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DECF-73B8-5CD1-3C2D-B8E2A4974741}"/>
              </a:ext>
            </a:extLst>
          </p:cNvPr>
          <p:cNvSpPr>
            <a:spLocks noGrp="1"/>
          </p:cNvSpPr>
          <p:nvPr>
            <p:ph type="title" idx="4294967295"/>
          </p:nvPr>
        </p:nvSpPr>
        <p:spPr>
          <a:xfrm>
            <a:off x="6038850" y="290513"/>
            <a:ext cx="6153150" cy="989012"/>
          </a:xfrm>
        </p:spPr>
        <p:txBody>
          <a:bodyPr>
            <a:normAutofit fontScale="90000"/>
          </a:bodyPr>
          <a:lstStyle/>
          <a:p>
            <a:r>
              <a:rPr lang="en-US" sz="4000" b="1" dirty="0"/>
              <a:t>Welcome 2026 Participants</a:t>
            </a:r>
          </a:p>
        </p:txBody>
      </p:sp>
      <p:pic>
        <p:nvPicPr>
          <p:cNvPr id="3" name="Picture 2" descr="OK.gov logo">
            <a:extLst>
              <a:ext uri="{FF2B5EF4-FFF2-40B4-BE49-F238E27FC236}">
                <a16:creationId xmlns:a16="http://schemas.microsoft.com/office/drawing/2014/main" id="{E8D74844-B8E0-2BA9-20AB-BF69BBB255D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67A2F52-617C-6252-CCE3-3C5933A6A212}"/>
              </a:ext>
            </a:extLst>
          </p:cNvPr>
          <p:cNvSpPr txBox="1"/>
          <p:nvPr/>
        </p:nvSpPr>
        <p:spPr>
          <a:xfrm>
            <a:off x="888522" y="1392338"/>
            <a:ext cx="12301268" cy="5232202"/>
          </a:xfrm>
          <a:prstGeom prst="rect">
            <a:avLst/>
          </a:prstGeom>
          <a:noFill/>
        </p:spPr>
        <p:txBody>
          <a:bodyPr wrap="square">
            <a:spAutoFit/>
          </a:bodyPr>
          <a:lstStyle/>
          <a:p>
            <a:pPr marR="0" lvl="0">
              <a:spcBef>
                <a:spcPts val="0"/>
              </a:spcBef>
              <a:spcAft>
                <a:spcPts val="0"/>
              </a:spcAft>
            </a:pPr>
            <a:endParaRPr lang="en-US" sz="20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b="1" u="sng" dirty="0">
                <a:ea typeface="Calibri" panose="020F0502020204030204" pitchFamily="34" charset="0"/>
                <a:cs typeface="Times New Roman" panose="02020603050405020304" pitchFamily="18" charset="0"/>
              </a:rPr>
              <a:t>Union Reps </a:t>
            </a:r>
          </a:p>
          <a:p>
            <a:pPr marR="0" lvl="0">
              <a:spcBef>
                <a:spcPts val="0"/>
              </a:spcBef>
              <a:spcAft>
                <a:spcPts val="0"/>
              </a:spcAft>
            </a:pPr>
            <a:r>
              <a:rPr lang="en-US" sz="2000" b="1" dirty="0">
                <a:ea typeface="Calibri" panose="020F0502020204030204" pitchFamily="34" charset="0"/>
                <a:cs typeface="Times New Roman" panose="02020603050405020304" pitchFamily="18" charset="0"/>
              </a:rPr>
              <a:t>	</a:t>
            </a:r>
            <a:r>
              <a:rPr lang="en-US" sz="2000" b="1" dirty="0">
                <a:effectLst/>
                <a:ea typeface="Calibri" panose="020F0502020204030204" pitchFamily="34" charset="0"/>
                <a:cs typeface="Times New Roman" panose="02020603050405020304" pitchFamily="18" charset="0"/>
              </a:rPr>
              <a:t>IEUC Local – </a:t>
            </a:r>
            <a:r>
              <a:rPr lang="en-US" sz="2000" dirty="0">
                <a:effectLst/>
                <a:ea typeface="Calibri" panose="020F0502020204030204" pitchFamily="34" charset="0"/>
                <a:cs typeface="Times New Roman" panose="02020603050405020304" pitchFamily="18" charset="0"/>
              </a:rPr>
              <a:t>Steven McAnelly, Graham Moore, Brandon Frazier</a:t>
            </a:r>
            <a:endParaRPr lang="en-US" sz="2000" b="1" u="sng" dirty="0">
              <a:latin typeface="Century Gothic" panose="020B050202020202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000" dirty="0">
                <a:latin typeface="Century Gothic" panose="020B0502020202020204" pitchFamily="34" charset="0"/>
                <a:ea typeface="Calibri" panose="020F0502020204030204" pitchFamily="34" charset="0"/>
                <a:cs typeface="Times New Roman" panose="02020603050405020304" pitchFamily="18" charset="0"/>
              </a:rPr>
              <a:t>	</a:t>
            </a:r>
            <a:endParaRPr lang="en-US" sz="2000" b="1"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b="1" u="sng" dirty="0">
                <a:ea typeface="Calibri" panose="020F0502020204030204" pitchFamily="34" charset="0"/>
                <a:cs typeface="Times New Roman" panose="02020603050405020304" pitchFamily="18" charset="0"/>
              </a:rPr>
              <a:t>Elevator/Inspection Companies</a:t>
            </a:r>
          </a:p>
          <a:p>
            <a:pPr marR="0" lvl="0">
              <a:spcBef>
                <a:spcPts val="0"/>
              </a:spcBef>
              <a:spcAft>
                <a:spcPts val="0"/>
              </a:spcAft>
            </a:pPr>
            <a:r>
              <a:rPr lang="en-US" sz="2000" b="1" dirty="0">
                <a:ea typeface="Calibri" panose="020F0502020204030204" pitchFamily="34" charset="0"/>
                <a:cs typeface="Times New Roman" panose="02020603050405020304" pitchFamily="18" charset="0"/>
              </a:rPr>
              <a:t>	American Elevator – </a:t>
            </a:r>
            <a:r>
              <a:rPr lang="en-US" sz="2000" dirty="0">
                <a:ea typeface="Calibri" panose="020F0502020204030204" pitchFamily="34" charset="0"/>
                <a:cs typeface="Times New Roman" panose="02020603050405020304" pitchFamily="18" charset="0"/>
              </a:rPr>
              <a:t>Brandan Stout</a:t>
            </a:r>
          </a:p>
          <a:p>
            <a:pPr marR="0" lvl="0">
              <a:spcBef>
                <a:spcPts val="0"/>
              </a:spcBef>
              <a:spcAft>
                <a:spcPts val="0"/>
              </a:spcAft>
            </a:pPr>
            <a:r>
              <a:rPr lang="en-US" sz="2000" dirty="0">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D&amp;D Elevator – </a:t>
            </a:r>
            <a:r>
              <a:rPr lang="en-US" sz="2000" dirty="0">
                <a:ea typeface="Calibri" panose="020F0502020204030204" pitchFamily="34" charset="0"/>
                <a:cs typeface="Times New Roman" panose="02020603050405020304" pitchFamily="18" charset="0"/>
              </a:rPr>
              <a:t>Stephen Sharp</a:t>
            </a:r>
          </a:p>
          <a:p>
            <a:pPr marR="0" lvl="0">
              <a:spcBef>
                <a:spcPts val="0"/>
              </a:spcBef>
              <a:spcAft>
                <a:spcPts val="0"/>
              </a:spcAft>
            </a:pPr>
            <a:r>
              <a:rPr lang="en-US" sz="2000" dirty="0">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Oklahoma Elevator Inspection Services – </a:t>
            </a:r>
            <a:r>
              <a:rPr lang="en-US" sz="2000" dirty="0">
                <a:ea typeface="Calibri" panose="020F0502020204030204" pitchFamily="34" charset="0"/>
                <a:cs typeface="Times New Roman" panose="02020603050405020304" pitchFamily="18" charset="0"/>
              </a:rPr>
              <a:t>Dave Muck</a:t>
            </a:r>
          </a:p>
          <a:p>
            <a:pPr marR="0" lvl="0">
              <a:spcBef>
                <a:spcPts val="0"/>
              </a:spcBef>
              <a:spcAft>
                <a:spcPts val="0"/>
              </a:spcAft>
            </a:pPr>
            <a:r>
              <a:rPr lang="en-US" sz="2000" dirty="0">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Quality Elevator Inspections – </a:t>
            </a:r>
            <a:r>
              <a:rPr lang="en-US" sz="2000" dirty="0">
                <a:ea typeface="Calibri" panose="020F0502020204030204" pitchFamily="34" charset="0"/>
                <a:cs typeface="Times New Roman" panose="02020603050405020304" pitchFamily="18" charset="0"/>
              </a:rPr>
              <a:t>Clay Brantley</a:t>
            </a:r>
          </a:p>
          <a:p>
            <a:pPr marR="0" lvl="0">
              <a:spcBef>
                <a:spcPts val="0"/>
              </a:spcBef>
              <a:spcAft>
                <a:spcPts val="0"/>
              </a:spcAft>
            </a:pPr>
            <a:r>
              <a:rPr lang="en-US" sz="2000" dirty="0">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Safe Ride Elevator Escalator Inspections LLC – </a:t>
            </a:r>
            <a:r>
              <a:rPr lang="en-US" sz="2000" dirty="0">
                <a:ea typeface="Calibri" panose="020F0502020204030204" pitchFamily="34" charset="0"/>
                <a:cs typeface="Times New Roman" panose="02020603050405020304" pitchFamily="18" charset="0"/>
              </a:rPr>
              <a:t>Eddie Wayne Eaton</a:t>
            </a:r>
          </a:p>
          <a:p>
            <a:pPr marR="0" lvl="0">
              <a:spcBef>
                <a:spcPts val="0"/>
              </a:spcBef>
              <a:spcAft>
                <a:spcPts val="0"/>
              </a:spcAft>
            </a:pPr>
            <a:r>
              <a:rPr lang="en-US" sz="2000" dirty="0">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TK Elevator Corporation – </a:t>
            </a:r>
            <a:r>
              <a:rPr lang="en-US" sz="2000" dirty="0">
                <a:ea typeface="Calibri" panose="020F0502020204030204" pitchFamily="34" charset="0"/>
                <a:cs typeface="Times New Roman" panose="02020603050405020304" pitchFamily="18" charset="0"/>
              </a:rPr>
              <a:t>Kevin Richter, Erin Shurley, Matt Bishop, Mike Burns, Mark Fritzler</a:t>
            </a:r>
          </a:p>
          <a:p>
            <a:pPr marR="0" lvl="0">
              <a:spcBef>
                <a:spcPts val="0"/>
              </a:spcBef>
              <a:spcAft>
                <a:spcPts val="0"/>
              </a:spcAft>
            </a:pPr>
            <a:r>
              <a:rPr lang="en-US" sz="2000" dirty="0">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Tower Solutions Inc. – </a:t>
            </a:r>
            <a:r>
              <a:rPr lang="en-US" sz="2000" dirty="0">
                <a:ea typeface="Calibri" panose="020F0502020204030204" pitchFamily="34" charset="0"/>
                <a:cs typeface="Times New Roman" panose="02020603050405020304" pitchFamily="18" charset="0"/>
              </a:rPr>
              <a:t>Drew Rhodes</a:t>
            </a:r>
          </a:p>
          <a:p>
            <a:pPr marR="0" lvl="0">
              <a:spcBef>
                <a:spcPts val="0"/>
              </a:spcBef>
              <a:spcAft>
                <a:spcPts val="0"/>
              </a:spcAft>
            </a:pPr>
            <a:r>
              <a:rPr lang="en-US" sz="2000" dirty="0">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Reliant Elevator Inspections &amp; Consulting – </a:t>
            </a:r>
            <a:r>
              <a:rPr lang="en-US" sz="2000" dirty="0">
                <a:ea typeface="Calibri" panose="020F0502020204030204" pitchFamily="34" charset="0"/>
                <a:cs typeface="Times New Roman" panose="02020603050405020304" pitchFamily="18" charset="0"/>
              </a:rPr>
              <a:t>John Fricke, Shari Fricke</a:t>
            </a:r>
            <a:endParaRPr lang="en-US" sz="2000" b="1" dirty="0">
              <a:ea typeface="Calibri" panose="020F0502020204030204" pitchFamily="34" charset="0"/>
              <a:cs typeface="Times New Roman" panose="02020603050405020304" pitchFamily="18" charset="0"/>
            </a:endParaRPr>
          </a:p>
          <a:p>
            <a:pPr marR="0" lvl="0">
              <a:spcBef>
                <a:spcPts val="0"/>
              </a:spcBef>
              <a:spcAft>
                <a:spcPts val="0"/>
              </a:spcAft>
            </a:pPr>
            <a:endParaRPr lang="en-US" sz="2000" dirty="0">
              <a:ea typeface="Calibri" panose="020F0502020204030204" pitchFamily="34" charset="0"/>
              <a:cs typeface="Times New Roman" panose="02020603050405020304" pitchFamily="18" charset="0"/>
            </a:endParaRPr>
          </a:p>
          <a:p>
            <a:pPr marR="0" lvl="0">
              <a:spcBef>
                <a:spcPts val="0"/>
              </a:spcBef>
              <a:spcAft>
                <a:spcPts val="0"/>
              </a:spcAft>
            </a:pP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dirty="0">
                <a:latin typeface="Century Gothic" panose="020B0502020202020204" pitchFamily="34" charset="0"/>
                <a:ea typeface="Calibri" panose="020F0502020204030204" pitchFamily="34" charset="0"/>
                <a:cs typeface="Times New Roman" panose="02020603050405020304" pitchFamily="18" charset="0"/>
              </a:rPr>
              <a:t>	</a:t>
            </a:r>
            <a:endParaRPr lang="en-US" b="1" dirty="0">
              <a:latin typeface="Century Gothic" panose="020B0502020202020204" pitchFamily="34" charset="0"/>
              <a:ea typeface="Calibri" panose="020F0502020204030204" pitchFamily="34" charset="0"/>
              <a:cs typeface="Times New Roman" panose="02020603050405020304" pitchFamily="18" charset="0"/>
            </a:endParaRPr>
          </a:p>
          <a:p>
            <a:pPr marR="0" lvl="0">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2669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FF30-C73C-2656-9C69-D44C96BEFE54}"/>
              </a:ext>
            </a:extLst>
          </p:cNvPr>
          <p:cNvSpPr>
            <a:spLocks noGrp="1"/>
          </p:cNvSpPr>
          <p:nvPr>
            <p:ph type="title"/>
          </p:nvPr>
        </p:nvSpPr>
        <p:spPr>
          <a:xfrm>
            <a:off x="555825" y="1552575"/>
            <a:ext cx="11340000" cy="700114"/>
          </a:xfrm>
        </p:spPr>
        <p:txBody>
          <a:bodyPr>
            <a:normAutofit fontScale="90000"/>
          </a:bodyPr>
          <a:lstStyle/>
          <a:p>
            <a:pPr algn="ctr"/>
            <a:r>
              <a:rPr lang="en-US" dirty="0" err="1">
                <a:effectLst/>
                <a:latin typeface="Arial" panose="020B0604020202020204" pitchFamily="34" charset="0"/>
                <a:ea typeface="Calibri" panose="020F0502020204030204" pitchFamily="34" charset="0"/>
                <a:cs typeface="Times New Roman" panose="02020603050405020304" pitchFamily="18" charset="0"/>
              </a:rPr>
              <a:t>ContractorS</a:t>
            </a:r>
            <a:r>
              <a:rPr lang="en-US" dirty="0">
                <a:effectLst/>
                <a:latin typeface="Arial" panose="020B0604020202020204" pitchFamily="34" charset="0"/>
                <a:ea typeface="Calibri" panose="020F0502020204030204" pitchFamily="34" charset="0"/>
                <a:cs typeface="Times New Roman" panose="02020603050405020304" pitchFamily="18" charset="0"/>
              </a:rPr>
              <a:t> Notice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3" name="Picture 2" descr="OK.gov logo">
            <a:extLst>
              <a:ext uri="{FF2B5EF4-FFF2-40B4-BE49-F238E27FC236}">
                <a16:creationId xmlns:a16="http://schemas.microsoft.com/office/drawing/2014/main" id="{5D01499E-47FE-FEE4-75C4-EF0D5B61C10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C4E0719-9232-2F27-CEEF-0D10975E58E9}"/>
              </a:ext>
            </a:extLst>
          </p:cNvPr>
          <p:cNvSpPr txBox="1"/>
          <p:nvPr/>
        </p:nvSpPr>
        <p:spPr>
          <a:xfrm>
            <a:off x="1352550" y="2124075"/>
            <a:ext cx="10629900" cy="2896562"/>
          </a:xfrm>
          <a:prstGeom prst="rect">
            <a:avLst/>
          </a:prstGeom>
          <a:noFill/>
        </p:spPr>
        <p:txBody>
          <a:bodyPr wrap="square" rtlCol="0">
            <a:spAutoFit/>
          </a:bodyPr>
          <a:lstStyle/>
          <a:p>
            <a:pPr marL="457200" marR="0" lvl="0" indent="-457200">
              <a:lnSpc>
                <a:spcPct val="115000"/>
              </a:lnSpc>
              <a:spcBef>
                <a:spcPts val="0"/>
              </a:spcBef>
              <a:spcAft>
                <a:spcPts val="0"/>
              </a:spcAft>
              <a:buAutoNum type="arabicPeriod"/>
            </a:pPr>
            <a:r>
              <a:rPr lang="en-US" sz="2000" dirty="0">
                <a:effectLst/>
                <a:ea typeface="Calibri" panose="020F0502020204030204" pitchFamily="34" charset="0"/>
                <a:cs typeface="Times New Roman" panose="02020603050405020304" pitchFamily="18" charset="0"/>
              </a:rPr>
              <a:t>New installations the installing contractors shall submit detailed plans including code year, references and specification, and </a:t>
            </a:r>
            <a:r>
              <a:rPr lang="en-US" sz="2000" b="1" dirty="0">
                <a:effectLst/>
                <a:ea typeface="Calibri" panose="020F0502020204030204" pitchFamily="34" charset="0"/>
                <a:cs typeface="Times New Roman" panose="02020603050405020304" pitchFamily="18" charset="0"/>
              </a:rPr>
              <a:t>bearing a seal of a registered professional engineer familiar with elevators and conveyances. </a:t>
            </a:r>
            <a:r>
              <a:rPr lang="en-US" sz="2000" dirty="0">
                <a:effectLst/>
                <a:ea typeface="Calibri" panose="020F0502020204030204" pitchFamily="34" charset="0"/>
                <a:cs typeface="Times New Roman" panose="02020603050405020304" pitchFamily="18" charset="0"/>
              </a:rPr>
              <a:t>Without these three requirements included the requested permit will be denied</a:t>
            </a:r>
          </a:p>
          <a:p>
            <a:pPr marL="457200" marR="0" lvl="0" indent="-457200">
              <a:lnSpc>
                <a:spcPct val="115000"/>
              </a:lnSpc>
              <a:spcBef>
                <a:spcPts val="0"/>
              </a:spcBef>
              <a:spcAft>
                <a:spcPts val="0"/>
              </a:spcAft>
              <a:buAutoNum type="arabicPeriod"/>
            </a:pPr>
            <a:r>
              <a:rPr lang="en-US" sz="2000" dirty="0">
                <a:effectLst/>
                <a:ea typeface="Calibri" panose="020F0502020204030204" pitchFamily="34" charset="0"/>
                <a:cs typeface="Times New Roman" panose="02020603050405020304" pitchFamily="18" charset="0"/>
              </a:rPr>
              <a:t>All elevators and conveyances subject to the provisions of the Elevator Safety Act shall have a Maintenance Control Program (MCP) provided by a licensed elevator contractor that conforms to A17.1-8.6 and the Elevator Safety Act (OAC 380:70-11-13)</a:t>
            </a:r>
          </a:p>
          <a:p>
            <a:pPr marL="457200" marR="0" lvl="0" indent="-457200">
              <a:lnSpc>
                <a:spcPct val="115000"/>
              </a:lnSpc>
              <a:spcBef>
                <a:spcPts val="0"/>
              </a:spcBef>
              <a:spcAft>
                <a:spcPts val="0"/>
              </a:spcAft>
              <a:buAutoNum type="arabicPeriod"/>
            </a:pPr>
            <a:r>
              <a:rPr lang="en-US" sz="2000" dirty="0">
                <a:effectLst/>
                <a:ea typeface="Calibri" panose="020F0502020204030204" pitchFamily="34" charset="0"/>
                <a:cs typeface="Times New Roman" panose="02020603050405020304" pitchFamily="18" charset="0"/>
              </a:rPr>
              <a:t>NTSD Hydraulic test will be full load up and down</a:t>
            </a:r>
          </a:p>
        </p:txBody>
      </p:sp>
    </p:spTree>
    <p:extLst>
      <p:ext uri="{BB962C8B-B14F-4D97-AF65-F5344CB8AC3E}">
        <p14:creationId xmlns:p14="http://schemas.microsoft.com/office/powerpoint/2010/main" val="300955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6A66-4EB2-93CC-A607-F76731549875}"/>
              </a:ext>
            </a:extLst>
          </p:cNvPr>
          <p:cNvSpPr>
            <a:spLocks noGrp="1"/>
          </p:cNvSpPr>
          <p:nvPr>
            <p:ph type="title" idx="4294967295"/>
          </p:nvPr>
        </p:nvSpPr>
        <p:spPr>
          <a:xfrm>
            <a:off x="2173288" y="982663"/>
            <a:ext cx="10018712" cy="1752600"/>
          </a:xfrm>
        </p:spPr>
        <p:txBody>
          <a:bodyPr>
            <a:normAutofit/>
          </a:bodyPr>
          <a:lstStyle/>
          <a:p>
            <a:pPr algn="ctr"/>
            <a:r>
              <a:rPr lang="en-US" sz="4000" dirty="0">
                <a:effectLst/>
                <a:latin typeface="+mn-lt"/>
                <a:ea typeface="Calibri" panose="020F0502020204030204" pitchFamily="34" charset="0"/>
                <a:cs typeface="Times New Roman" panose="02020603050405020304" pitchFamily="18" charset="0"/>
              </a:rPr>
              <a:t>Inspectors Notice </a:t>
            </a:r>
            <a:endParaRPr lang="en-US" sz="4000" dirty="0">
              <a:latin typeface="+mn-lt"/>
            </a:endParaRPr>
          </a:p>
        </p:txBody>
      </p:sp>
      <p:pic>
        <p:nvPicPr>
          <p:cNvPr id="4" name="Picture 3" descr="OK.gov logo">
            <a:extLst>
              <a:ext uri="{FF2B5EF4-FFF2-40B4-BE49-F238E27FC236}">
                <a16:creationId xmlns:a16="http://schemas.microsoft.com/office/drawing/2014/main" id="{F4EBF82D-E1ED-7240-442C-39E9958A3D1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1F626A2-0DB6-F499-F099-D94BBFDB86A6}"/>
              </a:ext>
            </a:extLst>
          </p:cNvPr>
          <p:cNvSpPr txBox="1"/>
          <p:nvPr/>
        </p:nvSpPr>
        <p:spPr>
          <a:xfrm>
            <a:off x="2297903" y="1966995"/>
            <a:ext cx="8067675" cy="4616648"/>
          </a:xfrm>
          <a:prstGeom prst="rect">
            <a:avLst/>
          </a:prstGeom>
          <a:noFill/>
        </p:spPr>
        <p:txBody>
          <a:bodyPr wrap="square" rtlCol="0">
            <a:spAutoFit/>
          </a:bodyPr>
          <a:lstStyle/>
          <a:p>
            <a:pPr marL="342900" marR="0" lvl="0" indent="-342900">
              <a:lnSpc>
                <a:spcPct val="115000"/>
              </a:lnSpc>
              <a:spcBef>
                <a:spcPts val="0"/>
              </a:spcBef>
              <a:spcAft>
                <a:spcPts val="0"/>
              </a:spcAft>
              <a:buFont typeface="+mj-lt"/>
              <a:buAutoNum type="arabicPeriod"/>
            </a:pPr>
            <a:r>
              <a:rPr lang="en-US" sz="2000" dirty="0">
                <a:effectLst/>
                <a:ea typeface="Calibri" panose="020F0502020204030204" pitchFamily="34" charset="0"/>
                <a:cs typeface="Times New Roman" panose="02020603050405020304" pitchFamily="18" charset="0"/>
              </a:rPr>
              <a:t>Inspectors are responsible for reporting on inspections regarding of the unit “as found” at time of the inspection, without consideration of cost and inconvenience that may be caused as a result of the inspection.</a:t>
            </a:r>
            <a:endParaRPr lang="en-US" sz="20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000" dirty="0">
                <a:effectLst/>
                <a:ea typeface="Calibri" panose="020F0502020204030204" pitchFamily="34" charset="0"/>
                <a:cs typeface="Times New Roman" panose="02020603050405020304" pitchFamily="18" charset="0"/>
              </a:rPr>
              <a:t>Inspectors should NOT continue to issue a passing inspection of reoccurring violations. The acting inspector has the responsibility to verify every inspection within the code. </a:t>
            </a:r>
          </a:p>
          <a:p>
            <a:pPr marL="342900" marR="0" lvl="0" indent="-342900">
              <a:lnSpc>
                <a:spcPct val="115000"/>
              </a:lnSpc>
              <a:spcBef>
                <a:spcPts val="0"/>
              </a:spcBef>
              <a:spcAft>
                <a:spcPts val="0"/>
              </a:spcAft>
              <a:buFont typeface="+mj-lt"/>
              <a:buAutoNum type="arabicPeriod"/>
            </a:pPr>
            <a:r>
              <a:rPr lang="en-US" sz="2000" dirty="0">
                <a:ea typeface="Calibri" panose="020F0502020204030204" pitchFamily="34" charset="0"/>
                <a:cs typeface="Times New Roman" panose="02020603050405020304" pitchFamily="18" charset="0"/>
              </a:rPr>
              <a:t>*</a:t>
            </a:r>
            <a:r>
              <a:rPr lang="en-US" sz="2000" dirty="0">
                <a:effectLst/>
                <a:ea typeface="Calibri" panose="020F0502020204030204" pitchFamily="34" charset="0"/>
                <a:cs typeface="Times New Roman" panose="02020603050405020304" pitchFamily="18" charset="0"/>
              </a:rPr>
              <a:t>Inspectors shall submit inspection reports soon thereafter, but no longer than 7 days following the completed inspection 380:70-11-1 Elevator Safety Act. Validate the person responsible, name, address, e-mail address, phone number and building location address.</a:t>
            </a:r>
          </a:p>
          <a:p>
            <a:endParaRPr lang="en-US" dirty="0"/>
          </a:p>
        </p:txBody>
      </p:sp>
    </p:spTree>
    <p:extLst>
      <p:ext uri="{BB962C8B-B14F-4D97-AF65-F5344CB8AC3E}">
        <p14:creationId xmlns:p14="http://schemas.microsoft.com/office/powerpoint/2010/main" val="341516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K.gov logo">
            <a:extLst>
              <a:ext uri="{FF2B5EF4-FFF2-40B4-BE49-F238E27FC236}">
                <a16:creationId xmlns:a16="http://schemas.microsoft.com/office/drawing/2014/main" id="{4DD7618C-867D-C8A0-1B60-4EC2D6505C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7F8DCA3-D2DD-B11C-0764-5CB5F43067E5}"/>
              </a:ext>
            </a:extLst>
          </p:cNvPr>
          <p:cNvSpPr txBox="1"/>
          <p:nvPr/>
        </p:nvSpPr>
        <p:spPr>
          <a:xfrm>
            <a:off x="2030575" y="1844351"/>
            <a:ext cx="7762875" cy="4191917"/>
          </a:xfrm>
          <a:prstGeom prst="rect">
            <a:avLst/>
          </a:prstGeom>
          <a:noFill/>
        </p:spPr>
        <p:txBody>
          <a:bodyPr wrap="square">
            <a:spAutoFit/>
          </a:bodyPr>
          <a:lstStyle/>
          <a:p>
            <a:pPr marL="342900" marR="0" lvl="0" indent="-342900">
              <a:lnSpc>
                <a:spcPct val="115000"/>
              </a:lnSpc>
              <a:spcBef>
                <a:spcPts val="0"/>
              </a:spcBef>
              <a:spcAft>
                <a:spcPts val="0"/>
              </a:spcAft>
              <a:buAutoNum type="arabicPeriod" startAt="4"/>
            </a:pPr>
            <a:r>
              <a:rPr lang="en-US" sz="1800" dirty="0">
                <a:effectLst/>
                <a:ea typeface="Calibri" panose="020F0502020204030204" pitchFamily="34" charset="0"/>
                <a:cs typeface="Times New Roman" panose="02020603050405020304" pitchFamily="18" charset="0"/>
              </a:rPr>
              <a:t>Inspectors shall refrain from inspecting elevator(s) or conveyance that are operating on a Temporary Certificate of Operation issued by the Department, until all violation(s) listed have been corrected and verified by the assigned inspector.</a:t>
            </a:r>
            <a:endParaRPr lang="en-US"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AutoNum type="arabicPeriod" startAt="4"/>
            </a:pPr>
            <a:r>
              <a:rPr lang="en-US" sz="1800" dirty="0">
                <a:effectLst/>
                <a:ea typeface="Calibri" panose="020F0502020204030204" pitchFamily="34" charset="0"/>
                <a:cs typeface="Times New Roman" panose="02020603050405020304" pitchFamily="18" charset="0"/>
              </a:rPr>
              <a:t>Inspectors performing a construction only elevator inspection shall inform the Department </a:t>
            </a:r>
            <a:r>
              <a:rPr lang="en-US" sz="1800" b="1" u="sng" dirty="0">
                <a:effectLst/>
                <a:ea typeface="Calibri" panose="020F0502020204030204" pitchFamily="34" charset="0"/>
                <a:cs typeface="Times New Roman" panose="02020603050405020304" pitchFamily="18" charset="0"/>
              </a:rPr>
              <a:t>prior</a:t>
            </a:r>
            <a:r>
              <a:rPr lang="en-US" sz="1800" dirty="0">
                <a:effectLst/>
                <a:ea typeface="Calibri" panose="020F0502020204030204" pitchFamily="34" charset="0"/>
                <a:cs typeface="Times New Roman" panose="02020603050405020304" pitchFamily="18" charset="0"/>
              </a:rPr>
              <a:t> to the inspection. </a:t>
            </a:r>
          </a:p>
          <a:p>
            <a:pPr marL="457200" marR="0">
              <a:lnSpc>
                <a:spcPct val="115000"/>
              </a:lnSpc>
              <a:spcBef>
                <a:spcPts val="0"/>
              </a:spcBef>
              <a:spcAft>
                <a:spcPts val="0"/>
              </a:spcAft>
            </a:pPr>
            <a:r>
              <a:rPr lang="en-US" sz="1800" dirty="0">
                <a:effectLst/>
                <a:ea typeface="Calibri" panose="020F0502020204030204" pitchFamily="34" charset="0"/>
                <a:cs typeface="Times New Roman" panose="02020603050405020304" pitchFamily="18" charset="0"/>
              </a:rPr>
              <a:t> </a:t>
            </a:r>
          </a:p>
          <a:p>
            <a:pPr marL="457200" marR="0">
              <a:lnSpc>
                <a:spcPct val="115000"/>
              </a:lnSpc>
              <a:spcBef>
                <a:spcPts val="0"/>
              </a:spcBef>
              <a:spcAft>
                <a:spcPts val="0"/>
              </a:spcAft>
            </a:pPr>
            <a:r>
              <a:rPr lang="en-US" sz="1800" dirty="0">
                <a:effectLst/>
                <a:ea typeface="Calibri" panose="020F0502020204030204" pitchFamily="34" charset="0"/>
                <a:cs typeface="Times New Roman" panose="02020603050405020304" pitchFamily="18" charset="0"/>
              </a:rPr>
              <a:t>Inspector shall provide: </a:t>
            </a:r>
            <a:endParaRPr lang="en-US" dirty="0">
              <a:ea typeface="Calibri" panose="020F0502020204030204" pitchFamily="34" charset="0"/>
              <a:cs typeface="Times New Roman" panose="02020603050405020304" pitchFamily="18" charset="0"/>
            </a:endParaRPr>
          </a:p>
          <a:p>
            <a:pPr marL="800100" marR="0" indent="-342900">
              <a:lnSpc>
                <a:spcPct val="115000"/>
              </a:lnSpc>
              <a:spcBef>
                <a:spcPts val="0"/>
              </a:spcBef>
              <a:spcAft>
                <a:spcPts val="0"/>
              </a:spcAft>
              <a:buAutoNum type="alphaUcPeriod"/>
            </a:pPr>
            <a:r>
              <a:rPr lang="en-US" dirty="0">
                <a:effectLst/>
                <a:ea typeface="Calibri" panose="020F0502020204030204" pitchFamily="34" charset="0"/>
                <a:cs typeface="Arial" panose="020B0604020202020204" pitchFamily="34" charset="0"/>
              </a:rPr>
              <a:t>Date of inspection</a:t>
            </a:r>
          </a:p>
          <a:p>
            <a:pPr marL="800100" marR="0" indent="-342900">
              <a:lnSpc>
                <a:spcPct val="115000"/>
              </a:lnSpc>
              <a:spcBef>
                <a:spcPts val="0"/>
              </a:spcBef>
              <a:spcAft>
                <a:spcPts val="0"/>
              </a:spcAft>
              <a:buAutoNum type="alphaUcPeriod"/>
            </a:pPr>
            <a:r>
              <a:rPr lang="en-US" sz="1800" dirty="0">
                <a:effectLst/>
                <a:ea typeface="Calibri" panose="020F0502020204030204" pitchFamily="34" charset="0"/>
                <a:cs typeface="Arial" panose="020B0604020202020204" pitchFamily="34" charset="0"/>
              </a:rPr>
              <a:t>Location</a:t>
            </a:r>
            <a:endParaRPr lang="en-US" dirty="0">
              <a:ea typeface="Calibri" panose="020F0502020204030204" pitchFamily="34" charset="0"/>
              <a:cs typeface="Arial" panose="020B0604020202020204" pitchFamily="34" charset="0"/>
            </a:endParaRPr>
          </a:p>
          <a:p>
            <a:pPr marL="800100" marR="0" indent="-342900">
              <a:lnSpc>
                <a:spcPct val="115000"/>
              </a:lnSpc>
              <a:spcBef>
                <a:spcPts val="0"/>
              </a:spcBef>
              <a:spcAft>
                <a:spcPts val="0"/>
              </a:spcAft>
              <a:buAutoNum type="alphaUcPeriod"/>
            </a:pPr>
            <a:r>
              <a:rPr lang="en-US" sz="1800" dirty="0">
                <a:effectLst/>
                <a:ea typeface="Calibri" panose="020F0502020204030204" pitchFamily="34" charset="0"/>
                <a:cs typeface="Arial" panose="020B0604020202020204" pitchFamily="34" charset="0"/>
              </a:rPr>
              <a:t>Contractor</a:t>
            </a:r>
            <a:endParaRPr lang="en-US" dirty="0">
              <a:ea typeface="Calibri" panose="020F0502020204030204" pitchFamily="34" charset="0"/>
              <a:cs typeface="Arial" panose="020B0604020202020204" pitchFamily="34" charset="0"/>
            </a:endParaRPr>
          </a:p>
          <a:p>
            <a:pPr marL="800100" marR="0" indent="-342900">
              <a:lnSpc>
                <a:spcPct val="115000"/>
              </a:lnSpc>
              <a:spcBef>
                <a:spcPts val="0"/>
              </a:spcBef>
              <a:spcAft>
                <a:spcPts val="0"/>
              </a:spcAft>
              <a:buAutoNum type="alphaUcPeriod"/>
            </a:pPr>
            <a:r>
              <a:rPr lang="en-US" sz="1800" dirty="0">
                <a:effectLst/>
                <a:ea typeface="Calibri" panose="020F0502020204030204" pitchFamily="34" charset="0"/>
                <a:cs typeface="Arial" panose="020B0604020202020204" pitchFamily="34" charset="0"/>
              </a:rPr>
              <a:t>Permit number</a:t>
            </a:r>
          </a:p>
          <a:p>
            <a:r>
              <a:rPr lang="en-US" sz="1800" dirty="0">
                <a:effectLst/>
                <a:ea typeface="Calibri" panose="020F0502020204030204" pitchFamily="34" charset="0"/>
              </a:rPr>
              <a:t>Inspection and test reports</a:t>
            </a:r>
            <a:endParaRPr lang="en-US" dirty="0"/>
          </a:p>
        </p:txBody>
      </p:sp>
      <p:sp>
        <p:nvSpPr>
          <p:cNvPr id="8" name="TextBox 7">
            <a:extLst>
              <a:ext uri="{FF2B5EF4-FFF2-40B4-BE49-F238E27FC236}">
                <a16:creationId xmlns:a16="http://schemas.microsoft.com/office/drawing/2014/main" id="{19962571-DB78-56D4-3478-D4A052F08398}"/>
              </a:ext>
            </a:extLst>
          </p:cNvPr>
          <p:cNvSpPr txBox="1"/>
          <p:nvPr/>
        </p:nvSpPr>
        <p:spPr>
          <a:xfrm>
            <a:off x="4605121" y="926217"/>
            <a:ext cx="5063246" cy="707886"/>
          </a:xfrm>
          <a:prstGeom prst="rect">
            <a:avLst/>
          </a:prstGeom>
          <a:noFill/>
        </p:spPr>
        <p:txBody>
          <a:bodyPr wrap="none" rtlCol="0">
            <a:spAutoFit/>
          </a:bodyPr>
          <a:lstStyle/>
          <a:p>
            <a:r>
              <a:rPr lang="en-US" sz="4000" dirty="0"/>
              <a:t>INSPECTORS NOTICE</a:t>
            </a:r>
          </a:p>
        </p:txBody>
      </p:sp>
    </p:spTree>
    <p:extLst>
      <p:ext uri="{BB962C8B-B14F-4D97-AF65-F5344CB8AC3E}">
        <p14:creationId xmlns:p14="http://schemas.microsoft.com/office/powerpoint/2010/main" val="127483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K.gov logo">
            <a:extLst>
              <a:ext uri="{FF2B5EF4-FFF2-40B4-BE49-F238E27FC236}">
                <a16:creationId xmlns:a16="http://schemas.microsoft.com/office/drawing/2014/main" id="{858618B2-EE76-8997-9D30-1C1BAC01064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7633E1B-828D-B2ED-A844-D7A69DD56F2E}"/>
              </a:ext>
            </a:extLst>
          </p:cNvPr>
          <p:cNvSpPr txBox="1"/>
          <p:nvPr/>
        </p:nvSpPr>
        <p:spPr>
          <a:xfrm>
            <a:off x="1621331" y="1995679"/>
            <a:ext cx="9144435" cy="3604448"/>
          </a:xfrm>
          <a:prstGeom prst="rect">
            <a:avLst/>
          </a:prstGeom>
          <a:noFill/>
        </p:spPr>
        <p:txBody>
          <a:bodyPr wrap="square">
            <a:spAutoFit/>
          </a:bodyPr>
          <a:lstStyle/>
          <a:p>
            <a:pPr marL="342900" marR="0" lvl="0" indent="-342900">
              <a:lnSpc>
                <a:spcPct val="115000"/>
              </a:lnSpc>
              <a:spcBef>
                <a:spcPts val="0"/>
              </a:spcBef>
              <a:spcAft>
                <a:spcPts val="0"/>
              </a:spcAft>
              <a:buAutoNum type="arabicPeriod" startAt="6"/>
            </a:pPr>
            <a:r>
              <a:rPr lang="en-US" sz="2000" dirty="0">
                <a:effectLst/>
                <a:ea typeface="Calibri" panose="020F0502020204030204" pitchFamily="34" charset="0"/>
                <a:cs typeface="Times New Roman" panose="02020603050405020304" pitchFamily="18" charset="0"/>
              </a:rPr>
              <a:t>Performing category 1, 3, 5 test, must meet or exceed the Department testing standard.</a:t>
            </a:r>
          </a:p>
          <a:p>
            <a:pPr marL="342900" marR="0" lvl="0" indent="-342900">
              <a:lnSpc>
                <a:spcPct val="115000"/>
              </a:lnSpc>
              <a:spcBef>
                <a:spcPts val="0"/>
              </a:spcBef>
              <a:spcAft>
                <a:spcPts val="0"/>
              </a:spcAft>
              <a:buAutoNum type="arabicPeriod" startAt="6"/>
            </a:pPr>
            <a:r>
              <a:rPr lang="en-US" sz="2000" dirty="0">
                <a:ea typeface="Calibri" panose="020F0502020204030204" pitchFamily="34" charset="0"/>
                <a:cs typeface="Times New Roman" panose="02020603050405020304" pitchFamily="18" charset="0"/>
              </a:rPr>
              <a:t>T</a:t>
            </a:r>
            <a:r>
              <a:rPr lang="en-US" sz="2000" dirty="0">
                <a:effectLst/>
                <a:ea typeface="Calibri" panose="020F0502020204030204" pitchFamily="34" charset="0"/>
                <a:cs typeface="Times New Roman" panose="02020603050405020304" pitchFamily="18" charset="0"/>
              </a:rPr>
              <a:t>he Certificate of Operation shall be conspicuously displayed in, upon or adjacent to the conveyances for public viewing 380:70-3-8** </a:t>
            </a:r>
          </a:p>
          <a:p>
            <a:pPr marL="342900" indent="-342900">
              <a:lnSpc>
                <a:spcPct val="115000"/>
              </a:lnSpc>
              <a:buFontTx/>
              <a:buAutoNum type="arabicPeriod" startAt="6"/>
            </a:pPr>
            <a:r>
              <a:rPr lang="en-US" sz="2000" dirty="0">
                <a:ea typeface="Calibri" panose="020F0502020204030204" pitchFamily="34" charset="0"/>
                <a:cs typeface="Times New Roman" panose="02020603050405020304" pitchFamily="18" charset="0"/>
              </a:rPr>
              <a:t>Inspectors shall note on inspection reports that electric elevators must comply with 17.3-2020-</a:t>
            </a:r>
            <a:r>
              <a:rPr lang="en-US" sz="2000" dirty="0"/>
              <a:t> Elevators to be provided with means of Emergency Brake, Ascending Overspeed and Unintended Car Movement protection by July 1</a:t>
            </a:r>
            <a:r>
              <a:rPr lang="en-US" sz="2000" baseline="30000" dirty="0"/>
              <a:t>st</a:t>
            </a:r>
            <a:r>
              <a:rPr lang="en-US" sz="2000" dirty="0"/>
              <a:t> 2030</a:t>
            </a:r>
            <a:r>
              <a:rPr lang="en-US" sz="2000" dirty="0">
                <a:effectLst/>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0"/>
              </a:spcAft>
              <a:buAutoNum type="arabicPeriod" startAt="6"/>
            </a:pPr>
            <a:endParaRPr lang="en-US" sz="2000" dirty="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2000" dirty="0">
                <a:effectLst/>
                <a:ea typeface="Calibri" panose="020F0502020204030204" pitchFamily="34" charset="0"/>
                <a:cs typeface="Times New Roman" panose="02020603050405020304" pitchFamily="18" charset="0"/>
              </a:rPr>
              <a:t>*Certificate, shall be displayed In-Car or Main Lobby near elevator. </a:t>
            </a:r>
          </a:p>
          <a:p>
            <a:pPr marR="0" lvl="0">
              <a:lnSpc>
                <a:spcPct val="115000"/>
              </a:lnSpc>
              <a:spcBef>
                <a:spcPts val="0"/>
              </a:spcBef>
              <a:spcAft>
                <a:spcPts val="0"/>
              </a:spcAft>
            </a:pPr>
            <a:r>
              <a:rPr lang="en-US" sz="2000" dirty="0">
                <a:effectLst/>
                <a:ea typeface="Calibri" panose="020F0502020204030204" pitchFamily="34" charset="0"/>
                <a:cs typeface="Times New Roman" panose="02020603050405020304" pitchFamily="18" charset="0"/>
              </a:rPr>
              <a:t> *Escalator Certificate shall be displayed at the base balustrade at the lower level </a:t>
            </a:r>
          </a:p>
        </p:txBody>
      </p:sp>
      <p:sp>
        <p:nvSpPr>
          <p:cNvPr id="7" name="TextBox 6">
            <a:extLst>
              <a:ext uri="{FF2B5EF4-FFF2-40B4-BE49-F238E27FC236}">
                <a16:creationId xmlns:a16="http://schemas.microsoft.com/office/drawing/2014/main" id="{37B21DF6-F0A4-CE88-64FD-8D1A0BFAC103}"/>
              </a:ext>
            </a:extLst>
          </p:cNvPr>
          <p:cNvSpPr txBox="1"/>
          <p:nvPr/>
        </p:nvSpPr>
        <p:spPr>
          <a:xfrm>
            <a:off x="4667693" y="765545"/>
            <a:ext cx="5063246" cy="707886"/>
          </a:xfrm>
          <a:prstGeom prst="rect">
            <a:avLst/>
          </a:prstGeom>
          <a:noFill/>
        </p:spPr>
        <p:txBody>
          <a:bodyPr wrap="none" rtlCol="0">
            <a:spAutoFit/>
          </a:bodyPr>
          <a:lstStyle/>
          <a:p>
            <a:r>
              <a:rPr lang="en-US" sz="4000" dirty="0"/>
              <a:t>INPSECTORS NOTICE</a:t>
            </a:r>
          </a:p>
        </p:txBody>
      </p:sp>
    </p:spTree>
    <p:extLst>
      <p:ext uri="{BB962C8B-B14F-4D97-AF65-F5344CB8AC3E}">
        <p14:creationId xmlns:p14="http://schemas.microsoft.com/office/powerpoint/2010/main" val="2675711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8B50-72C8-E3B8-957B-22C662C3284C}"/>
              </a:ext>
            </a:extLst>
          </p:cNvPr>
          <p:cNvSpPr>
            <a:spLocks noGrp="1"/>
          </p:cNvSpPr>
          <p:nvPr>
            <p:ph type="title" idx="4294967295"/>
          </p:nvPr>
        </p:nvSpPr>
        <p:spPr>
          <a:xfrm>
            <a:off x="5730875" y="996950"/>
            <a:ext cx="6461125" cy="1049338"/>
          </a:xfrm>
        </p:spPr>
        <p:txBody>
          <a:bodyPr/>
          <a:lstStyle/>
          <a:p>
            <a:r>
              <a:rPr lang="en-US" dirty="0"/>
              <a:t>Escalators As Egress</a:t>
            </a:r>
          </a:p>
        </p:txBody>
      </p:sp>
      <p:pic>
        <p:nvPicPr>
          <p:cNvPr id="5" name="Picture 4" descr="A picture containing indoor, floor, building, ceiling">
            <a:extLst>
              <a:ext uri="{FF2B5EF4-FFF2-40B4-BE49-F238E27FC236}">
                <a16:creationId xmlns:a16="http://schemas.microsoft.com/office/drawing/2014/main" id="{B0F657FD-6EEF-3E86-9327-4339E1ECC3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7111" y="640080"/>
            <a:ext cx="5897275" cy="7863034"/>
          </a:xfrm>
          <a:prstGeom prst="rect">
            <a:avLst/>
          </a:prstGeom>
        </p:spPr>
      </p:pic>
      <p:sp>
        <p:nvSpPr>
          <p:cNvPr id="6" name="TextBox 5">
            <a:extLst>
              <a:ext uri="{FF2B5EF4-FFF2-40B4-BE49-F238E27FC236}">
                <a16:creationId xmlns:a16="http://schemas.microsoft.com/office/drawing/2014/main" id="{E51CBD78-71A1-435B-ACC3-1C10DA05A722}"/>
              </a:ext>
            </a:extLst>
          </p:cNvPr>
          <p:cNvSpPr txBox="1"/>
          <p:nvPr/>
        </p:nvSpPr>
        <p:spPr>
          <a:xfrm>
            <a:off x="5800164" y="2440774"/>
            <a:ext cx="5334000" cy="3046988"/>
          </a:xfrm>
          <a:prstGeom prst="rect">
            <a:avLst/>
          </a:prstGeom>
          <a:noFill/>
        </p:spPr>
        <p:txBody>
          <a:bodyPr wrap="square" rtlCol="0">
            <a:spAutoFit/>
          </a:bodyPr>
          <a:lstStyle/>
          <a:p>
            <a:pPr algn="l"/>
            <a:r>
              <a:rPr lang="en-US" dirty="0"/>
              <a:t> </a:t>
            </a:r>
            <a:r>
              <a:rPr lang="en-US" sz="2400" dirty="0"/>
              <a:t>A17.1-2022 code (section 17.1-8.6.11.6.1(b)</a:t>
            </a:r>
            <a:r>
              <a:rPr lang="en-US" sz="2400" b="0" i="0" u="none" strike="noStrike" baseline="0" dirty="0"/>
              <a:t> Stopped escalators shall </a:t>
            </a:r>
            <a:r>
              <a:rPr lang="en-US" sz="2400" b="1" dirty="0"/>
              <a:t>NOT</a:t>
            </a:r>
            <a:r>
              <a:rPr lang="en-US" sz="2400" b="0" i="0" u="none" strike="noStrike" baseline="0" dirty="0"/>
              <a:t> be used as a means of</a:t>
            </a:r>
          </a:p>
          <a:p>
            <a:pPr algn="l"/>
            <a:r>
              <a:rPr lang="en-US" sz="2400" b="0" i="0" u="none" strike="noStrike" baseline="0" dirty="0"/>
              <a:t>access or egress by nonauthorized personnel and shall be</a:t>
            </a:r>
          </a:p>
          <a:p>
            <a:pPr algn="l"/>
            <a:r>
              <a:rPr lang="en-US" sz="2400" b="0" i="0" u="none" strike="noStrike" baseline="0" dirty="0"/>
              <a:t>properly barricaded if accessible to the general public to</a:t>
            </a:r>
          </a:p>
          <a:p>
            <a:pPr algn="l"/>
            <a:r>
              <a:rPr lang="en-US" sz="2400" b="0" i="0" u="none" strike="noStrike" baseline="0" dirty="0"/>
              <a:t>prevent such use.</a:t>
            </a:r>
            <a:endParaRPr lang="en-US" sz="2400" dirty="0"/>
          </a:p>
        </p:txBody>
      </p:sp>
      <p:pic>
        <p:nvPicPr>
          <p:cNvPr id="7" name="Picture 6" descr="OK.gov logo">
            <a:extLst>
              <a:ext uri="{FF2B5EF4-FFF2-40B4-BE49-F238E27FC236}">
                <a16:creationId xmlns:a16="http://schemas.microsoft.com/office/drawing/2014/main" id="{0D378210-A3EA-3970-2E93-D9C6D0C5EE7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896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15E2F-F094-42D8-6963-D7B84E104E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9112696-6831-E670-E1B0-760ED4A8B8C3}"/>
              </a:ext>
            </a:extLst>
          </p:cNvPr>
          <p:cNvSpPr txBox="1"/>
          <p:nvPr/>
        </p:nvSpPr>
        <p:spPr>
          <a:xfrm>
            <a:off x="1962339" y="2709405"/>
            <a:ext cx="8729804" cy="3785652"/>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Door lock monitoring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Illumination of </a:t>
            </a:r>
            <a:r>
              <a:rPr kumimoji="0" lang="en-US" sz="2400" b="0" i="0" u="none" strike="noStrike" kern="1200" cap="none" spc="0" normalizeH="0" baseline="0" noProof="0" dirty="0" err="1">
                <a:ln>
                  <a:noFill/>
                </a:ln>
                <a:solidFill>
                  <a:prstClr val="black"/>
                </a:solidFill>
                <a:effectLst/>
                <a:uLnTx/>
                <a:uFillTx/>
                <a:latin typeface="Gill Sans MT" panose="020B0502020104020203"/>
                <a:ea typeface="+mn-ea"/>
                <a:cs typeface="+mn-cs"/>
              </a:rPr>
              <a:t>hoistways</a:t>
            </a:r>
            <a:endPar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Phase II Flashing hat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Counterweight Overbalance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System to Monitor and Prevent Automatic Operation of the Elevator With Faulty Door Contact Circuits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Aprons (Alterations)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2400" dirty="0">
                <a:solidFill>
                  <a:prstClr val="black"/>
                </a:solidFill>
                <a:latin typeface="Gill Sans MT" panose="020B0502020104020203"/>
              </a:rPr>
              <a:t>Sump Pump Wiring</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Guarded Pit ladders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2" name="Picture 1" descr="OK.gov logo">
            <a:extLst>
              <a:ext uri="{FF2B5EF4-FFF2-40B4-BE49-F238E27FC236}">
                <a16:creationId xmlns:a16="http://schemas.microsoft.com/office/drawing/2014/main" id="{99267213-544D-41F3-1F1D-4DCE963BEFA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98E3EBC-3898-C00D-2C1F-2AC4C4264DFD}"/>
              </a:ext>
            </a:extLst>
          </p:cNvPr>
          <p:cNvSpPr txBox="1"/>
          <p:nvPr/>
        </p:nvSpPr>
        <p:spPr>
          <a:xfrm>
            <a:off x="3420868" y="1541721"/>
            <a:ext cx="3196709"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Code Updates</a:t>
            </a:r>
          </a:p>
        </p:txBody>
      </p:sp>
    </p:spTree>
    <p:extLst>
      <p:ext uri="{BB962C8B-B14F-4D97-AF65-F5344CB8AC3E}">
        <p14:creationId xmlns:p14="http://schemas.microsoft.com/office/powerpoint/2010/main" val="1245473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32998-A395-6FD6-7140-D8D5917DF966}"/>
            </a:ext>
          </a:extLst>
        </p:cNvPr>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E3CE584D-049B-50C2-9AA6-3E77EDB6060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BB686FB7-A572-723A-96A8-40F1017D1B66}"/>
              </a:ext>
            </a:extLst>
          </p:cNvPr>
          <p:cNvSpPr txBox="1"/>
          <p:nvPr/>
        </p:nvSpPr>
        <p:spPr>
          <a:xfrm>
            <a:off x="5997944" y="-43279"/>
            <a:ext cx="4791697"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Door lock Monitoring</a:t>
            </a:r>
          </a:p>
        </p:txBody>
      </p:sp>
      <p:sp>
        <p:nvSpPr>
          <p:cNvPr id="4" name="TextBox 3">
            <a:extLst>
              <a:ext uri="{FF2B5EF4-FFF2-40B4-BE49-F238E27FC236}">
                <a16:creationId xmlns:a16="http://schemas.microsoft.com/office/drawing/2014/main" id="{6249F584-8435-43A1-9746-6322FEB9A3AC}"/>
              </a:ext>
            </a:extLst>
          </p:cNvPr>
          <p:cNvSpPr txBox="1"/>
          <p:nvPr/>
        </p:nvSpPr>
        <p:spPr>
          <a:xfrm>
            <a:off x="860081" y="1869972"/>
            <a:ext cx="1047183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Ronnia-Bold"/>
                <a:ea typeface="+mn-ea"/>
                <a:cs typeface="+mn-cs"/>
              </a:rPr>
              <a:t>8.6.4.24 System to Monitor and Prevent Automatic </a:t>
            </a:r>
            <a:endParaRPr kumimoji="0" lang="en-US" sz="1800" b="0" i="0" u="none" strike="noStrike" kern="1200" cap="none" spc="0" normalizeH="0" baseline="0" noProof="0" dirty="0">
              <a:ln>
                <a:noFill/>
              </a:ln>
              <a:solidFill>
                <a:srgbClr val="000000"/>
              </a:solidFill>
              <a:effectLst/>
              <a:uLnTx/>
              <a:uFillTx/>
              <a:latin typeface="TeX_CM_Maths_Symbol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Ronnia-Bold"/>
                <a:ea typeface="+mn-ea"/>
                <a:cs typeface="+mn-cs"/>
              </a:rPr>
              <a:t>Operation of Passenger and Freight Elevators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Ronnia-Bold"/>
                <a:ea typeface="+mn-ea"/>
                <a:cs typeface="+mn-cs"/>
              </a:rPr>
              <a:t>Faulty Door Contact Circuits. </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All automatic passenger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and freight elevators shall comply with </a:t>
            </a:r>
            <a:r>
              <a:rPr kumimoji="0" lang="en-US" sz="2000" b="0"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2.26.5</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2000" b="0" i="0" u="none" strike="noStrike" kern="1200" cap="none" spc="0" normalizeH="0" baseline="0" noProof="0" dirty="0">
              <a:ln>
                <a:noFill/>
              </a:ln>
              <a:solidFill>
                <a:prstClr val="black"/>
              </a:solidFill>
              <a:effectLst/>
              <a:highlight>
                <a:srgbClr val="FFFF00"/>
              </a:highlight>
              <a:uLnTx/>
              <a:uFillTx/>
              <a:latin typeface="Gill Sans MT" panose="020B0502020104020203"/>
              <a:ea typeface="+mn-ea"/>
              <a:cs typeface="+mn-cs"/>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0" name="Ink 9">
                <a:extLst>
                  <a:ext uri="{FF2B5EF4-FFF2-40B4-BE49-F238E27FC236}">
                    <a16:creationId xmlns:a16="http://schemas.microsoft.com/office/drawing/2014/main" id="{909C02B0-9425-4D51-E61A-C28C9B5B6067}"/>
                  </a:ext>
                </a:extLst>
              </p14:cNvPr>
              <p14:cNvContentPartPr/>
              <p14:nvPr/>
            </p14:nvContentPartPr>
            <p14:xfrm>
              <a:off x="1897033" y="3470491"/>
              <a:ext cx="22680" cy="51120"/>
            </p14:xfrm>
          </p:contentPart>
        </mc:Choice>
        <mc:Fallback xmlns="">
          <p:pic>
            <p:nvPicPr>
              <p:cNvPr id="10" name="Ink 9">
                <a:extLst>
                  <a:ext uri="{FF2B5EF4-FFF2-40B4-BE49-F238E27FC236}">
                    <a16:creationId xmlns:a16="http://schemas.microsoft.com/office/drawing/2014/main" id="{909C02B0-9425-4D51-E61A-C28C9B5B6067}"/>
                  </a:ext>
                </a:extLst>
              </p:cNvPr>
              <p:cNvPicPr/>
              <p:nvPr/>
            </p:nvPicPr>
            <p:blipFill>
              <a:blip r:embed="rId4"/>
              <a:stretch>
                <a:fillRect/>
              </a:stretch>
            </p:blipFill>
            <p:spPr>
              <a:xfrm>
                <a:off x="1888033" y="3416851"/>
                <a:ext cx="40320" cy="158760"/>
              </a:xfrm>
              <a:prstGeom prst="rect">
                <a:avLst/>
              </a:prstGeom>
            </p:spPr>
          </p:pic>
        </mc:Fallback>
      </mc:AlternateContent>
      <p:grpSp>
        <p:nvGrpSpPr>
          <p:cNvPr id="14" name="Group 13">
            <a:extLst>
              <a:ext uri="{FF2B5EF4-FFF2-40B4-BE49-F238E27FC236}">
                <a16:creationId xmlns:a16="http://schemas.microsoft.com/office/drawing/2014/main" id="{767CE976-ACD4-21B8-FC45-8546BC1EA021}"/>
              </a:ext>
            </a:extLst>
          </p:cNvPr>
          <p:cNvGrpSpPr/>
          <p:nvPr/>
        </p:nvGrpSpPr>
        <p:grpSpPr>
          <a:xfrm>
            <a:off x="1842313" y="2306251"/>
            <a:ext cx="360" cy="14040"/>
            <a:chOff x="1842313" y="2306251"/>
            <a:chExt cx="360" cy="1404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1" name="Ink 10">
                  <a:extLst>
                    <a:ext uri="{FF2B5EF4-FFF2-40B4-BE49-F238E27FC236}">
                      <a16:creationId xmlns:a16="http://schemas.microsoft.com/office/drawing/2014/main" id="{495CC780-B3A8-123C-D03C-E209E27FABDF}"/>
                    </a:ext>
                  </a:extLst>
                </p14:cNvPr>
                <p14:cNvContentPartPr/>
                <p14:nvPr/>
              </p14:nvContentPartPr>
              <p14:xfrm>
                <a:off x="1842313" y="2314531"/>
                <a:ext cx="360" cy="5760"/>
              </p14:xfrm>
            </p:contentPart>
          </mc:Choice>
          <mc:Fallback xmlns="">
            <p:pic>
              <p:nvPicPr>
                <p:cNvPr id="11" name="Ink 10">
                  <a:extLst>
                    <a:ext uri="{FF2B5EF4-FFF2-40B4-BE49-F238E27FC236}">
                      <a16:creationId xmlns:a16="http://schemas.microsoft.com/office/drawing/2014/main" id="{495CC780-B3A8-123C-D03C-E209E27FABDF}"/>
                    </a:ext>
                  </a:extLst>
                </p:cNvPr>
                <p:cNvPicPr/>
                <p:nvPr/>
              </p:nvPicPr>
              <p:blipFill>
                <a:blip r:embed="rId6"/>
                <a:stretch>
                  <a:fillRect/>
                </a:stretch>
              </p:blipFill>
              <p:spPr>
                <a:xfrm>
                  <a:off x="1833313" y="2260531"/>
                  <a:ext cx="18000" cy="11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2" name="Ink 11">
                  <a:extLst>
                    <a:ext uri="{FF2B5EF4-FFF2-40B4-BE49-F238E27FC236}">
                      <a16:creationId xmlns:a16="http://schemas.microsoft.com/office/drawing/2014/main" id="{D6B9AA24-E786-D281-51DB-0DF4B58354E6}"/>
                    </a:ext>
                  </a:extLst>
                </p14:cNvPr>
                <p14:cNvContentPartPr/>
                <p14:nvPr/>
              </p14:nvContentPartPr>
              <p14:xfrm>
                <a:off x="1842313" y="2306251"/>
                <a:ext cx="360" cy="360"/>
              </p14:xfrm>
            </p:contentPart>
          </mc:Choice>
          <mc:Fallback xmlns="">
            <p:pic>
              <p:nvPicPr>
                <p:cNvPr id="12" name="Ink 11">
                  <a:extLst>
                    <a:ext uri="{FF2B5EF4-FFF2-40B4-BE49-F238E27FC236}">
                      <a16:creationId xmlns:a16="http://schemas.microsoft.com/office/drawing/2014/main" id="{D6B9AA24-E786-D281-51DB-0DF4B58354E6}"/>
                    </a:ext>
                  </a:extLst>
                </p:cNvPr>
                <p:cNvPicPr/>
                <p:nvPr/>
              </p:nvPicPr>
              <p:blipFill>
                <a:blip r:embed="rId8"/>
                <a:stretch>
                  <a:fillRect/>
                </a:stretch>
              </p:blipFill>
              <p:spPr>
                <a:xfrm>
                  <a:off x="1833313" y="225261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3" name="Ink 12">
                  <a:extLst>
                    <a:ext uri="{FF2B5EF4-FFF2-40B4-BE49-F238E27FC236}">
                      <a16:creationId xmlns:a16="http://schemas.microsoft.com/office/drawing/2014/main" id="{C53CB0BD-111B-8224-72F8-76EBD3B33831}"/>
                    </a:ext>
                  </a:extLst>
                </p14:cNvPr>
                <p14:cNvContentPartPr/>
                <p14:nvPr/>
              </p14:nvContentPartPr>
              <p14:xfrm>
                <a:off x="1842313" y="2306251"/>
                <a:ext cx="360" cy="360"/>
              </p14:xfrm>
            </p:contentPart>
          </mc:Choice>
          <mc:Fallback xmlns="">
            <p:pic>
              <p:nvPicPr>
                <p:cNvPr id="13" name="Ink 12">
                  <a:extLst>
                    <a:ext uri="{FF2B5EF4-FFF2-40B4-BE49-F238E27FC236}">
                      <a16:creationId xmlns:a16="http://schemas.microsoft.com/office/drawing/2014/main" id="{C53CB0BD-111B-8224-72F8-76EBD3B33831}"/>
                    </a:ext>
                  </a:extLst>
                </p:cNvPr>
                <p:cNvPicPr/>
                <p:nvPr/>
              </p:nvPicPr>
              <p:blipFill>
                <a:blip r:embed="rId8"/>
                <a:stretch>
                  <a:fillRect/>
                </a:stretch>
              </p:blipFill>
              <p:spPr>
                <a:xfrm>
                  <a:off x="1833313" y="2252611"/>
                  <a:ext cx="18000" cy="108000"/>
                </a:xfrm>
                <a:prstGeom prst="rect">
                  <a:avLst/>
                </a:prstGeom>
              </p:spPr>
            </p:pic>
          </mc:Fallback>
        </mc:AlternateContent>
      </p:grpSp>
      <p:pic>
        <p:nvPicPr>
          <p:cNvPr id="5" name="Picture 4">
            <a:extLst>
              <a:ext uri="{FF2B5EF4-FFF2-40B4-BE49-F238E27FC236}">
                <a16:creationId xmlns:a16="http://schemas.microsoft.com/office/drawing/2014/main" id="{B4F5DD27-13BD-5CF4-E253-24FBBDA8E67B}"/>
              </a:ext>
            </a:extLst>
          </p:cNvPr>
          <p:cNvPicPr>
            <a:picLocks noChangeAspect="1"/>
          </p:cNvPicPr>
          <p:nvPr/>
        </p:nvPicPr>
        <p:blipFill>
          <a:blip r:embed="rId10"/>
          <a:stretch>
            <a:fillRect/>
          </a:stretch>
        </p:blipFill>
        <p:spPr>
          <a:xfrm>
            <a:off x="1917973" y="3387509"/>
            <a:ext cx="8356052" cy="2699139"/>
          </a:xfrm>
          <a:prstGeom prst="rect">
            <a:avLst/>
          </a:prstGeom>
        </p:spPr>
      </p:pic>
    </p:spTree>
    <p:extLst>
      <p:ext uri="{BB962C8B-B14F-4D97-AF65-F5344CB8AC3E}">
        <p14:creationId xmlns:p14="http://schemas.microsoft.com/office/powerpoint/2010/main" val="1117862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4B4F247D-5043-2626-58DA-6DA28EFC62E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F3C7F195-569D-04F5-6BE7-7615C4102311}"/>
              </a:ext>
            </a:extLst>
          </p:cNvPr>
          <p:cNvSpPr txBox="1"/>
          <p:nvPr/>
        </p:nvSpPr>
        <p:spPr>
          <a:xfrm>
            <a:off x="4890976" y="-43279"/>
            <a:ext cx="6446316" cy="1323439"/>
          </a:xfrm>
          <a:prstGeom prst="rect">
            <a:avLst/>
          </a:prstGeom>
          <a:noFill/>
        </p:spPr>
        <p:txBody>
          <a:bodyPr wrap="none" rtlCol="0">
            <a:spAutoFit/>
          </a:bodyPr>
          <a:lstStyle/>
          <a:p>
            <a:pPr algn="ctr"/>
            <a:r>
              <a:rPr lang="en-US" sz="4000" dirty="0"/>
              <a:t>17.1-2022</a:t>
            </a:r>
          </a:p>
          <a:p>
            <a:pPr algn="ctr"/>
            <a:r>
              <a:rPr lang="en-US" sz="4000" dirty="0"/>
              <a:t>2.1.7 Illumination of </a:t>
            </a:r>
            <a:r>
              <a:rPr lang="en-US" sz="4000" dirty="0" err="1"/>
              <a:t>hoistways</a:t>
            </a:r>
            <a:endParaRPr lang="en-US" sz="4000" dirty="0"/>
          </a:p>
        </p:txBody>
      </p:sp>
      <p:sp>
        <p:nvSpPr>
          <p:cNvPr id="5" name="TextBox 4">
            <a:extLst>
              <a:ext uri="{FF2B5EF4-FFF2-40B4-BE49-F238E27FC236}">
                <a16:creationId xmlns:a16="http://schemas.microsoft.com/office/drawing/2014/main" id="{5C6E01A8-FB8E-C07E-096B-A2C8E4A291B2}"/>
              </a:ext>
            </a:extLst>
          </p:cNvPr>
          <p:cNvSpPr txBox="1"/>
          <p:nvPr/>
        </p:nvSpPr>
        <p:spPr>
          <a:xfrm>
            <a:off x="308345" y="2004471"/>
            <a:ext cx="7091915" cy="3170099"/>
          </a:xfrm>
          <a:prstGeom prst="rect">
            <a:avLst/>
          </a:prstGeom>
          <a:noFill/>
        </p:spPr>
        <p:txBody>
          <a:bodyPr wrap="square" rtlCol="0">
            <a:spAutoFit/>
          </a:bodyPr>
          <a:lstStyle/>
          <a:p>
            <a:r>
              <a:rPr lang="en-US" sz="2000" dirty="0"/>
              <a:t>Code requires light switches located within the </a:t>
            </a:r>
            <a:r>
              <a:rPr lang="en-US" sz="2000" dirty="0" err="1"/>
              <a:t>hoistway</a:t>
            </a:r>
            <a:r>
              <a:rPr lang="en-US" sz="2000" dirty="0"/>
              <a:t> enclosure and accessible from the pit access door and the top landing. Code also requires an automatic means of control that overrides the light switches, and that will cause the </a:t>
            </a:r>
            <a:r>
              <a:rPr lang="en-US" sz="2000" dirty="0" err="1"/>
              <a:t>hoistway</a:t>
            </a:r>
            <a:r>
              <a:rPr lang="en-US" sz="2000" dirty="0"/>
              <a:t> illumination to turn on when </a:t>
            </a:r>
            <a:r>
              <a:rPr lang="en-US" sz="2000" dirty="0" err="1"/>
              <a:t>Hoistway</a:t>
            </a:r>
            <a:r>
              <a:rPr lang="en-US" sz="2000" dirty="0"/>
              <a:t> access, Inspection operation, or Firefighters’ emergency operation are on enabled or in effect.</a:t>
            </a:r>
          </a:p>
          <a:p>
            <a:endParaRPr lang="en-US" sz="2000" dirty="0"/>
          </a:p>
          <a:p>
            <a:r>
              <a:rPr lang="en-US" sz="2000" dirty="0" err="1"/>
              <a:t>Hoistway</a:t>
            </a:r>
            <a:r>
              <a:rPr lang="en-US" sz="2000" dirty="0"/>
              <a:t> lighting will be allowed to be wired in a permanently on manner, without the use of light switches at the top and bottom of </a:t>
            </a:r>
            <a:r>
              <a:rPr lang="en-US" sz="2000" dirty="0" err="1"/>
              <a:t>hoistway</a:t>
            </a:r>
            <a:r>
              <a:rPr lang="en-US" sz="2000" dirty="0"/>
              <a:t>, and without being connected to the elevator controller.</a:t>
            </a:r>
          </a:p>
        </p:txBody>
      </p:sp>
      <p:pic>
        <p:nvPicPr>
          <p:cNvPr id="7" name="Picture 6">
            <a:extLst>
              <a:ext uri="{FF2B5EF4-FFF2-40B4-BE49-F238E27FC236}">
                <a16:creationId xmlns:a16="http://schemas.microsoft.com/office/drawing/2014/main" id="{ED9EBC1C-E2EC-48BB-B358-22A29E02514A}"/>
              </a:ext>
            </a:extLst>
          </p:cNvPr>
          <p:cNvPicPr>
            <a:picLocks noChangeAspect="1"/>
          </p:cNvPicPr>
          <p:nvPr/>
        </p:nvPicPr>
        <p:blipFill>
          <a:blip r:embed="rId3"/>
          <a:stretch>
            <a:fillRect/>
          </a:stretch>
        </p:blipFill>
        <p:spPr>
          <a:xfrm>
            <a:off x="7777715" y="1685494"/>
            <a:ext cx="4105940" cy="4105940"/>
          </a:xfrm>
          <a:prstGeom prst="rect">
            <a:avLst/>
          </a:prstGeom>
        </p:spPr>
      </p:pic>
    </p:spTree>
    <p:extLst>
      <p:ext uri="{BB962C8B-B14F-4D97-AF65-F5344CB8AC3E}">
        <p14:creationId xmlns:p14="http://schemas.microsoft.com/office/powerpoint/2010/main" val="2472103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8C05A3A8-030A-5B12-6366-0D8CDDF9732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723978D-D971-AE82-E52D-EB3E1E049A25}"/>
              </a:ext>
            </a:extLst>
          </p:cNvPr>
          <p:cNvSpPr txBox="1"/>
          <p:nvPr/>
        </p:nvSpPr>
        <p:spPr>
          <a:xfrm>
            <a:off x="5975498" y="-43279"/>
            <a:ext cx="4836580" cy="1323439"/>
          </a:xfrm>
          <a:prstGeom prst="rect">
            <a:avLst/>
          </a:prstGeom>
          <a:noFill/>
        </p:spPr>
        <p:txBody>
          <a:bodyPr wrap="none" rtlCol="0">
            <a:spAutoFit/>
          </a:bodyPr>
          <a:lstStyle/>
          <a:p>
            <a:pPr algn="ctr"/>
            <a:r>
              <a:rPr lang="en-US" sz="4000" dirty="0"/>
              <a:t>17.1 – 2022</a:t>
            </a:r>
          </a:p>
          <a:p>
            <a:pPr algn="ctr"/>
            <a:r>
              <a:rPr lang="en-US" sz="4000" dirty="0"/>
              <a:t>2.27.3.2.6 Flashing Hat</a:t>
            </a:r>
          </a:p>
        </p:txBody>
      </p:sp>
      <p:sp>
        <p:nvSpPr>
          <p:cNvPr id="4" name="TextBox 3">
            <a:extLst>
              <a:ext uri="{FF2B5EF4-FFF2-40B4-BE49-F238E27FC236}">
                <a16:creationId xmlns:a16="http://schemas.microsoft.com/office/drawing/2014/main" id="{60462AE9-D8D3-67A4-1789-2FDCE954E277}"/>
              </a:ext>
            </a:extLst>
          </p:cNvPr>
          <p:cNvSpPr txBox="1"/>
          <p:nvPr/>
        </p:nvSpPr>
        <p:spPr>
          <a:xfrm>
            <a:off x="860081" y="1869972"/>
            <a:ext cx="10471837" cy="3785652"/>
          </a:xfrm>
          <a:prstGeom prst="rect">
            <a:avLst/>
          </a:prstGeom>
          <a:noFill/>
        </p:spPr>
        <p:txBody>
          <a:bodyPr wrap="square" rtlCol="0">
            <a:spAutoFit/>
          </a:bodyPr>
          <a:lstStyle/>
          <a:p>
            <a:r>
              <a:rPr lang="en-US" sz="2000" dirty="0"/>
              <a:t>When Phase I Emergency Recall Operation is initiated by a fire alarm initiating device for any of the following locations, as required by 2.27.3.2.3 or 2.27.3.2.4, the visual signal [see 2.27.3.1.6(h) and Figure 2.27.3.1.6] shall illuminate intermittently only in a car(s) with equipment in that location:</a:t>
            </a:r>
          </a:p>
          <a:p>
            <a:r>
              <a:rPr lang="en-US" sz="2000" i="1" dirty="0"/>
              <a:t>(a) </a:t>
            </a:r>
            <a:r>
              <a:rPr lang="en-US" sz="2000" dirty="0"/>
              <a:t>machine room</a:t>
            </a:r>
          </a:p>
          <a:p>
            <a:r>
              <a:rPr lang="en-US" sz="2000" i="1" dirty="0"/>
              <a:t>(b) </a:t>
            </a:r>
            <a:r>
              <a:rPr lang="en-US" sz="2000" dirty="0"/>
              <a:t>machinery space containing a motor controller or</a:t>
            </a:r>
          </a:p>
          <a:p>
            <a:r>
              <a:rPr lang="en-US" sz="2000" dirty="0"/>
              <a:t>driving machine</a:t>
            </a:r>
          </a:p>
          <a:p>
            <a:r>
              <a:rPr lang="en-US" sz="2000" i="1" dirty="0"/>
              <a:t>(c) </a:t>
            </a:r>
            <a:r>
              <a:rPr lang="en-US" sz="2000" dirty="0"/>
              <a:t>control room</a:t>
            </a:r>
          </a:p>
          <a:p>
            <a:r>
              <a:rPr lang="en-US" sz="2000" i="1" dirty="0"/>
              <a:t>(d) </a:t>
            </a:r>
            <a:r>
              <a:rPr lang="en-US" sz="2000" dirty="0"/>
              <a:t>control space</a:t>
            </a:r>
          </a:p>
          <a:p>
            <a:r>
              <a:rPr lang="en-US" sz="2000" i="1" dirty="0"/>
              <a:t>(e) </a:t>
            </a:r>
            <a:r>
              <a:rPr lang="en-US" sz="2000" dirty="0" err="1"/>
              <a:t>hoistway</a:t>
            </a:r>
            <a:endParaRPr lang="en-US" sz="2000" dirty="0"/>
          </a:p>
          <a:p>
            <a:r>
              <a:rPr lang="en-US" sz="2000" dirty="0">
                <a:highlight>
                  <a:srgbClr val="FFFF00"/>
                </a:highlight>
              </a:rPr>
              <a:t>If the fire alarm system that includes the fire alarm initiating devices in (a) through (e) is reset, the visual signal [see 2.27.3.1.6(h)] shall not change from illuminating intermittently to illuminating continuously.</a:t>
            </a:r>
          </a:p>
        </p:txBody>
      </p:sp>
      <p:pic>
        <p:nvPicPr>
          <p:cNvPr id="6" name="Picture 5">
            <a:extLst>
              <a:ext uri="{FF2B5EF4-FFF2-40B4-BE49-F238E27FC236}">
                <a16:creationId xmlns:a16="http://schemas.microsoft.com/office/drawing/2014/main" id="{4733C1B2-EBFA-6BCB-E392-03B6B2599835}"/>
              </a:ext>
            </a:extLst>
          </p:cNvPr>
          <p:cNvPicPr>
            <a:picLocks noChangeAspect="1"/>
          </p:cNvPicPr>
          <p:nvPr/>
        </p:nvPicPr>
        <p:blipFill>
          <a:blip r:embed="rId3"/>
          <a:stretch>
            <a:fillRect/>
          </a:stretch>
        </p:blipFill>
        <p:spPr>
          <a:xfrm>
            <a:off x="8314322" y="3095625"/>
            <a:ext cx="2166920" cy="1470410"/>
          </a:xfrm>
          <a:prstGeom prst="rect">
            <a:avLst/>
          </a:prstGeom>
        </p:spPr>
      </p:pic>
    </p:spTree>
    <p:extLst>
      <p:ext uri="{BB962C8B-B14F-4D97-AF65-F5344CB8AC3E}">
        <p14:creationId xmlns:p14="http://schemas.microsoft.com/office/powerpoint/2010/main" val="2153195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D15F2-3F59-2E13-7533-55F682303CC6}"/>
            </a:ext>
          </a:extLst>
        </p:cNvPr>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42F4BA1D-49D8-2283-A2FE-80FF54D1F02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027D793-A767-D234-9637-6F5CD6FAB75D}"/>
              </a:ext>
            </a:extLst>
          </p:cNvPr>
          <p:cNvSpPr txBox="1"/>
          <p:nvPr/>
        </p:nvSpPr>
        <p:spPr>
          <a:xfrm>
            <a:off x="863009" y="2459504"/>
            <a:ext cx="10465981"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17.1-8.10.2.2.3 (K)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Where applicable, the percent counterweight overbalance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shown on or adjacent to the crosshead data plate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shall be verified by one of the following methods: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(1) placing weight inside the car until it balances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counterweight (for 2:1 roping, the car and counterweight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sheaves need to be at the same vertical height)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(2) weighing the counterweight and then weighing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the car with the appropriate weight inside the car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MT" panose="020B0502020104020203"/>
                <a:ea typeface="+mn-ea"/>
                <a:cs typeface="+mn-cs"/>
              </a:rPr>
              <a:t>(3) </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using the motor drive data information</a:t>
            </a:r>
            <a:endPar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D33FF9B-ACB0-8E13-9C02-C78BB162DE23}"/>
              </a:ext>
            </a:extLst>
          </p:cNvPr>
          <p:cNvSpPr txBox="1"/>
          <p:nvPr/>
        </p:nvSpPr>
        <p:spPr>
          <a:xfrm>
            <a:off x="5570957" y="-43279"/>
            <a:ext cx="594758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Counterweight overbalance</a:t>
            </a:r>
          </a:p>
        </p:txBody>
      </p:sp>
    </p:spTree>
    <p:extLst>
      <p:ext uri="{BB962C8B-B14F-4D97-AF65-F5344CB8AC3E}">
        <p14:creationId xmlns:p14="http://schemas.microsoft.com/office/powerpoint/2010/main" val="2961660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DECF-73B8-5CD1-3C2D-B8E2A4974741}"/>
              </a:ext>
            </a:extLst>
          </p:cNvPr>
          <p:cNvSpPr>
            <a:spLocks noGrp="1"/>
          </p:cNvSpPr>
          <p:nvPr>
            <p:ph type="title"/>
          </p:nvPr>
        </p:nvSpPr>
        <p:spPr>
          <a:xfrm>
            <a:off x="6038480" y="467833"/>
            <a:ext cx="6153520" cy="988827"/>
          </a:xfrm>
        </p:spPr>
        <p:txBody>
          <a:bodyPr>
            <a:normAutofit fontScale="90000"/>
          </a:bodyPr>
          <a:lstStyle/>
          <a:p>
            <a:r>
              <a:rPr lang="en-US" sz="4000" b="1" dirty="0"/>
              <a:t>Welcome 2026 Participants</a:t>
            </a:r>
          </a:p>
        </p:txBody>
      </p:sp>
      <p:pic>
        <p:nvPicPr>
          <p:cNvPr id="3" name="Picture 2" descr="OK.gov logo">
            <a:extLst>
              <a:ext uri="{FF2B5EF4-FFF2-40B4-BE49-F238E27FC236}">
                <a16:creationId xmlns:a16="http://schemas.microsoft.com/office/drawing/2014/main" id="{E8D74844-B8E0-2BA9-20AB-BF69BBB255D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67A2F52-617C-6252-CCE3-3C5933A6A212}"/>
              </a:ext>
            </a:extLst>
          </p:cNvPr>
          <p:cNvSpPr txBox="1"/>
          <p:nvPr/>
        </p:nvSpPr>
        <p:spPr>
          <a:xfrm>
            <a:off x="273039" y="1663140"/>
            <a:ext cx="11800115" cy="1138773"/>
          </a:xfrm>
          <a:prstGeom prst="rect">
            <a:avLst/>
          </a:prstGeom>
          <a:noFill/>
        </p:spPr>
        <p:txBody>
          <a:bodyPr wrap="square">
            <a:spAutoFit/>
          </a:bodyPr>
          <a:lstStyle/>
          <a:p>
            <a:pPr marR="0" lvl="0">
              <a:spcBef>
                <a:spcPts val="0"/>
              </a:spcBef>
              <a:spcAft>
                <a:spcPts val="0"/>
              </a:spcAft>
            </a:pPr>
            <a:endParaRPr lang="en-US" sz="2000" b="1" dirty="0">
              <a:effectLst/>
              <a:ea typeface="Calibri" panose="020F0502020204030204" pitchFamily="34" charset="0"/>
              <a:cs typeface="Times New Roman" panose="02020603050405020304" pitchFamily="18" charset="0"/>
            </a:endParaRPr>
          </a:p>
          <a:p>
            <a:pPr>
              <a:lnSpc>
                <a:spcPct val="150000"/>
              </a:lnSpc>
            </a:pPr>
            <a:endParaRPr lang="en-US" sz="2000" b="1" dirty="0">
              <a:effectLst/>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6BD7CF5-2703-41F9-B676-F81816CD3A24}"/>
              </a:ext>
            </a:extLst>
          </p:cNvPr>
          <p:cNvSpPr txBox="1"/>
          <p:nvPr/>
        </p:nvSpPr>
        <p:spPr>
          <a:xfrm>
            <a:off x="795064" y="1907620"/>
            <a:ext cx="8475452" cy="3477875"/>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2000" b="1" u="sng" dirty="0">
                <a:latin typeface="Century Gothic" panose="020B0502020202020204" pitchFamily="34" charset="0"/>
                <a:ea typeface="Calibri" panose="020F0502020204030204" pitchFamily="34" charset="0"/>
                <a:cs typeface="Times New Roman" panose="02020603050405020304" pitchFamily="18" charset="0"/>
              </a:rPr>
              <a:t>Government</a:t>
            </a:r>
          </a:p>
          <a:p>
            <a:pPr marR="0" lvl="0">
              <a:spcBef>
                <a:spcPts val="0"/>
              </a:spcBef>
              <a:spcAft>
                <a:spcPts val="0"/>
              </a:spcAft>
            </a:pPr>
            <a:r>
              <a:rPr lang="en-US" sz="2000" dirty="0">
                <a:latin typeface="Century Gothic" panose="020B0502020202020204" pitchFamily="34" charset="0"/>
                <a:ea typeface="Calibri" panose="020F0502020204030204" pitchFamily="34" charset="0"/>
                <a:cs typeface="Times New Roman" panose="02020603050405020304" pitchFamily="18" charset="0"/>
              </a:rPr>
              <a:t>	</a:t>
            </a:r>
            <a:r>
              <a:rPr lang="en-US" sz="2000" b="1" dirty="0">
                <a:latin typeface="Century Gothic" panose="020B0502020202020204" pitchFamily="34" charset="0"/>
                <a:ea typeface="Calibri" panose="020F0502020204030204" pitchFamily="34" charset="0"/>
                <a:cs typeface="Times New Roman" panose="02020603050405020304" pitchFamily="18" charset="0"/>
              </a:rPr>
              <a:t>Oklahoma City-County Health Dept – </a:t>
            </a:r>
            <a:r>
              <a:rPr lang="en-US" sz="2000" dirty="0">
                <a:latin typeface="Century Gothic" panose="020B0502020202020204" pitchFamily="34" charset="0"/>
                <a:ea typeface="Calibri" panose="020F0502020204030204" pitchFamily="34" charset="0"/>
                <a:cs typeface="Times New Roman" panose="02020603050405020304" pitchFamily="18" charset="0"/>
              </a:rPr>
              <a:t>Anna Grilley</a:t>
            </a:r>
          </a:p>
          <a:p>
            <a:pPr marR="0" lvl="0">
              <a:spcBef>
                <a:spcPts val="0"/>
              </a:spcBef>
              <a:spcAft>
                <a:spcPts val="0"/>
              </a:spcAft>
            </a:pPr>
            <a:endParaRPr lang="en-US" sz="2000" b="1" u="sng"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b="1" u="sng" dirty="0">
                <a:latin typeface="Century Gothic" panose="020B0502020202020204" pitchFamily="34" charset="0"/>
                <a:ea typeface="Calibri" panose="020F0502020204030204" pitchFamily="34" charset="0"/>
                <a:cs typeface="Times New Roman" panose="02020603050405020304" pitchFamily="18" charset="0"/>
              </a:rPr>
              <a:t>Education</a:t>
            </a:r>
          </a:p>
          <a:p>
            <a:pPr marR="0" lvl="0">
              <a:spcBef>
                <a:spcPts val="0"/>
              </a:spcBef>
              <a:spcAft>
                <a:spcPts val="0"/>
              </a:spcAft>
            </a:pPr>
            <a:r>
              <a:rPr lang="en-US" sz="2000" dirty="0">
                <a:latin typeface="Century Gothic" panose="020B0502020202020204" pitchFamily="34" charset="0"/>
                <a:ea typeface="Calibri" panose="020F0502020204030204" pitchFamily="34" charset="0"/>
                <a:cs typeface="Times New Roman" panose="02020603050405020304" pitchFamily="18" charset="0"/>
              </a:rPr>
              <a:t>	</a:t>
            </a:r>
            <a:r>
              <a:rPr lang="en-US" sz="2000" b="1" dirty="0">
                <a:latin typeface="Century Gothic" panose="020B0502020202020204" pitchFamily="34" charset="0"/>
                <a:ea typeface="Calibri" panose="020F0502020204030204" pitchFamily="34" charset="0"/>
                <a:cs typeface="Times New Roman" panose="02020603050405020304" pitchFamily="18" charset="0"/>
              </a:rPr>
              <a:t>Oklahoma State University – </a:t>
            </a:r>
            <a:r>
              <a:rPr lang="en-US" sz="2000" dirty="0">
                <a:latin typeface="Century Gothic" panose="020B0502020202020204" pitchFamily="34" charset="0"/>
                <a:ea typeface="Calibri" panose="020F0502020204030204" pitchFamily="34" charset="0"/>
                <a:cs typeface="Times New Roman" panose="02020603050405020304" pitchFamily="18" charset="0"/>
              </a:rPr>
              <a:t>Gerald Petre</a:t>
            </a:r>
          </a:p>
          <a:p>
            <a:pPr marR="0" lvl="0">
              <a:spcBef>
                <a:spcPts val="0"/>
              </a:spcBef>
              <a:spcAft>
                <a:spcPts val="0"/>
              </a:spcAft>
            </a:pPr>
            <a:endParaRPr lang="en-US" sz="20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b="1" u="sng" dirty="0">
                <a:latin typeface="Century Gothic" panose="020B0502020202020204" pitchFamily="34" charset="0"/>
                <a:ea typeface="Calibri" panose="020F0502020204030204" pitchFamily="34" charset="0"/>
                <a:cs typeface="Times New Roman" panose="02020603050405020304" pitchFamily="18" charset="0"/>
              </a:rPr>
              <a:t>Construction</a:t>
            </a:r>
          </a:p>
          <a:p>
            <a:pPr marR="0" lvl="0">
              <a:spcBef>
                <a:spcPts val="0"/>
              </a:spcBef>
              <a:spcAft>
                <a:spcPts val="0"/>
              </a:spcAft>
            </a:pPr>
            <a:r>
              <a:rPr lang="en-US" sz="2000" dirty="0">
                <a:latin typeface="Century Gothic" panose="020B0502020202020204" pitchFamily="34" charset="0"/>
                <a:ea typeface="Calibri" panose="020F0502020204030204" pitchFamily="34" charset="0"/>
                <a:cs typeface="Times New Roman" panose="02020603050405020304" pitchFamily="18" charset="0"/>
              </a:rPr>
              <a:t>	</a:t>
            </a:r>
            <a:r>
              <a:rPr lang="en-US" sz="2000" b="1" dirty="0">
                <a:latin typeface="Century Gothic" panose="020B0502020202020204" pitchFamily="34" charset="0"/>
                <a:ea typeface="Calibri" panose="020F0502020204030204" pitchFamily="34" charset="0"/>
                <a:cs typeface="Times New Roman" panose="02020603050405020304" pitchFamily="18" charset="0"/>
              </a:rPr>
              <a:t>Locke Construction Services – </a:t>
            </a:r>
            <a:r>
              <a:rPr lang="en-US" sz="2000" dirty="0">
                <a:latin typeface="Century Gothic" panose="020B0502020202020204" pitchFamily="34" charset="0"/>
                <a:ea typeface="Calibri" panose="020F0502020204030204" pitchFamily="34" charset="0"/>
                <a:cs typeface="Times New Roman" panose="02020603050405020304" pitchFamily="18" charset="0"/>
              </a:rPr>
              <a:t>Rylan Davenport</a:t>
            </a:r>
          </a:p>
          <a:p>
            <a:pPr marR="0" lvl="0">
              <a:spcBef>
                <a:spcPts val="0"/>
              </a:spcBef>
              <a:spcAft>
                <a:spcPts val="0"/>
              </a:spcAft>
            </a:pPr>
            <a:endParaRPr lang="en-US" sz="20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b="1" u="sng" dirty="0">
                <a:latin typeface="Century Gothic" panose="020B0502020202020204" pitchFamily="34" charset="0"/>
                <a:ea typeface="Calibri" panose="020F0502020204030204" pitchFamily="34" charset="0"/>
                <a:cs typeface="Times New Roman" panose="02020603050405020304" pitchFamily="18" charset="0"/>
              </a:rPr>
              <a:t>Property Management</a:t>
            </a:r>
          </a:p>
          <a:p>
            <a:pPr marR="0" lvl="0">
              <a:spcBef>
                <a:spcPts val="0"/>
              </a:spcBef>
              <a:spcAft>
                <a:spcPts val="0"/>
              </a:spcAft>
            </a:pPr>
            <a:r>
              <a:rPr lang="en-US" sz="2000" b="1" dirty="0">
                <a:latin typeface="Century Gothic" panose="020B0502020202020204" pitchFamily="34" charset="0"/>
                <a:ea typeface="Calibri" panose="020F0502020204030204" pitchFamily="34" charset="0"/>
                <a:cs typeface="Times New Roman" panose="02020603050405020304" pitchFamily="18" charset="0"/>
              </a:rPr>
              <a:t>	 Oklahoma Property Investors – </a:t>
            </a:r>
            <a:r>
              <a:rPr lang="en-US" sz="2000" dirty="0">
                <a:latin typeface="Century Gothic" panose="020B0502020202020204" pitchFamily="34" charset="0"/>
                <a:ea typeface="Calibri" panose="020F0502020204030204" pitchFamily="34" charset="0"/>
                <a:cs typeface="Times New Roman" panose="02020603050405020304" pitchFamily="18" charset="0"/>
              </a:rPr>
              <a:t>Kelly Baker</a:t>
            </a:r>
            <a:endParaRPr lang="en-US" sz="2000" b="1"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596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F0ED100D-6D7C-F7DC-C261-32F12761188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B6EFF227-668D-05FF-5105-A4136D06F9FF}"/>
              </a:ext>
            </a:extLst>
          </p:cNvPr>
          <p:cNvSpPr txBox="1"/>
          <p:nvPr/>
        </p:nvSpPr>
        <p:spPr>
          <a:xfrm>
            <a:off x="863009" y="2459504"/>
            <a:ext cx="10465981" cy="1938992"/>
          </a:xfrm>
          <a:prstGeom prst="rect">
            <a:avLst/>
          </a:prstGeom>
          <a:noFill/>
        </p:spPr>
        <p:txBody>
          <a:bodyPr wrap="square" rtlCol="0">
            <a:spAutoFit/>
          </a:bodyPr>
          <a:lstStyle/>
          <a:p>
            <a:r>
              <a:rPr lang="en-US" sz="2000" b="1" dirty="0"/>
              <a:t>2.11.10.2 Illumination at Landing Sills. </a:t>
            </a:r>
            <a:r>
              <a:rPr lang="en-US" sz="2000" dirty="0"/>
              <a:t>The illumination at the landing sills, when an elevator is in service, shall be not less than 100 lx (10 fc).</a:t>
            </a:r>
          </a:p>
          <a:p>
            <a:endParaRPr lang="en-US" sz="2000" dirty="0"/>
          </a:p>
          <a:p>
            <a:r>
              <a:rPr lang="en-US" sz="2000" b="1" dirty="0"/>
              <a:t>2.7.9.1 Lighting. </a:t>
            </a:r>
            <a:r>
              <a:rPr lang="en-US" sz="2000" dirty="0"/>
              <a:t>Permanently installed electric lighting shall be provided in all machinery spaces,</a:t>
            </a:r>
          </a:p>
          <a:p>
            <a:r>
              <a:rPr lang="en-US" sz="2000" dirty="0"/>
              <a:t>machine rooms, control spaces, and control rooms. The illumination shall be not less than 200 lx (19 fc) at the floor level,</a:t>
            </a:r>
          </a:p>
        </p:txBody>
      </p:sp>
      <p:sp>
        <p:nvSpPr>
          <p:cNvPr id="4" name="TextBox 3">
            <a:extLst>
              <a:ext uri="{FF2B5EF4-FFF2-40B4-BE49-F238E27FC236}">
                <a16:creationId xmlns:a16="http://schemas.microsoft.com/office/drawing/2014/main" id="{CD524801-6C63-A147-71EA-C5E76FF5DA86}"/>
              </a:ext>
            </a:extLst>
          </p:cNvPr>
          <p:cNvSpPr txBox="1"/>
          <p:nvPr/>
        </p:nvSpPr>
        <p:spPr>
          <a:xfrm>
            <a:off x="6095999" y="-43279"/>
            <a:ext cx="4897495" cy="1323439"/>
          </a:xfrm>
          <a:prstGeom prst="rect">
            <a:avLst/>
          </a:prstGeom>
          <a:noFill/>
        </p:spPr>
        <p:txBody>
          <a:bodyPr wrap="none" rtlCol="0">
            <a:spAutoFit/>
          </a:bodyPr>
          <a:lstStyle/>
          <a:p>
            <a:pPr algn="ctr"/>
            <a:r>
              <a:rPr lang="en-US" sz="4000" dirty="0"/>
              <a:t>MRL control space</a:t>
            </a:r>
          </a:p>
          <a:p>
            <a:pPr algn="ctr"/>
            <a:r>
              <a:rPr lang="en-US" sz="4000" dirty="0"/>
              <a:t>illumination at landings</a:t>
            </a:r>
          </a:p>
        </p:txBody>
      </p:sp>
    </p:spTree>
    <p:extLst>
      <p:ext uri="{BB962C8B-B14F-4D97-AF65-F5344CB8AC3E}">
        <p14:creationId xmlns:p14="http://schemas.microsoft.com/office/powerpoint/2010/main" val="1127275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0E43F-1DC1-C209-AC30-E4AC92D72FBA}"/>
            </a:ext>
          </a:extLst>
        </p:cNvPr>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3FF6B4CE-2845-D5F4-E049-6896229E419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23D093F-6532-52CB-87C1-F1B7402C2E5B}"/>
              </a:ext>
            </a:extLst>
          </p:cNvPr>
          <p:cNvSpPr txBox="1"/>
          <p:nvPr/>
        </p:nvSpPr>
        <p:spPr>
          <a:xfrm>
            <a:off x="520109" y="1361328"/>
            <a:ext cx="10465981"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17.3-3.10.12 </a:t>
            </a: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System to Monitor and Prevent Automatic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Operation of the Elevator With Faulty Door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Contact Circuits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Means shall be provided to monitor the position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power-operated car doors that are mechanically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coupled with the landing doors while the car is in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landing zone, in order</a:t>
            </a:r>
            <a:endPar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BE3CAD39-843A-29C4-9A97-F3CE02DF5C2F}"/>
              </a:ext>
            </a:extLst>
          </p:cNvPr>
          <p:cNvSpPr txBox="1"/>
          <p:nvPr/>
        </p:nvSpPr>
        <p:spPr>
          <a:xfrm>
            <a:off x="6653049" y="-43279"/>
            <a:ext cx="378340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Door Monitoring</a:t>
            </a:r>
          </a:p>
        </p:txBody>
      </p:sp>
      <p:pic>
        <p:nvPicPr>
          <p:cNvPr id="6" name="Picture 5">
            <a:extLst>
              <a:ext uri="{FF2B5EF4-FFF2-40B4-BE49-F238E27FC236}">
                <a16:creationId xmlns:a16="http://schemas.microsoft.com/office/drawing/2014/main" id="{2C806638-ABA4-E3B4-0467-DE9B40E628C7}"/>
              </a:ext>
            </a:extLst>
          </p:cNvPr>
          <p:cNvPicPr>
            <a:picLocks noChangeAspect="1"/>
          </p:cNvPicPr>
          <p:nvPr/>
        </p:nvPicPr>
        <p:blipFill>
          <a:blip r:embed="rId3"/>
          <a:stretch>
            <a:fillRect/>
          </a:stretch>
        </p:blipFill>
        <p:spPr>
          <a:xfrm>
            <a:off x="1917974" y="3484986"/>
            <a:ext cx="8356052" cy="2699139"/>
          </a:xfrm>
          <a:prstGeom prst="rect">
            <a:avLst/>
          </a:prstGeom>
        </p:spPr>
      </p:pic>
    </p:spTree>
    <p:extLst>
      <p:ext uri="{BB962C8B-B14F-4D97-AF65-F5344CB8AC3E}">
        <p14:creationId xmlns:p14="http://schemas.microsoft.com/office/powerpoint/2010/main" val="432881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BCF6-02FE-4F67-09B4-952AFB63C23B}"/>
            </a:ext>
          </a:extLst>
        </p:cNvPr>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86B9E9B6-23E1-5803-8F5C-CF566D9A2E2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1048D5A-3B53-21A0-81D4-E72E11061565}"/>
              </a:ext>
            </a:extLst>
          </p:cNvPr>
          <p:cNvSpPr txBox="1"/>
          <p:nvPr/>
        </p:nvSpPr>
        <p:spPr>
          <a:xfrm>
            <a:off x="2748959" y="1280160"/>
            <a:ext cx="1046598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Electric Elevators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Car platform guard (apron) shall conform to 2.15.9 (48”)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only to the extent the existing pit shall permit, </a:t>
            </a:r>
          </a:p>
        </p:txBody>
      </p:sp>
      <p:sp>
        <p:nvSpPr>
          <p:cNvPr id="4" name="TextBox 3">
            <a:extLst>
              <a:ext uri="{FF2B5EF4-FFF2-40B4-BE49-F238E27FC236}">
                <a16:creationId xmlns:a16="http://schemas.microsoft.com/office/drawing/2014/main" id="{ED6047F4-FE4E-94A6-99C1-38ACDD544776}"/>
              </a:ext>
            </a:extLst>
          </p:cNvPr>
          <p:cNvSpPr txBox="1"/>
          <p:nvPr/>
        </p:nvSpPr>
        <p:spPr>
          <a:xfrm>
            <a:off x="6486336" y="-43279"/>
            <a:ext cx="4116833"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Aprons Alterations</a:t>
            </a:r>
          </a:p>
        </p:txBody>
      </p:sp>
      <p:pic>
        <p:nvPicPr>
          <p:cNvPr id="6" name="Picture 5">
            <a:extLst>
              <a:ext uri="{FF2B5EF4-FFF2-40B4-BE49-F238E27FC236}">
                <a16:creationId xmlns:a16="http://schemas.microsoft.com/office/drawing/2014/main" id="{CA8B9BA5-D01F-F611-36C1-AC665FB70EBE}"/>
              </a:ext>
            </a:extLst>
          </p:cNvPr>
          <p:cNvPicPr>
            <a:picLocks noChangeAspect="1"/>
          </p:cNvPicPr>
          <p:nvPr/>
        </p:nvPicPr>
        <p:blipFill>
          <a:blip r:embed="rId3"/>
          <a:stretch>
            <a:fillRect/>
          </a:stretch>
        </p:blipFill>
        <p:spPr>
          <a:xfrm>
            <a:off x="1929893" y="2407920"/>
            <a:ext cx="7166482" cy="3427967"/>
          </a:xfrm>
          <a:prstGeom prst="rect">
            <a:avLst/>
          </a:prstGeom>
        </p:spPr>
      </p:pic>
    </p:spTree>
    <p:extLst>
      <p:ext uri="{BB962C8B-B14F-4D97-AF65-F5344CB8AC3E}">
        <p14:creationId xmlns:p14="http://schemas.microsoft.com/office/powerpoint/2010/main" val="2897732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1B70A2A7-E6D5-AE9F-A4F9-92FEEF7D0E3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0F0F785-C77C-5948-65C2-B43D94975EC2}"/>
              </a:ext>
            </a:extLst>
          </p:cNvPr>
          <p:cNvPicPr>
            <a:picLocks noChangeAspect="1"/>
          </p:cNvPicPr>
          <p:nvPr/>
        </p:nvPicPr>
        <p:blipFill>
          <a:blip r:embed="rId3"/>
          <a:stretch>
            <a:fillRect/>
          </a:stretch>
        </p:blipFill>
        <p:spPr>
          <a:xfrm>
            <a:off x="3955258" y="0"/>
            <a:ext cx="4579144" cy="6105525"/>
          </a:xfrm>
          <a:prstGeom prst="rect">
            <a:avLst/>
          </a:prstGeom>
        </p:spPr>
      </p:pic>
      <p:sp>
        <p:nvSpPr>
          <p:cNvPr id="5" name="TextBox 4">
            <a:extLst>
              <a:ext uri="{FF2B5EF4-FFF2-40B4-BE49-F238E27FC236}">
                <a16:creationId xmlns:a16="http://schemas.microsoft.com/office/drawing/2014/main" id="{98D466AA-A533-FA08-EF00-26B939F0A151}"/>
              </a:ext>
            </a:extLst>
          </p:cNvPr>
          <p:cNvSpPr txBox="1"/>
          <p:nvPr/>
        </p:nvSpPr>
        <p:spPr>
          <a:xfrm>
            <a:off x="250182" y="1898600"/>
            <a:ext cx="3556247" cy="2308324"/>
          </a:xfrm>
          <a:prstGeom prst="rect">
            <a:avLst/>
          </a:prstGeom>
          <a:noFill/>
        </p:spPr>
        <p:txBody>
          <a:bodyPr wrap="square" rtlCol="0">
            <a:spAutoFit/>
          </a:bodyPr>
          <a:lstStyle/>
          <a:p>
            <a:r>
              <a:rPr lang="en-US" dirty="0"/>
              <a:t>NEC 620.21 (a) (1) (d)</a:t>
            </a:r>
          </a:p>
          <a:p>
            <a:r>
              <a:rPr lang="en-US" dirty="0"/>
              <a:t>A sump pump or oil recovery pump located in the pit shall be permitted to be cord connected. The cord shall be a hard usage oil-resistant type, of a </a:t>
            </a:r>
            <a:r>
              <a:rPr lang="en-US" dirty="0">
                <a:highlight>
                  <a:srgbClr val="FFFF00"/>
                </a:highlight>
              </a:rPr>
              <a:t>length not to exceed 1.8 m (6 ft), </a:t>
            </a:r>
            <a:r>
              <a:rPr lang="en-US" dirty="0"/>
              <a:t>and shall be located to be protected from physical damage.</a:t>
            </a:r>
          </a:p>
        </p:txBody>
      </p:sp>
    </p:spTree>
    <p:extLst>
      <p:ext uri="{BB962C8B-B14F-4D97-AF65-F5344CB8AC3E}">
        <p14:creationId xmlns:p14="http://schemas.microsoft.com/office/powerpoint/2010/main" val="3666198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K.gov logo">
            <a:extLst>
              <a:ext uri="{FF2B5EF4-FFF2-40B4-BE49-F238E27FC236}">
                <a16:creationId xmlns:a16="http://schemas.microsoft.com/office/drawing/2014/main" id="{65EABAA0-7523-1741-A4D6-DD9FCDBD891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C59BE8F-8957-CDD9-73E9-2840790FA442}"/>
              </a:ext>
            </a:extLst>
          </p:cNvPr>
          <p:cNvPicPr>
            <a:picLocks noChangeAspect="1"/>
          </p:cNvPicPr>
          <p:nvPr/>
        </p:nvPicPr>
        <p:blipFill>
          <a:blip r:embed="rId3"/>
          <a:stretch>
            <a:fillRect/>
          </a:stretch>
        </p:blipFill>
        <p:spPr>
          <a:xfrm>
            <a:off x="3557184" y="942975"/>
            <a:ext cx="4562475" cy="4972050"/>
          </a:xfrm>
          <a:prstGeom prst="rect">
            <a:avLst/>
          </a:prstGeom>
        </p:spPr>
      </p:pic>
      <p:pic>
        <p:nvPicPr>
          <p:cNvPr id="7" name="Picture 6">
            <a:extLst>
              <a:ext uri="{FF2B5EF4-FFF2-40B4-BE49-F238E27FC236}">
                <a16:creationId xmlns:a16="http://schemas.microsoft.com/office/drawing/2014/main" id="{59C11C59-D126-0DE5-0B55-E1E3A25C8C29}"/>
              </a:ext>
            </a:extLst>
          </p:cNvPr>
          <p:cNvPicPr>
            <a:picLocks noChangeAspect="1"/>
          </p:cNvPicPr>
          <p:nvPr/>
        </p:nvPicPr>
        <p:blipFill>
          <a:blip r:embed="rId4"/>
          <a:stretch>
            <a:fillRect/>
          </a:stretch>
        </p:blipFill>
        <p:spPr>
          <a:xfrm>
            <a:off x="8119659" y="942975"/>
            <a:ext cx="3729038" cy="4972050"/>
          </a:xfrm>
          <a:prstGeom prst="rect">
            <a:avLst/>
          </a:prstGeom>
        </p:spPr>
      </p:pic>
      <p:sp>
        <p:nvSpPr>
          <p:cNvPr id="2" name="TextBox 1">
            <a:extLst>
              <a:ext uri="{FF2B5EF4-FFF2-40B4-BE49-F238E27FC236}">
                <a16:creationId xmlns:a16="http://schemas.microsoft.com/office/drawing/2014/main" id="{193239DC-A792-0CFA-1865-08C88C7D189C}"/>
              </a:ext>
            </a:extLst>
          </p:cNvPr>
          <p:cNvSpPr txBox="1"/>
          <p:nvPr/>
        </p:nvSpPr>
        <p:spPr>
          <a:xfrm>
            <a:off x="0" y="1360074"/>
            <a:ext cx="3557184" cy="3046988"/>
          </a:xfrm>
          <a:prstGeom prst="rect">
            <a:avLst/>
          </a:prstGeom>
          <a:noFill/>
        </p:spPr>
        <p:txBody>
          <a:bodyPr wrap="square" rtlCol="0">
            <a:spAutoFit/>
          </a:bodyPr>
          <a:lstStyle/>
          <a:p>
            <a:r>
              <a:rPr lang="en-US" sz="1200" b="1" dirty="0"/>
              <a:t>2.2.4.2.7 </a:t>
            </a:r>
            <a:r>
              <a:rPr lang="en-US" sz="1200" dirty="0"/>
              <a:t>The ladder shall have a ladder electrical </a:t>
            </a:r>
          </a:p>
          <a:p>
            <a:r>
              <a:rPr lang="en-US" sz="1200" dirty="0"/>
              <a:t>device (see 2.26.2.38) that shall cause the electric</a:t>
            </a:r>
          </a:p>
          <a:p>
            <a:r>
              <a:rPr lang="en-US" sz="1200" dirty="0"/>
              <a:t>power to be removed from the elevator driving machine</a:t>
            </a:r>
          </a:p>
          <a:p>
            <a:r>
              <a:rPr lang="en-US" sz="1200" dirty="0"/>
              <a:t>motor and brake when a person is detected</a:t>
            </a:r>
          </a:p>
          <a:p>
            <a:r>
              <a:rPr lang="en-US" sz="1200" dirty="0"/>
              <a:t>on the ladder. The device is permitted to detect the</a:t>
            </a:r>
          </a:p>
          <a:p>
            <a:r>
              <a:rPr lang="en-US" sz="1200" dirty="0"/>
              <a:t>person directly by weight, by movement or </a:t>
            </a:r>
            <a:r>
              <a:rPr lang="en-US" sz="1200" dirty="0">
                <a:highlight>
                  <a:srgbClr val="FFFF00"/>
                </a:highlight>
              </a:rPr>
              <a:t>removal of</a:t>
            </a:r>
          </a:p>
          <a:p>
            <a:r>
              <a:rPr lang="en-US" sz="1200" dirty="0">
                <a:highlight>
                  <a:srgbClr val="FFFF00"/>
                </a:highlight>
              </a:rPr>
              <a:t>a guard</a:t>
            </a:r>
            <a:r>
              <a:rPr lang="en-US" sz="1200" dirty="0"/>
              <a:t> to enable use of the ladder, or by other detection</a:t>
            </a:r>
          </a:p>
          <a:p>
            <a:r>
              <a:rPr lang="en-US" sz="1200" dirty="0"/>
              <a:t>means. If detecting directly by weight, the device shall</a:t>
            </a:r>
          </a:p>
          <a:p>
            <a:r>
              <a:rPr lang="en-US" sz="1200" dirty="0"/>
              <a:t>remove power when more than 9 kg (20 </a:t>
            </a:r>
            <a:r>
              <a:rPr lang="en-US" sz="1200" dirty="0" err="1"/>
              <a:t>lb</a:t>
            </a:r>
            <a:r>
              <a:rPr lang="en-US" sz="1200" dirty="0"/>
              <a:t>) is applied</a:t>
            </a:r>
          </a:p>
          <a:p>
            <a:r>
              <a:rPr lang="en-US" sz="1200" dirty="0"/>
              <a:t>to any rung of the ladder. If a guard or other detection</a:t>
            </a:r>
          </a:p>
          <a:p>
            <a:r>
              <a:rPr lang="en-US" sz="1200" dirty="0"/>
              <a:t>means is used, the device shall remove power when</a:t>
            </a:r>
          </a:p>
          <a:p>
            <a:r>
              <a:rPr lang="en-US" sz="1200" dirty="0"/>
              <a:t>the guard is moved or removed, or the other detection</a:t>
            </a:r>
          </a:p>
          <a:p>
            <a:r>
              <a:rPr lang="en-US" sz="1200" dirty="0"/>
              <a:t>means is opened or activated.</a:t>
            </a:r>
          </a:p>
        </p:txBody>
      </p:sp>
    </p:spTree>
    <p:extLst>
      <p:ext uri="{BB962C8B-B14F-4D97-AF65-F5344CB8AC3E}">
        <p14:creationId xmlns:p14="http://schemas.microsoft.com/office/powerpoint/2010/main" val="1665569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B746-492F-D4AB-CA64-DD612AB406DC}"/>
              </a:ext>
            </a:extLst>
          </p:cNvPr>
          <p:cNvSpPr>
            <a:spLocks noGrp="1"/>
          </p:cNvSpPr>
          <p:nvPr>
            <p:ph type="title" idx="4294967295"/>
          </p:nvPr>
        </p:nvSpPr>
        <p:spPr>
          <a:xfrm>
            <a:off x="3657600" y="960333"/>
            <a:ext cx="4632385" cy="773576"/>
          </a:xfrm>
        </p:spPr>
        <p:txBody>
          <a:bodyPr>
            <a:normAutofit fontScale="90000"/>
          </a:bodyPr>
          <a:lstStyle/>
          <a:p>
            <a:pPr algn="ctr"/>
            <a:r>
              <a:rPr lang="en-US" sz="4000" dirty="0">
                <a:effectLst/>
                <a:latin typeface="+mn-lt"/>
                <a:ea typeface="Calibri" panose="020F0502020204030204" pitchFamily="34" charset="0"/>
                <a:cs typeface="Times New Roman" panose="02020603050405020304" pitchFamily="18" charset="0"/>
              </a:rPr>
              <a:t> Questions </a:t>
            </a:r>
            <a:br>
              <a:rPr lang="en-US" sz="1800" dirty="0">
                <a:effectLst/>
                <a:latin typeface="+mn-lt"/>
                <a:ea typeface="Calibri" panose="020F0502020204030204" pitchFamily="34" charset="0"/>
                <a:cs typeface="Times New Roman" panose="02020603050405020304" pitchFamily="18" charset="0"/>
              </a:rPr>
            </a:br>
            <a:endParaRPr lang="en-US" dirty="0">
              <a:latin typeface="+mn-lt"/>
            </a:endParaRPr>
          </a:p>
        </p:txBody>
      </p:sp>
      <p:sp>
        <p:nvSpPr>
          <p:cNvPr id="6" name="TextBox 5">
            <a:extLst>
              <a:ext uri="{FF2B5EF4-FFF2-40B4-BE49-F238E27FC236}">
                <a16:creationId xmlns:a16="http://schemas.microsoft.com/office/drawing/2014/main" id="{DBEE0284-7D3E-DD54-7BB1-C4DC0E1EF864}"/>
              </a:ext>
            </a:extLst>
          </p:cNvPr>
          <p:cNvSpPr txBox="1"/>
          <p:nvPr/>
        </p:nvSpPr>
        <p:spPr>
          <a:xfrm>
            <a:off x="1414193" y="2053800"/>
            <a:ext cx="8315908" cy="4216539"/>
          </a:xfrm>
          <a:prstGeom prst="rect">
            <a:avLst/>
          </a:prstGeom>
          <a:noFill/>
        </p:spPr>
        <p:txBody>
          <a:bodyPr wrap="square">
            <a:spAutoFit/>
          </a:bodyPr>
          <a:lstStyle/>
          <a:p>
            <a:pPr marL="342900" indent="-342900">
              <a:buFont typeface="Arial" panose="020B0604020202020204" pitchFamily="34" charset="0"/>
              <a:buChar char="•"/>
            </a:pPr>
            <a:r>
              <a:rPr lang="en-US" sz="2000" dirty="0"/>
              <a:t>Update on OKC elevator permit alignment with the state?</a:t>
            </a:r>
          </a:p>
          <a:p>
            <a:endParaRPr lang="en-US" sz="2000" dirty="0"/>
          </a:p>
          <a:p>
            <a:pPr marL="342900" indent="-342900">
              <a:buFont typeface="Arial" panose="020B0604020202020204" pitchFamily="34" charset="0"/>
              <a:buChar char="•"/>
            </a:pPr>
            <a:r>
              <a:rPr lang="en-US" sz="2000" dirty="0"/>
              <a:t>How will continuing education be enforced going forward?  Must it be done through a certified education program, and how will that roll out be done?</a:t>
            </a:r>
          </a:p>
          <a:p>
            <a:endParaRPr lang="en-US" sz="2000" dirty="0"/>
          </a:p>
          <a:p>
            <a:pPr marL="342900" indent="-342900">
              <a:buFont typeface="Arial" panose="020B0604020202020204" pitchFamily="34" charset="0"/>
              <a:buChar char="•"/>
            </a:pPr>
            <a:r>
              <a:rPr lang="en-US" sz="2000" dirty="0"/>
              <a:t>Is it true that Oklahoma is now in a state of emergency for the workforce and can now set temporary mechanics up to help the situation?   If so, how or what do the companies need to do to follow the rules?</a:t>
            </a:r>
          </a:p>
          <a:p>
            <a:endParaRPr lang="en-US" sz="2000" dirty="0"/>
          </a:p>
          <a:p>
            <a:pPr marL="342900" indent="-342900">
              <a:buFont typeface="Arial" panose="020B0604020202020204" pitchFamily="34" charset="0"/>
              <a:buChar char="•"/>
            </a:pPr>
            <a:r>
              <a:rPr lang="en-US" sz="2000" dirty="0"/>
              <a:t>Why are all new elevator regulations approved at the expense of building owners?  Is there no avenue for building owners to object to unfair and costly edicts?</a:t>
            </a:r>
          </a:p>
          <a:p>
            <a:endParaRPr lang="en-US" sz="2800" dirty="0"/>
          </a:p>
        </p:txBody>
      </p:sp>
      <p:pic>
        <p:nvPicPr>
          <p:cNvPr id="5" name="Picture 4" descr="OK.gov logo">
            <a:extLst>
              <a:ext uri="{FF2B5EF4-FFF2-40B4-BE49-F238E27FC236}">
                <a16:creationId xmlns:a16="http://schemas.microsoft.com/office/drawing/2014/main" id="{AA1591BA-2FE6-AECE-37AD-09373A70D0D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7024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6AF9A4C3-294F-8C42-22CC-F4645911922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9C4466B-0BC5-92B2-A776-BBE9569D0045}"/>
              </a:ext>
            </a:extLst>
          </p:cNvPr>
          <p:cNvPicPr>
            <a:picLocks noChangeAspect="1"/>
          </p:cNvPicPr>
          <p:nvPr/>
        </p:nvPicPr>
        <p:blipFill>
          <a:blip r:embed="rId3"/>
          <a:stretch>
            <a:fillRect/>
          </a:stretch>
        </p:blipFill>
        <p:spPr>
          <a:xfrm>
            <a:off x="3848100" y="97919"/>
            <a:ext cx="4495800" cy="5994400"/>
          </a:xfrm>
          <a:prstGeom prst="rect">
            <a:avLst/>
          </a:prstGeom>
        </p:spPr>
      </p:pic>
    </p:spTree>
    <p:extLst>
      <p:ext uri="{BB962C8B-B14F-4D97-AF65-F5344CB8AC3E}">
        <p14:creationId xmlns:p14="http://schemas.microsoft.com/office/powerpoint/2010/main" val="2560360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32EEC-CA5D-A138-09D1-E44651BC11E1}"/>
            </a:ext>
          </a:extLst>
        </p:cNvPr>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6CA52ECB-C0DF-82C4-4E4F-16F47EC1A57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D387D8A-85D7-4D8D-0D55-8CF1206D2912}"/>
              </a:ext>
            </a:extLst>
          </p:cNvPr>
          <p:cNvPicPr>
            <a:picLocks noChangeAspect="1"/>
          </p:cNvPicPr>
          <p:nvPr/>
        </p:nvPicPr>
        <p:blipFill>
          <a:blip r:embed="rId3"/>
          <a:stretch>
            <a:fillRect/>
          </a:stretch>
        </p:blipFill>
        <p:spPr>
          <a:xfrm>
            <a:off x="3435350" y="942975"/>
            <a:ext cx="6756400" cy="5067300"/>
          </a:xfrm>
          <a:prstGeom prst="rect">
            <a:avLst/>
          </a:prstGeom>
        </p:spPr>
      </p:pic>
    </p:spTree>
    <p:extLst>
      <p:ext uri="{BB962C8B-B14F-4D97-AF65-F5344CB8AC3E}">
        <p14:creationId xmlns:p14="http://schemas.microsoft.com/office/powerpoint/2010/main" val="113046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E2F21-97E5-137B-50ED-A6CD75EA3D60}"/>
            </a:ext>
          </a:extLst>
        </p:cNvPr>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F199E827-A0A3-1AC6-BFB1-B4531F21A2B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A880136-888A-BF25-2757-647476338A57}"/>
              </a:ext>
            </a:extLst>
          </p:cNvPr>
          <p:cNvPicPr>
            <a:picLocks noChangeAspect="1"/>
          </p:cNvPicPr>
          <p:nvPr/>
        </p:nvPicPr>
        <p:blipFill>
          <a:blip r:embed="rId3"/>
          <a:stretch>
            <a:fillRect/>
          </a:stretch>
        </p:blipFill>
        <p:spPr>
          <a:xfrm>
            <a:off x="4288630" y="495299"/>
            <a:ext cx="3921919" cy="5229225"/>
          </a:xfrm>
          <a:prstGeom prst="rect">
            <a:avLst/>
          </a:prstGeom>
        </p:spPr>
      </p:pic>
    </p:spTree>
    <p:extLst>
      <p:ext uri="{BB962C8B-B14F-4D97-AF65-F5344CB8AC3E}">
        <p14:creationId xmlns:p14="http://schemas.microsoft.com/office/powerpoint/2010/main" val="1363653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gov logo">
            <a:extLst>
              <a:ext uri="{FF2B5EF4-FFF2-40B4-BE49-F238E27FC236}">
                <a16:creationId xmlns:a16="http://schemas.microsoft.com/office/drawing/2014/main" id="{270AF643-A87C-8C01-260D-C7F940D5F37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pic>
        <p:nvPicPr>
          <p:cNvPr id="3" name="IMG_0528">
            <a:hlinkClick r:id="" action="ppaction://media"/>
            <a:extLst>
              <a:ext uri="{FF2B5EF4-FFF2-40B4-BE49-F238E27FC236}">
                <a16:creationId xmlns:a16="http://schemas.microsoft.com/office/drawing/2014/main" id="{036BF020-5E3C-A932-A216-55D7C55FD9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41909" y="-21591"/>
            <a:ext cx="3404027" cy="6112631"/>
          </a:xfrm>
          <a:prstGeom prst="rect">
            <a:avLst/>
          </a:prstGeom>
        </p:spPr>
      </p:pic>
    </p:spTree>
    <p:extLst>
      <p:ext uri="{BB962C8B-B14F-4D97-AF65-F5344CB8AC3E}">
        <p14:creationId xmlns:p14="http://schemas.microsoft.com/office/powerpoint/2010/main" val="2458756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F304F5-32C5-4869-B185-859B567855A8}"/>
              </a:ext>
            </a:extLst>
          </p:cNvPr>
          <p:cNvSpPr>
            <a:spLocks noGrp="1"/>
          </p:cNvSpPr>
          <p:nvPr>
            <p:ph type="title" idx="4294967295"/>
          </p:nvPr>
        </p:nvSpPr>
        <p:spPr>
          <a:xfrm>
            <a:off x="7916863" y="365125"/>
            <a:ext cx="4275137" cy="831850"/>
          </a:xfrm>
        </p:spPr>
        <p:txBody>
          <a:bodyPr/>
          <a:lstStyle/>
          <a:p>
            <a:r>
              <a:rPr lang="en-US" dirty="0">
                <a:effectLst>
                  <a:glow rad="38100">
                    <a:schemeClr val="bg1">
                      <a:lumMod val="65000"/>
                      <a:lumOff val="35000"/>
                      <a:alpha val="40000"/>
                    </a:schemeClr>
                  </a:glow>
                  <a:outerShdw blurRad="38100" dist="38100" dir="2700000" algn="tl">
                    <a:srgbClr val="000000">
                      <a:alpha val="43137"/>
                    </a:srgbClr>
                  </a:outerShdw>
                </a:effectLst>
              </a:rPr>
              <a:t>Agenda</a:t>
            </a:r>
          </a:p>
        </p:txBody>
      </p:sp>
      <p:pic>
        <p:nvPicPr>
          <p:cNvPr id="2" name="Picture 1" descr="OK.gov logo">
            <a:extLst>
              <a:ext uri="{FF2B5EF4-FFF2-40B4-BE49-F238E27FC236}">
                <a16:creationId xmlns:a16="http://schemas.microsoft.com/office/drawing/2014/main" id="{1B98D9CD-7425-2EBF-5F6F-4AEEB14F022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73CA36F-88FA-5399-2225-D03C10563B13}"/>
              </a:ext>
            </a:extLst>
          </p:cNvPr>
          <p:cNvSpPr txBox="1"/>
          <p:nvPr/>
        </p:nvSpPr>
        <p:spPr>
          <a:xfrm>
            <a:off x="4187605" y="532571"/>
            <a:ext cx="5866826" cy="4801314"/>
          </a:xfrm>
          <a:prstGeom prst="rect">
            <a:avLst/>
          </a:prstGeom>
          <a:noFill/>
        </p:spPr>
        <p:txBody>
          <a:bodyPr wrap="square" lIns="91440" tIns="0" rIns="91440" bIns="0" spcCol="0" rtlCol="0">
            <a:spAutoFit/>
          </a:bodyPr>
          <a:lstStyle/>
          <a:p>
            <a:pPr marL="285750" indent="-285750">
              <a:buFont typeface="Arial" panose="020B0604020202020204" pitchFamily="34" charset="0"/>
              <a:buChar char="•"/>
            </a:pPr>
            <a:endParaRPr lang="en-US" sz="3200" dirty="0">
              <a:effectLst>
                <a:outerShdw dir="5400000" algn="ctr" rotWithShape="0">
                  <a:srgbClr val="000000">
                    <a:alpha val="43137"/>
                  </a:srgbClr>
                </a:outerShdw>
              </a:effectLst>
            </a:endParaRPr>
          </a:p>
          <a:p>
            <a:pPr marL="342900" indent="-342900">
              <a:buFont typeface="Arial" panose="020B0604020202020204" pitchFamily="34" charset="0"/>
              <a:buChar char="•"/>
            </a:pPr>
            <a:r>
              <a:rPr lang="en-US" sz="2800" dirty="0"/>
              <a:t>Introductions</a:t>
            </a:r>
          </a:p>
          <a:p>
            <a:pPr marL="342900" indent="-342900">
              <a:buFont typeface="Arial" panose="020B0604020202020204" pitchFamily="34" charset="0"/>
              <a:buChar char="•"/>
            </a:pPr>
            <a:r>
              <a:rPr lang="en-US" sz="2800" dirty="0"/>
              <a:t>Program Updates</a:t>
            </a:r>
          </a:p>
          <a:p>
            <a:pPr marL="342900" indent="-342900">
              <a:buFont typeface="Arial" panose="020B0604020202020204" pitchFamily="34" charset="0"/>
              <a:buChar char="•"/>
            </a:pPr>
            <a:r>
              <a:rPr lang="en-US" sz="2800" dirty="0"/>
              <a:t>Statistics</a:t>
            </a:r>
          </a:p>
          <a:p>
            <a:pPr marL="342900" indent="-342900">
              <a:buFont typeface="Arial" panose="020B0604020202020204" pitchFamily="34" charset="0"/>
              <a:buChar char="•"/>
            </a:pPr>
            <a:r>
              <a:rPr lang="en-US" sz="2800" dirty="0"/>
              <a:t>Current Codes</a:t>
            </a:r>
          </a:p>
          <a:p>
            <a:pPr marL="342900" indent="-342900">
              <a:buFont typeface="Arial" panose="020B0604020202020204" pitchFamily="34" charset="0"/>
              <a:buChar char="•"/>
            </a:pPr>
            <a:r>
              <a:rPr lang="en-US" sz="2800" dirty="0"/>
              <a:t>Administrative Rules</a:t>
            </a:r>
          </a:p>
          <a:p>
            <a:pPr marL="342900" indent="-342900">
              <a:buFont typeface="Arial" panose="020B0604020202020204" pitchFamily="34" charset="0"/>
              <a:buChar char="•"/>
            </a:pPr>
            <a:r>
              <a:rPr lang="en-US" sz="2800" dirty="0">
                <a:effectLst>
                  <a:outerShdw dir="5400000" algn="ctr" rotWithShape="0">
                    <a:srgbClr val="000000">
                      <a:alpha val="43137"/>
                    </a:srgbClr>
                  </a:outerShdw>
                </a:effectLst>
              </a:rPr>
              <a:t>Statewide Variances</a:t>
            </a:r>
          </a:p>
          <a:p>
            <a:pPr marL="342900" indent="-342900">
              <a:buFont typeface="Arial" panose="020B0604020202020204" pitchFamily="34" charset="0"/>
              <a:buChar char="•"/>
            </a:pPr>
            <a:r>
              <a:rPr lang="en-US" sz="2800" dirty="0">
                <a:effectLst>
                  <a:outerShdw dir="5400000" algn="ctr" rotWithShape="0">
                    <a:srgbClr val="000000">
                      <a:alpha val="43137"/>
                    </a:srgbClr>
                  </a:outerShdw>
                </a:effectLst>
              </a:rPr>
              <a:t>Contractors Notice</a:t>
            </a:r>
          </a:p>
          <a:p>
            <a:pPr marL="342900" indent="-342900">
              <a:buFont typeface="Arial" panose="020B0604020202020204" pitchFamily="34" charset="0"/>
              <a:buChar char="•"/>
            </a:pPr>
            <a:r>
              <a:rPr lang="en-US" sz="2800" dirty="0">
                <a:effectLst>
                  <a:outerShdw dir="5400000" algn="ctr" rotWithShape="0">
                    <a:srgbClr val="000000">
                      <a:alpha val="43137"/>
                    </a:srgbClr>
                  </a:outerShdw>
                </a:effectLst>
              </a:rPr>
              <a:t>Inspectors Notice</a:t>
            </a:r>
          </a:p>
          <a:p>
            <a:pPr marL="342900" indent="-342900">
              <a:buFont typeface="Arial" panose="020B0604020202020204" pitchFamily="34" charset="0"/>
              <a:buChar char="•"/>
            </a:pPr>
            <a:r>
              <a:rPr lang="en-US" sz="2800" dirty="0">
                <a:effectLst>
                  <a:outerShdw dir="5400000" algn="ctr" rotWithShape="0">
                    <a:srgbClr val="000000">
                      <a:alpha val="43137"/>
                    </a:srgbClr>
                  </a:outerShdw>
                </a:effectLst>
                <a:ea typeface="Calibri" panose="020F0502020204030204" pitchFamily="34" charset="0"/>
              </a:rPr>
              <a:t>Code Updates</a:t>
            </a:r>
            <a:endParaRPr lang="en-US" sz="2800" dirty="0">
              <a:effectLst>
                <a:outerShdw dir="5400000" algn="ctr" rotWithShape="0">
                  <a:srgbClr val="000000">
                    <a:alpha val="43137"/>
                  </a:srgbClr>
                </a:outerShdw>
              </a:effectLst>
            </a:endParaRPr>
          </a:p>
          <a:p>
            <a:pPr marL="342900" indent="-342900">
              <a:buFont typeface="Arial" panose="020B0604020202020204" pitchFamily="34" charset="0"/>
              <a:buChar char="•"/>
            </a:pPr>
            <a:r>
              <a:rPr lang="en-US" sz="2800" dirty="0">
                <a:effectLst>
                  <a:outerShdw dir="5400000" algn="ctr" rotWithShape="0">
                    <a:srgbClr val="000000">
                      <a:alpha val="43137"/>
                    </a:srgbClr>
                  </a:outerShdw>
                </a:effectLst>
              </a:rPr>
              <a:t>Closing</a:t>
            </a:r>
          </a:p>
        </p:txBody>
      </p:sp>
    </p:spTree>
    <p:extLst>
      <p:ext uri="{BB962C8B-B14F-4D97-AF65-F5344CB8AC3E}">
        <p14:creationId xmlns:p14="http://schemas.microsoft.com/office/powerpoint/2010/main" val="1341901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Picture 6" descr="A picture containing indoor, old, dirty&#10;&#10;AI-generated content may be incorrect.">
            <a:extLst>
              <a:ext uri="{FF2B5EF4-FFF2-40B4-BE49-F238E27FC236}">
                <a16:creationId xmlns:a16="http://schemas.microsoft.com/office/drawing/2014/main" id="{842CE16C-318D-109B-7843-15A70333CD36}"/>
              </a:ext>
            </a:extLst>
          </p:cNvPr>
          <p:cNvPicPr>
            <a:picLocks noChangeAspect="1"/>
          </p:cNvPicPr>
          <p:nvPr/>
        </p:nvPicPr>
        <p:blipFill>
          <a:blip r:embed="rId2"/>
          <a:stretch>
            <a:fillRect/>
          </a:stretch>
        </p:blipFill>
        <p:spPr>
          <a:xfrm>
            <a:off x="1410403" y="1389736"/>
            <a:ext cx="3342350" cy="4456467"/>
          </a:xfrm>
          <a:prstGeom prst="rect">
            <a:avLst/>
          </a:prstGeom>
          <a:effectLst>
            <a:outerShdw blurRad="50800" dist="38100" dir="2700000" algn="tl" rotWithShape="0">
              <a:prstClr val="black">
                <a:alpha val="40000"/>
              </a:prstClr>
            </a:outerShdw>
          </a:effectLst>
        </p:spPr>
      </p:pic>
      <p:pic>
        <p:nvPicPr>
          <p:cNvPr id="5" name="Picture 4" descr="A picture containing text, indoor, open, cluttered&#10;&#10;AI-generated content may be incorrect.">
            <a:extLst>
              <a:ext uri="{FF2B5EF4-FFF2-40B4-BE49-F238E27FC236}">
                <a16:creationId xmlns:a16="http://schemas.microsoft.com/office/drawing/2014/main" id="{A0104110-61B2-257F-4A80-6E52F6506044}"/>
              </a:ext>
            </a:extLst>
          </p:cNvPr>
          <p:cNvPicPr>
            <a:picLocks noChangeAspect="1"/>
          </p:cNvPicPr>
          <p:nvPr/>
        </p:nvPicPr>
        <p:blipFill>
          <a:blip r:embed="rId3"/>
          <a:stretch>
            <a:fillRect/>
          </a:stretch>
        </p:blipFill>
        <p:spPr>
          <a:xfrm>
            <a:off x="7439245" y="1389735"/>
            <a:ext cx="3342351" cy="4456468"/>
          </a:xfrm>
          <a:prstGeom prst="rect">
            <a:avLst/>
          </a:prstGeom>
          <a:effectLst>
            <a:outerShdw blurRad="50800" dist="38100" dir="2700000" algn="tl" rotWithShape="0">
              <a:prstClr val="black">
                <a:alpha val="40000"/>
              </a:prstClr>
            </a:outerShdw>
          </a:effectLst>
        </p:spPr>
      </p:pic>
      <p:pic>
        <p:nvPicPr>
          <p:cNvPr id="4" name="Picture 3" descr="OK.gov logo">
            <a:extLst>
              <a:ext uri="{FF2B5EF4-FFF2-40B4-BE49-F238E27FC236}">
                <a16:creationId xmlns:a16="http://schemas.microsoft.com/office/drawing/2014/main" id="{46DEC00B-EDC3-6A1F-2112-3CFB39B8F76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0458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picture containing indoor&#10;&#10;AI-generated content may be incorrect.">
            <a:extLst>
              <a:ext uri="{FF2B5EF4-FFF2-40B4-BE49-F238E27FC236}">
                <a16:creationId xmlns:a16="http://schemas.microsoft.com/office/drawing/2014/main" id="{EA4B54B0-6B3A-8021-EE39-F24233909350}"/>
              </a:ext>
            </a:extLst>
          </p:cNvPr>
          <p:cNvPicPr>
            <a:picLocks noChangeAspect="1"/>
          </p:cNvPicPr>
          <p:nvPr/>
        </p:nvPicPr>
        <p:blipFill>
          <a:blip r:embed="rId2"/>
          <a:stretch>
            <a:fillRect/>
          </a:stretch>
        </p:blipFill>
        <p:spPr>
          <a:xfrm>
            <a:off x="1410402" y="1554004"/>
            <a:ext cx="3261880" cy="4349173"/>
          </a:xfrm>
          <a:prstGeom prst="rect">
            <a:avLst/>
          </a:prstGeom>
          <a:effectLst>
            <a:outerShdw blurRad="50800" dist="38100" dir="2700000" algn="tl" rotWithShape="0">
              <a:prstClr val="black">
                <a:alpha val="40000"/>
              </a:prstClr>
            </a:outerShdw>
          </a:effectLst>
        </p:spPr>
      </p:pic>
      <p:pic>
        <p:nvPicPr>
          <p:cNvPr id="7" name="Picture 6" descr="A picture containing indoor, dirty, equipment, engine">
            <a:extLst>
              <a:ext uri="{FF2B5EF4-FFF2-40B4-BE49-F238E27FC236}">
                <a16:creationId xmlns:a16="http://schemas.microsoft.com/office/drawing/2014/main" id="{70237033-9782-E740-A3BB-8421D88F898D}"/>
              </a:ext>
            </a:extLst>
          </p:cNvPr>
          <p:cNvPicPr>
            <a:picLocks noChangeAspect="1"/>
          </p:cNvPicPr>
          <p:nvPr/>
        </p:nvPicPr>
        <p:blipFill>
          <a:blip r:embed="rId3"/>
          <a:stretch>
            <a:fillRect/>
          </a:stretch>
        </p:blipFill>
        <p:spPr>
          <a:xfrm>
            <a:off x="7519720" y="1554003"/>
            <a:ext cx="3261880" cy="4349173"/>
          </a:xfrm>
          <a:prstGeom prst="rect">
            <a:avLst/>
          </a:prstGeom>
          <a:effectLst>
            <a:outerShdw blurRad="50800" dist="38100" dir="2700000" algn="tl" rotWithShape="0">
              <a:prstClr val="black">
                <a:alpha val="40000"/>
              </a:prstClr>
            </a:outerShdw>
          </a:effectLst>
        </p:spPr>
      </p:pic>
      <p:pic>
        <p:nvPicPr>
          <p:cNvPr id="6" name="Picture 5" descr="OK.gov logo">
            <a:extLst>
              <a:ext uri="{FF2B5EF4-FFF2-40B4-BE49-F238E27FC236}">
                <a16:creationId xmlns:a16="http://schemas.microsoft.com/office/drawing/2014/main" id="{8C837CBC-EB94-F368-5016-B91F6326D85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3008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83" name="Rectangle 1082">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84" name="Picture 1083">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85" name="Straight Connector 1084">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087" name="Rectangle 1086">
            <a:extLst>
              <a:ext uri="{FF2B5EF4-FFF2-40B4-BE49-F238E27FC236}">
                <a16:creationId xmlns:a16="http://schemas.microsoft.com/office/drawing/2014/main" id="{BBBF8107-6175-42D9-ADD9-CE38772F0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ectangle 1087">
            <a:extLst>
              <a:ext uri="{FF2B5EF4-FFF2-40B4-BE49-F238E27FC236}">
                <a16:creationId xmlns:a16="http://schemas.microsoft.com/office/drawing/2014/main" id="{AD21C6EA-BBE8-4E7E-B86E-CAE4245C4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TextBox 9">
            <a:extLst>
              <a:ext uri="{FF2B5EF4-FFF2-40B4-BE49-F238E27FC236}">
                <a16:creationId xmlns:a16="http://schemas.microsoft.com/office/drawing/2014/main" id="{142F942C-C90B-230A-95F6-45452945BC60}"/>
              </a:ext>
            </a:extLst>
          </p:cNvPr>
          <p:cNvSpPr txBox="1"/>
          <p:nvPr/>
        </p:nvSpPr>
        <p:spPr>
          <a:xfrm>
            <a:off x="8590915" y="1929510"/>
            <a:ext cx="3301519" cy="1401994"/>
          </a:xfrm>
          <a:prstGeom prst="rect">
            <a:avLst/>
          </a:prstGeom>
        </p:spPr>
        <p:txBody>
          <a:bodyPr vert="horz" lIns="91440" tIns="45720" rIns="91440" bIns="0" rtlCol="0" anchor="b">
            <a:normAutofit fontScale="85000" lnSpcReduction="20000"/>
          </a:bodyPr>
          <a:lstStyle/>
          <a:p>
            <a:pPr defTabSz="914400">
              <a:lnSpc>
                <a:spcPct val="90000"/>
              </a:lnSpc>
              <a:spcBef>
                <a:spcPct val="0"/>
              </a:spcBef>
              <a:spcAft>
                <a:spcPts val="600"/>
              </a:spcAft>
            </a:pPr>
            <a:r>
              <a:rPr lang="en-US" sz="3100" cap="all" dirty="0">
                <a:latin typeface="+mj-lt"/>
                <a:ea typeface="+mj-ea"/>
                <a:cs typeface="+mj-cs"/>
              </a:rPr>
              <a:t>Labor Commissioner</a:t>
            </a:r>
          </a:p>
          <a:p>
            <a:pPr defTabSz="914400">
              <a:lnSpc>
                <a:spcPct val="90000"/>
              </a:lnSpc>
              <a:spcBef>
                <a:spcPct val="0"/>
              </a:spcBef>
              <a:spcAft>
                <a:spcPts val="600"/>
              </a:spcAft>
            </a:pPr>
            <a:r>
              <a:rPr lang="en-US" sz="3100" cap="all" dirty="0">
                <a:latin typeface="+mj-lt"/>
                <a:ea typeface="+mj-ea"/>
                <a:cs typeface="+mj-cs"/>
              </a:rPr>
              <a:t> </a:t>
            </a:r>
          </a:p>
          <a:p>
            <a:pPr defTabSz="914400">
              <a:lnSpc>
                <a:spcPct val="90000"/>
              </a:lnSpc>
              <a:spcBef>
                <a:spcPct val="0"/>
              </a:spcBef>
              <a:spcAft>
                <a:spcPts val="600"/>
              </a:spcAft>
            </a:pPr>
            <a:r>
              <a:rPr lang="en-US" sz="3100" cap="all" dirty="0">
                <a:latin typeface="+mj-lt"/>
                <a:ea typeface="+mj-ea"/>
                <a:cs typeface="+mj-cs"/>
              </a:rPr>
              <a:t>Leslie Osborn</a:t>
            </a:r>
          </a:p>
        </p:txBody>
      </p:sp>
      <p:grpSp>
        <p:nvGrpSpPr>
          <p:cNvPr id="1089" name="Group 1088">
            <a:extLst>
              <a:ext uri="{FF2B5EF4-FFF2-40B4-BE49-F238E27FC236}">
                <a16:creationId xmlns:a16="http://schemas.microsoft.com/office/drawing/2014/main" id="{97C5442D-91EA-4157-A0FD-2B96EBE4F1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7463258" y="583365"/>
            <a:chExt cx="7560115" cy="5181928"/>
          </a:xfrm>
        </p:grpSpPr>
        <p:sp>
          <p:nvSpPr>
            <p:cNvPr id="1046" name="Rectangle 1045">
              <a:extLst>
                <a:ext uri="{FF2B5EF4-FFF2-40B4-BE49-F238E27FC236}">
                  <a16:creationId xmlns:a16="http://schemas.microsoft.com/office/drawing/2014/main" id="{33CDF368-2610-418F-96F7-A60B6CFC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0" name="Rectangle 1089">
              <a:extLst>
                <a:ext uri="{FF2B5EF4-FFF2-40B4-BE49-F238E27FC236}">
                  <a16:creationId xmlns:a16="http://schemas.microsoft.com/office/drawing/2014/main" id="{5D943544-4D30-40A5-8B74-B8C76E458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91" name="Rectangle 1090">
            <a:extLst>
              <a:ext uri="{FF2B5EF4-FFF2-40B4-BE49-F238E27FC236}">
                <a16:creationId xmlns:a16="http://schemas.microsoft.com/office/drawing/2014/main" id="{F1A46C47-E493-4059-8069-C9D95CAF3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497" y="977099"/>
            <a:ext cx="6597725" cy="4136205"/>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Untitled design - 1">
            <a:extLst>
              <a:ext uri="{FF2B5EF4-FFF2-40B4-BE49-F238E27FC236}">
                <a16:creationId xmlns:a16="http://schemas.microsoft.com/office/drawing/2014/main" id="{1BC4FA17-501F-9647-0825-771DB72B78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0686" y="1116345"/>
            <a:ext cx="2580669" cy="3866172"/>
          </a:xfrm>
          <a:prstGeom prst="rect">
            <a:avLst/>
          </a:prstGeom>
          <a:noFill/>
          <a:extLst>
            <a:ext uri="{909E8E84-426E-40DD-AFC4-6F175D3DCCD1}">
              <a14:hiddenFill xmlns:a14="http://schemas.microsoft.com/office/drawing/2010/main">
                <a:solidFill>
                  <a:srgbClr val="FFFFFF"/>
                </a:solidFill>
              </a14:hiddenFill>
            </a:ext>
          </a:extLst>
        </p:spPr>
      </p:pic>
      <p:cxnSp>
        <p:nvCxnSpPr>
          <p:cNvPr id="1092" name="Straight Connector 1091">
            <a:extLst>
              <a:ext uri="{FF2B5EF4-FFF2-40B4-BE49-F238E27FC236}">
                <a16:creationId xmlns:a16="http://schemas.microsoft.com/office/drawing/2014/main" id="{871C69E1-1BF1-4985-8619-E4A076640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9720"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Picture 5" descr="OK.gov logo">
            <a:extLst>
              <a:ext uri="{FF2B5EF4-FFF2-40B4-BE49-F238E27FC236}">
                <a16:creationId xmlns:a16="http://schemas.microsoft.com/office/drawing/2014/main" id="{BBEF3BBA-3167-72E3-7002-01C3FA1CD566}"/>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4489918" y="2514002"/>
            <a:ext cx="3059596" cy="1070858"/>
          </a:xfrm>
          <a:prstGeom prst="rect">
            <a:avLst/>
          </a:prstGeom>
        </p:spPr>
      </p:pic>
      <p:pic>
        <p:nvPicPr>
          <p:cNvPr id="1093" name="Picture 1092">
            <a:extLst>
              <a:ext uri="{FF2B5EF4-FFF2-40B4-BE49-F238E27FC236}">
                <a16:creationId xmlns:a16="http://schemas.microsoft.com/office/drawing/2014/main" id="{6ACF493D-8E13-4887-8052-16549EF860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94" name="Straight Connector 1093">
            <a:extLst>
              <a:ext uri="{FF2B5EF4-FFF2-40B4-BE49-F238E27FC236}">
                <a16:creationId xmlns:a16="http://schemas.microsoft.com/office/drawing/2014/main" id="{187E0B82-3A3E-4B42-9B4C-61A1F0AF8E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509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K.gov logo">
            <a:extLst>
              <a:ext uri="{FF2B5EF4-FFF2-40B4-BE49-F238E27FC236}">
                <a16:creationId xmlns:a16="http://schemas.microsoft.com/office/drawing/2014/main" id="{A7D7A879-4C11-4602-AC9A-5CD7588A8D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657600" cy="128016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668378" y="1927844"/>
            <a:ext cx="8551985" cy="1650844"/>
          </a:xfrm>
        </p:spPr>
        <p:txBody>
          <a:bodyPr>
            <a:noAutofit/>
          </a:bodyPr>
          <a:lstStyle/>
          <a:p>
            <a:pPr marL="0" marR="0">
              <a:lnSpc>
                <a:spcPct val="90000"/>
              </a:lnSpc>
              <a:spcBef>
                <a:spcPts val="0"/>
              </a:spcBef>
              <a:spcAft>
                <a:spcPts val="0"/>
              </a:spcAft>
            </a:pPr>
            <a:r>
              <a:rPr lang="en-US" sz="2800" b="1" dirty="0">
                <a:solidFill>
                  <a:schemeClr val="tx1"/>
                </a:solidFill>
                <a:effectLst/>
                <a:ea typeface="Times New Roman" panose="02020603050405020304" pitchFamily="18" charset="0"/>
                <a:cs typeface="Segoe UI" panose="020B0502040204020203" pitchFamily="34" charset="0"/>
              </a:rPr>
              <a:t>Jim Williams</a:t>
            </a:r>
            <a:r>
              <a:rPr lang="en-US" sz="2800" dirty="0">
                <a:solidFill>
                  <a:schemeClr val="tx1"/>
                </a:solidFill>
                <a:effectLst/>
                <a:ea typeface="Times New Roman" panose="02020603050405020304" pitchFamily="18" charset="0"/>
              </a:rPr>
              <a:t>​</a:t>
            </a:r>
            <a:br>
              <a:rPr lang="en-US" sz="2800" dirty="0">
                <a:solidFill>
                  <a:schemeClr val="tx1"/>
                </a:solidFill>
                <a:effectLst/>
                <a:ea typeface="Times New Roman" panose="02020603050405020304" pitchFamily="18" charset="0"/>
              </a:rPr>
            </a:br>
            <a:r>
              <a:rPr lang="en-US" sz="2800" dirty="0">
                <a:solidFill>
                  <a:schemeClr val="tx1"/>
                </a:solidFill>
                <a:effectLst/>
                <a:ea typeface="Times New Roman" panose="02020603050405020304" pitchFamily="18" charset="0"/>
                <a:cs typeface="Segoe UI" panose="020B0502040204020203" pitchFamily="34" charset="0"/>
              </a:rPr>
              <a:t>Director, Safety Standards Division</a:t>
            </a:r>
            <a:r>
              <a:rPr lang="en-US" sz="2800" b="1" dirty="0">
                <a:solidFill>
                  <a:schemeClr val="tx1"/>
                </a:solidFill>
                <a:effectLst/>
                <a:ea typeface="Times New Roman" panose="02020603050405020304" pitchFamily="18" charset="0"/>
              </a:rPr>
              <a:t> SSD </a:t>
            </a:r>
            <a:r>
              <a:rPr lang="en-US" sz="2800" b="1" u="sng" dirty="0">
                <a:solidFill>
                  <a:schemeClr val="tx1"/>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James.Williams@labor.ok.gov</a:t>
            </a:r>
            <a:r>
              <a:rPr lang="en-US" sz="2800" b="1" dirty="0">
                <a:solidFill>
                  <a:schemeClr val="tx1"/>
                </a:solidFill>
                <a:effectLst/>
                <a:ea typeface="Times New Roman" panose="02020603050405020304" pitchFamily="18" charset="0"/>
                <a:cs typeface="Segoe UI" panose="020B0502040204020203" pitchFamily="34" charset="0"/>
              </a:rPr>
              <a:t> </a:t>
            </a:r>
            <a:r>
              <a:rPr lang="en-US" sz="2800" b="1" dirty="0">
                <a:solidFill>
                  <a:schemeClr val="tx1"/>
                </a:solidFill>
                <a:effectLst/>
                <a:ea typeface="Times New Roman" panose="02020603050405020304" pitchFamily="18" charset="0"/>
              </a:rPr>
              <a:t>  </a:t>
            </a:r>
            <a:br>
              <a:rPr lang="en-US" sz="2800" b="1" dirty="0">
                <a:solidFill>
                  <a:schemeClr val="tx1"/>
                </a:solidFill>
                <a:effectLst/>
                <a:ea typeface="Times New Roman" panose="02020603050405020304" pitchFamily="18" charset="0"/>
              </a:rPr>
            </a:br>
            <a:r>
              <a:rPr lang="en-US" sz="2800" b="1" dirty="0">
                <a:solidFill>
                  <a:schemeClr val="tx1"/>
                </a:solidFill>
                <a:effectLst/>
                <a:ea typeface="Times New Roman" panose="02020603050405020304" pitchFamily="18" charset="0"/>
              </a:rPr>
              <a:t>Office - (405) 522-5379 ​</a:t>
            </a:r>
            <a:br>
              <a:rPr lang="en-US" sz="2800" b="1" dirty="0">
                <a:solidFill>
                  <a:schemeClr val="tx1"/>
                </a:solidFill>
                <a:effectLst/>
                <a:ea typeface="Times New Roman" panose="02020603050405020304" pitchFamily="18" charset="0"/>
              </a:rPr>
            </a:br>
            <a:r>
              <a:rPr lang="en-US" sz="2800" b="1" dirty="0">
                <a:solidFill>
                  <a:schemeClr val="tx1"/>
                </a:solidFill>
                <a:effectLst/>
                <a:ea typeface="Times New Roman" panose="02020603050405020304" pitchFamily="18" charset="0"/>
                <a:cs typeface="Segoe UI" panose="020B0502040204020203" pitchFamily="34" charset="0"/>
              </a:rPr>
              <a:t>Cell - (405) 249-1769</a:t>
            </a:r>
            <a:r>
              <a:rPr lang="en-US" sz="2800" b="1" dirty="0">
                <a:solidFill>
                  <a:schemeClr val="tx1"/>
                </a:solidFill>
                <a:effectLst/>
                <a:ea typeface="Times New Roman" panose="02020603050405020304" pitchFamily="18" charset="0"/>
              </a:rPr>
              <a:t>  </a:t>
            </a:r>
            <a:endParaRPr lang="en-US" sz="2800" dirty="0">
              <a:solidFill>
                <a:schemeClr val="tx1"/>
              </a:solidFill>
            </a:endParaRPr>
          </a:p>
        </p:txBody>
      </p:sp>
      <p:sp>
        <p:nvSpPr>
          <p:cNvPr id="5" name="TextBox 4">
            <a:extLst>
              <a:ext uri="{FF2B5EF4-FFF2-40B4-BE49-F238E27FC236}">
                <a16:creationId xmlns:a16="http://schemas.microsoft.com/office/drawing/2014/main" id="{E5D9A138-F261-B490-4B6C-416193F76714}"/>
              </a:ext>
            </a:extLst>
          </p:cNvPr>
          <p:cNvSpPr txBox="1"/>
          <p:nvPr/>
        </p:nvSpPr>
        <p:spPr>
          <a:xfrm>
            <a:off x="5866623" y="3888034"/>
            <a:ext cx="6097554" cy="1477328"/>
          </a:xfrm>
          <a:prstGeom prst="rect">
            <a:avLst/>
          </a:prstGeom>
          <a:noFill/>
        </p:spPr>
        <p:txBody>
          <a:bodyPr wrap="square">
            <a:spAutoFit/>
          </a:bodyPr>
          <a:lstStyle/>
          <a:p>
            <a:pPr algn="r"/>
            <a:r>
              <a:rPr lang="en-US" dirty="0">
                <a:latin typeface="+mj-lt"/>
              </a:rPr>
              <a:t>Shelly Abernathy</a:t>
            </a:r>
          </a:p>
          <a:p>
            <a:pPr algn="r"/>
            <a:r>
              <a:rPr lang="en-US" dirty="0">
                <a:latin typeface="+mj-lt"/>
              </a:rPr>
              <a:t>SSD Program Administrator</a:t>
            </a:r>
          </a:p>
          <a:p>
            <a:pPr algn="r"/>
            <a:r>
              <a:rPr lang="en-US" dirty="0">
                <a:latin typeface="+mj-lt"/>
                <a:hlinkClick r:id="rId5"/>
              </a:rPr>
              <a:t>Shelly.Abernathy@labor.ok.gov</a:t>
            </a:r>
            <a:endParaRPr lang="en-US" dirty="0">
              <a:latin typeface="+mj-lt"/>
            </a:endParaRPr>
          </a:p>
          <a:p>
            <a:pPr algn="r"/>
            <a:endParaRPr lang="en-US" dirty="0">
              <a:latin typeface="+mj-lt"/>
            </a:endParaRPr>
          </a:p>
          <a:p>
            <a:pPr algn="r"/>
            <a:r>
              <a:rPr lang="en-US" dirty="0">
                <a:latin typeface="+mj-lt"/>
              </a:rPr>
              <a:t>Office – (405) 521-6574</a:t>
            </a:r>
          </a:p>
        </p:txBody>
      </p:sp>
      <p:sp>
        <p:nvSpPr>
          <p:cNvPr id="7" name="TextBox 6">
            <a:extLst>
              <a:ext uri="{FF2B5EF4-FFF2-40B4-BE49-F238E27FC236}">
                <a16:creationId xmlns:a16="http://schemas.microsoft.com/office/drawing/2014/main" id="{94525314-F50B-B5D7-E812-118E9A6858C8}"/>
              </a:ext>
            </a:extLst>
          </p:cNvPr>
          <p:cNvSpPr txBox="1"/>
          <p:nvPr/>
        </p:nvSpPr>
        <p:spPr>
          <a:xfrm>
            <a:off x="0" y="3888034"/>
            <a:ext cx="6097554" cy="1477328"/>
          </a:xfrm>
          <a:prstGeom prst="rect">
            <a:avLst/>
          </a:prstGeom>
          <a:noFill/>
        </p:spPr>
        <p:txBody>
          <a:bodyPr wrap="square">
            <a:spAutoFit/>
          </a:bodyPr>
          <a:lstStyle/>
          <a:p>
            <a:r>
              <a:rPr lang="en-US" dirty="0">
                <a:latin typeface="+mj-lt"/>
              </a:rPr>
              <a:t>Carrie Wasser</a:t>
            </a:r>
          </a:p>
          <a:p>
            <a:r>
              <a:rPr lang="en-US" dirty="0">
                <a:latin typeface="+mj-lt"/>
              </a:rPr>
              <a:t>SSD Administrative Supervisor</a:t>
            </a:r>
          </a:p>
          <a:p>
            <a:r>
              <a:rPr lang="en-US" dirty="0">
                <a:latin typeface="+mj-lt"/>
                <a:hlinkClick r:id="rId6"/>
              </a:rPr>
              <a:t>Carrie.Wasser@labor.ok.gov</a:t>
            </a:r>
            <a:endParaRPr lang="en-US" dirty="0">
              <a:latin typeface="+mj-lt"/>
            </a:endParaRPr>
          </a:p>
          <a:p>
            <a:endParaRPr lang="en-US" dirty="0">
              <a:latin typeface="+mj-lt"/>
            </a:endParaRPr>
          </a:p>
          <a:p>
            <a:r>
              <a:rPr lang="en-US" dirty="0">
                <a:latin typeface="+mj-lt"/>
              </a:rPr>
              <a:t>Office – (405) 521-6569</a:t>
            </a:r>
          </a:p>
        </p:txBody>
      </p:sp>
    </p:spTree>
    <p:extLst>
      <p:ext uri="{BB962C8B-B14F-4D97-AF65-F5344CB8AC3E}">
        <p14:creationId xmlns:p14="http://schemas.microsoft.com/office/powerpoint/2010/main" val="49922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411BBF-DC55-5C37-6441-F283362932DE}"/>
              </a:ext>
            </a:extLst>
          </p:cNvPr>
          <p:cNvSpPr>
            <a:spLocks noGrp="1"/>
          </p:cNvSpPr>
          <p:nvPr>
            <p:ph type="title"/>
          </p:nvPr>
        </p:nvSpPr>
        <p:spPr>
          <a:xfrm>
            <a:off x="4425350" y="91302"/>
            <a:ext cx="7273527" cy="923330"/>
          </a:xfrm>
        </p:spPr>
        <p:txBody>
          <a:bodyPr>
            <a:normAutofit/>
          </a:bodyPr>
          <a:lstStyle/>
          <a:p>
            <a:r>
              <a:rPr lang="en-US" sz="2800" b="1" dirty="0">
                <a:latin typeface="Sitka Heading" panose="02000505000000020004" pitchFamily="2" charset="0"/>
              </a:rPr>
              <a:t>Program Updates – </a:t>
            </a:r>
            <a:br>
              <a:rPr lang="en-US" sz="2800" b="1" dirty="0">
                <a:latin typeface="Sitka Heading" panose="02000505000000020004" pitchFamily="2" charset="0"/>
              </a:rPr>
            </a:br>
            <a:r>
              <a:rPr lang="en-US" sz="2800" b="1" dirty="0">
                <a:latin typeface="Sitka Heading" panose="02000505000000020004" pitchFamily="2" charset="0"/>
              </a:rPr>
              <a:t>Elevator Program Staff</a:t>
            </a:r>
            <a:endParaRPr lang="en-US" sz="2800" dirty="0"/>
          </a:p>
        </p:txBody>
      </p:sp>
      <p:sp>
        <p:nvSpPr>
          <p:cNvPr id="5" name="Text Placeholder 4">
            <a:extLst>
              <a:ext uri="{FF2B5EF4-FFF2-40B4-BE49-F238E27FC236}">
                <a16:creationId xmlns:a16="http://schemas.microsoft.com/office/drawing/2014/main" id="{A4981594-E5DB-495F-DDE6-81BBF0A38B43}"/>
              </a:ext>
            </a:extLst>
          </p:cNvPr>
          <p:cNvSpPr>
            <a:spLocks noGrp="1"/>
          </p:cNvSpPr>
          <p:nvPr>
            <p:ph type="body" sz="half" idx="2"/>
          </p:nvPr>
        </p:nvSpPr>
        <p:spPr>
          <a:xfrm>
            <a:off x="3915844" y="1766079"/>
            <a:ext cx="2361783" cy="752813"/>
          </a:xfrm>
        </p:spPr>
        <p:txBody>
          <a:bodyPr>
            <a:noAutofit/>
          </a:bodyPr>
          <a:lstStyle/>
          <a:p>
            <a:pPr>
              <a:lnSpc>
                <a:spcPct val="100000"/>
              </a:lnSpc>
              <a:spcBef>
                <a:spcPts val="0"/>
              </a:spcBef>
            </a:pPr>
            <a:r>
              <a:rPr lang="en-US" b="1" dirty="0"/>
              <a:t>Neal Petersen</a:t>
            </a:r>
          </a:p>
          <a:p>
            <a:pPr>
              <a:lnSpc>
                <a:spcPct val="100000"/>
              </a:lnSpc>
              <a:spcBef>
                <a:spcPts val="0"/>
              </a:spcBef>
            </a:pPr>
            <a:r>
              <a:rPr lang="en-US" dirty="0"/>
              <a:t>Chief Elevator Inspector</a:t>
            </a:r>
          </a:p>
        </p:txBody>
      </p:sp>
      <p:pic>
        <p:nvPicPr>
          <p:cNvPr id="9" name="Picture 8" descr="OK.gov logo">
            <a:extLst>
              <a:ext uri="{FF2B5EF4-FFF2-40B4-BE49-F238E27FC236}">
                <a16:creationId xmlns:a16="http://schemas.microsoft.com/office/drawing/2014/main" id="{A7D7A879-4C11-4602-AC9A-5CD7588A8D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pic>
        <p:nvPicPr>
          <p:cNvPr id="10" name="Picture 9" descr="A person smiling for the camera&#10;&#10;Description automatically generated with medium confidence">
            <a:extLst>
              <a:ext uri="{FF2B5EF4-FFF2-40B4-BE49-F238E27FC236}">
                <a16:creationId xmlns:a16="http://schemas.microsoft.com/office/drawing/2014/main" id="{A329C9A9-EA6D-9776-1E1F-0A4FDD5A7D8E}"/>
              </a:ext>
            </a:extLst>
          </p:cNvPr>
          <p:cNvPicPr>
            <a:picLocks noChangeAspect="1"/>
          </p:cNvPicPr>
          <p:nvPr/>
        </p:nvPicPr>
        <p:blipFill>
          <a:blip r:embed="rId4"/>
          <a:stretch>
            <a:fillRect/>
          </a:stretch>
        </p:blipFill>
        <p:spPr>
          <a:xfrm>
            <a:off x="333869" y="2824929"/>
            <a:ext cx="1152228" cy="1418640"/>
          </a:xfrm>
          <a:prstGeom prst="rect">
            <a:avLst/>
          </a:prstGeom>
        </p:spPr>
      </p:pic>
      <p:pic>
        <p:nvPicPr>
          <p:cNvPr id="12" name="Picture 11" descr="A person smiling for the camera&#10;&#10;Description automatically generated with medium confidence">
            <a:extLst>
              <a:ext uri="{FF2B5EF4-FFF2-40B4-BE49-F238E27FC236}">
                <a16:creationId xmlns:a16="http://schemas.microsoft.com/office/drawing/2014/main" id="{535545C6-A524-729B-10B6-9960ED2C3FB8}"/>
              </a:ext>
            </a:extLst>
          </p:cNvPr>
          <p:cNvPicPr>
            <a:picLocks noChangeAspect="1"/>
          </p:cNvPicPr>
          <p:nvPr/>
        </p:nvPicPr>
        <p:blipFill>
          <a:blip r:embed="rId5"/>
          <a:stretch>
            <a:fillRect/>
          </a:stretch>
        </p:blipFill>
        <p:spPr>
          <a:xfrm>
            <a:off x="4594177" y="3039402"/>
            <a:ext cx="1005115" cy="1370692"/>
          </a:xfrm>
          <a:prstGeom prst="rect">
            <a:avLst/>
          </a:prstGeom>
        </p:spPr>
      </p:pic>
      <p:pic>
        <p:nvPicPr>
          <p:cNvPr id="24" name="Picture 23" descr="A person smiling for the camera&#10;&#10;Description automatically generated with medium confidence">
            <a:extLst>
              <a:ext uri="{FF2B5EF4-FFF2-40B4-BE49-F238E27FC236}">
                <a16:creationId xmlns:a16="http://schemas.microsoft.com/office/drawing/2014/main" id="{551062A5-F9EB-61D5-0784-626133A6D8D2}"/>
              </a:ext>
            </a:extLst>
          </p:cNvPr>
          <p:cNvPicPr>
            <a:picLocks noChangeAspect="1"/>
          </p:cNvPicPr>
          <p:nvPr/>
        </p:nvPicPr>
        <p:blipFill>
          <a:blip r:embed="rId6"/>
          <a:stretch>
            <a:fillRect/>
          </a:stretch>
        </p:blipFill>
        <p:spPr>
          <a:xfrm>
            <a:off x="7018043" y="1295318"/>
            <a:ext cx="1136078" cy="1475560"/>
          </a:xfrm>
          <a:prstGeom prst="rect">
            <a:avLst/>
          </a:prstGeom>
        </p:spPr>
      </p:pic>
      <p:pic>
        <p:nvPicPr>
          <p:cNvPr id="8" name="Picture 7">
            <a:extLst>
              <a:ext uri="{FF2B5EF4-FFF2-40B4-BE49-F238E27FC236}">
                <a16:creationId xmlns:a16="http://schemas.microsoft.com/office/drawing/2014/main" id="{40FD22F5-5BE8-48B9-E4D1-5E78F5CB9D5E}"/>
              </a:ext>
            </a:extLst>
          </p:cNvPr>
          <p:cNvPicPr>
            <a:picLocks noChangeAspect="1"/>
          </p:cNvPicPr>
          <p:nvPr/>
        </p:nvPicPr>
        <p:blipFill>
          <a:blip r:embed="rId7"/>
          <a:stretch>
            <a:fillRect/>
          </a:stretch>
        </p:blipFill>
        <p:spPr>
          <a:xfrm>
            <a:off x="8485716" y="3097106"/>
            <a:ext cx="959484" cy="1472642"/>
          </a:xfrm>
          <a:prstGeom prst="rect">
            <a:avLst/>
          </a:prstGeom>
        </p:spPr>
      </p:pic>
      <p:sp>
        <p:nvSpPr>
          <p:cNvPr id="11" name="TextBox 10">
            <a:extLst>
              <a:ext uri="{FF2B5EF4-FFF2-40B4-BE49-F238E27FC236}">
                <a16:creationId xmlns:a16="http://schemas.microsoft.com/office/drawing/2014/main" id="{6BA76629-7A40-9D9E-F4DB-AFD71DFEEEDB}"/>
              </a:ext>
            </a:extLst>
          </p:cNvPr>
          <p:cNvSpPr txBox="1"/>
          <p:nvPr/>
        </p:nvSpPr>
        <p:spPr>
          <a:xfrm>
            <a:off x="1304118" y="3561530"/>
            <a:ext cx="2150626" cy="646331"/>
          </a:xfrm>
          <a:prstGeom prst="rect">
            <a:avLst/>
          </a:prstGeom>
          <a:noFill/>
        </p:spPr>
        <p:txBody>
          <a:bodyPr wrap="square" rtlCol="0">
            <a:spAutoFit/>
          </a:bodyPr>
          <a:lstStyle/>
          <a:p>
            <a:pPr algn="ctr"/>
            <a:r>
              <a:rPr lang="en-US" b="1" dirty="0"/>
              <a:t>Joshua Barton</a:t>
            </a:r>
          </a:p>
          <a:p>
            <a:pPr algn="ctr"/>
            <a:r>
              <a:rPr lang="en-US" dirty="0"/>
              <a:t>  Deputy Inspector</a:t>
            </a:r>
          </a:p>
        </p:txBody>
      </p:sp>
      <p:sp>
        <p:nvSpPr>
          <p:cNvPr id="13" name="TextBox 12">
            <a:extLst>
              <a:ext uri="{FF2B5EF4-FFF2-40B4-BE49-F238E27FC236}">
                <a16:creationId xmlns:a16="http://schemas.microsoft.com/office/drawing/2014/main" id="{8EBD380E-0978-F0D8-EE4B-A10753245C2F}"/>
              </a:ext>
            </a:extLst>
          </p:cNvPr>
          <p:cNvSpPr txBox="1"/>
          <p:nvPr/>
        </p:nvSpPr>
        <p:spPr>
          <a:xfrm>
            <a:off x="5270882" y="3706124"/>
            <a:ext cx="2267637" cy="923330"/>
          </a:xfrm>
          <a:prstGeom prst="rect">
            <a:avLst/>
          </a:prstGeom>
          <a:noFill/>
        </p:spPr>
        <p:txBody>
          <a:bodyPr wrap="square" rtlCol="0">
            <a:spAutoFit/>
          </a:bodyPr>
          <a:lstStyle/>
          <a:p>
            <a:pPr algn="ctr"/>
            <a:r>
              <a:rPr lang="en-US" b="1" dirty="0"/>
              <a:t>Dalton Frye</a:t>
            </a:r>
          </a:p>
          <a:p>
            <a:pPr algn="ctr"/>
            <a:r>
              <a:rPr lang="en-US" dirty="0"/>
              <a:t>     Deputy</a:t>
            </a:r>
            <a:r>
              <a:rPr lang="en-US" b="1" dirty="0"/>
              <a:t> </a:t>
            </a:r>
            <a:r>
              <a:rPr lang="en-US" dirty="0"/>
              <a:t>Inspector</a:t>
            </a:r>
          </a:p>
          <a:p>
            <a:endParaRPr lang="en-US" b="1" dirty="0"/>
          </a:p>
        </p:txBody>
      </p:sp>
      <p:sp>
        <p:nvSpPr>
          <p:cNvPr id="14" name="TextBox 13">
            <a:extLst>
              <a:ext uri="{FF2B5EF4-FFF2-40B4-BE49-F238E27FC236}">
                <a16:creationId xmlns:a16="http://schemas.microsoft.com/office/drawing/2014/main" id="{57FFE514-34E5-152A-FDA3-9D1055AEB790}"/>
              </a:ext>
            </a:extLst>
          </p:cNvPr>
          <p:cNvSpPr txBox="1"/>
          <p:nvPr/>
        </p:nvSpPr>
        <p:spPr>
          <a:xfrm>
            <a:off x="8154121" y="1649286"/>
            <a:ext cx="2372092" cy="646331"/>
          </a:xfrm>
          <a:prstGeom prst="rect">
            <a:avLst/>
          </a:prstGeom>
          <a:noFill/>
        </p:spPr>
        <p:txBody>
          <a:bodyPr wrap="square" rtlCol="0">
            <a:spAutoFit/>
          </a:bodyPr>
          <a:lstStyle/>
          <a:p>
            <a:pPr algn="ctr"/>
            <a:r>
              <a:rPr lang="en-US" b="1" dirty="0"/>
              <a:t>Shelly Abernathy</a:t>
            </a:r>
          </a:p>
          <a:p>
            <a:pPr algn="ctr"/>
            <a:r>
              <a:rPr lang="en-US" dirty="0"/>
              <a:t>Program Administrator </a:t>
            </a:r>
          </a:p>
        </p:txBody>
      </p:sp>
      <p:sp>
        <p:nvSpPr>
          <p:cNvPr id="16" name="TextBox 15">
            <a:extLst>
              <a:ext uri="{FF2B5EF4-FFF2-40B4-BE49-F238E27FC236}">
                <a16:creationId xmlns:a16="http://schemas.microsoft.com/office/drawing/2014/main" id="{4A5D6346-5E05-AEDE-AE55-0E36CDB0B62C}"/>
              </a:ext>
            </a:extLst>
          </p:cNvPr>
          <p:cNvSpPr txBox="1"/>
          <p:nvPr/>
        </p:nvSpPr>
        <p:spPr>
          <a:xfrm>
            <a:off x="3657599" y="5284436"/>
            <a:ext cx="2204052" cy="646331"/>
          </a:xfrm>
          <a:prstGeom prst="rect">
            <a:avLst/>
          </a:prstGeom>
          <a:noFill/>
        </p:spPr>
        <p:txBody>
          <a:bodyPr wrap="square" rtlCol="0">
            <a:spAutoFit/>
          </a:bodyPr>
          <a:lstStyle/>
          <a:p>
            <a:pPr algn="ctr"/>
            <a:r>
              <a:rPr lang="en-US" b="1" dirty="0"/>
              <a:t>Zac McElyea</a:t>
            </a:r>
          </a:p>
          <a:p>
            <a:pPr algn="ctr"/>
            <a:r>
              <a:rPr lang="en-US" dirty="0"/>
              <a:t>   Deputy Inspector </a:t>
            </a:r>
          </a:p>
        </p:txBody>
      </p:sp>
      <p:sp>
        <p:nvSpPr>
          <p:cNvPr id="18" name="TextBox 17">
            <a:extLst>
              <a:ext uri="{FF2B5EF4-FFF2-40B4-BE49-F238E27FC236}">
                <a16:creationId xmlns:a16="http://schemas.microsoft.com/office/drawing/2014/main" id="{8AF60CD5-6E9A-9497-962C-8C68FF69FB10}"/>
              </a:ext>
            </a:extLst>
          </p:cNvPr>
          <p:cNvSpPr txBox="1"/>
          <p:nvPr/>
        </p:nvSpPr>
        <p:spPr>
          <a:xfrm>
            <a:off x="9274521" y="3763763"/>
            <a:ext cx="2141031" cy="646331"/>
          </a:xfrm>
          <a:prstGeom prst="rect">
            <a:avLst/>
          </a:prstGeom>
          <a:noFill/>
        </p:spPr>
        <p:txBody>
          <a:bodyPr wrap="square" rtlCol="0">
            <a:spAutoFit/>
          </a:bodyPr>
          <a:lstStyle/>
          <a:p>
            <a:pPr algn="ctr"/>
            <a:r>
              <a:rPr lang="en-US" b="1" dirty="0"/>
              <a:t>Dylan </a:t>
            </a:r>
            <a:r>
              <a:rPr lang="en-US" b="1" dirty="0" err="1"/>
              <a:t>Grensky</a:t>
            </a:r>
            <a:endParaRPr lang="en-US" b="1" dirty="0"/>
          </a:p>
          <a:p>
            <a:pPr algn="ctr"/>
            <a:r>
              <a:rPr lang="en-US" dirty="0"/>
              <a:t>Deputy Inspector</a:t>
            </a:r>
          </a:p>
        </p:txBody>
      </p:sp>
      <p:sp>
        <p:nvSpPr>
          <p:cNvPr id="4" name="TextBox 3">
            <a:extLst>
              <a:ext uri="{FF2B5EF4-FFF2-40B4-BE49-F238E27FC236}">
                <a16:creationId xmlns:a16="http://schemas.microsoft.com/office/drawing/2014/main" id="{6688BCFF-EEE3-679E-5166-7FED79CF4E15}"/>
              </a:ext>
            </a:extLst>
          </p:cNvPr>
          <p:cNvSpPr txBox="1"/>
          <p:nvPr/>
        </p:nvSpPr>
        <p:spPr>
          <a:xfrm>
            <a:off x="7892888" y="5254966"/>
            <a:ext cx="2145139" cy="923330"/>
          </a:xfrm>
          <a:prstGeom prst="rect">
            <a:avLst/>
          </a:prstGeom>
          <a:noFill/>
        </p:spPr>
        <p:txBody>
          <a:bodyPr wrap="none" rtlCol="0">
            <a:spAutoFit/>
          </a:bodyPr>
          <a:lstStyle/>
          <a:p>
            <a:pPr algn="ctr"/>
            <a:r>
              <a:rPr lang="en-US" b="1" dirty="0"/>
              <a:t>Jacob Boston</a:t>
            </a:r>
          </a:p>
          <a:p>
            <a:pPr algn="ctr"/>
            <a:r>
              <a:rPr lang="en-US" dirty="0"/>
              <a:t>    Deputy Inspector </a:t>
            </a:r>
          </a:p>
          <a:p>
            <a:endParaRPr lang="en-US" dirty="0"/>
          </a:p>
        </p:txBody>
      </p:sp>
      <p:pic>
        <p:nvPicPr>
          <p:cNvPr id="15" name="Picture 14">
            <a:extLst>
              <a:ext uri="{FF2B5EF4-FFF2-40B4-BE49-F238E27FC236}">
                <a16:creationId xmlns:a16="http://schemas.microsoft.com/office/drawing/2014/main" id="{3FE5222D-B59F-E546-A73C-27098ED8EF97}"/>
              </a:ext>
            </a:extLst>
          </p:cNvPr>
          <p:cNvPicPr>
            <a:picLocks noChangeAspect="1"/>
          </p:cNvPicPr>
          <p:nvPr/>
        </p:nvPicPr>
        <p:blipFill>
          <a:blip r:embed="rId8"/>
          <a:stretch>
            <a:fillRect/>
          </a:stretch>
        </p:blipFill>
        <p:spPr>
          <a:xfrm>
            <a:off x="6927031" y="4578586"/>
            <a:ext cx="1135082" cy="1352760"/>
          </a:xfrm>
          <a:prstGeom prst="rect">
            <a:avLst/>
          </a:prstGeom>
        </p:spPr>
      </p:pic>
      <p:pic>
        <p:nvPicPr>
          <p:cNvPr id="19" name="Picture 18">
            <a:extLst>
              <a:ext uri="{FF2B5EF4-FFF2-40B4-BE49-F238E27FC236}">
                <a16:creationId xmlns:a16="http://schemas.microsoft.com/office/drawing/2014/main" id="{800DC2E4-AB63-564A-6CFC-B4D925225A04}"/>
              </a:ext>
            </a:extLst>
          </p:cNvPr>
          <p:cNvPicPr>
            <a:picLocks noChangeAspect="1"/>
          </p:cNvPicPr>
          <p:nvPr/>
        </p:nvPicPr>
        <p:blipFill>
          <a:blip r:embed="rId9"/>
          <a:stretch>
            <a:fillRect/>
          </a:stretch>
        </p:blipFill>
        <p:spPr>
          <a:xfrm flipH="1">
            <a:off x="2581722" y="4525203"/>
            <a:ext cx="1242836" cy="1405564"/>
          </a:xfrm>
          <a:prstGeom prst="rect">
            <a:avLst/>
          </a:prstGeom>
        </p:spPr>
      </p:pic>
      <p:pic>
        <p:nvPicPr>
          <p:cNvPr id="3" name="Picture 2">
            <a:extLst>
              <a:ext uri="{FF2B5EF4-FFF2-40B4-BE49-F238E27FC236}">
                <a16:creationId xmlns:a16="http://schemas.microsoft.com/office/drawing/2014/main" id="{152C74A9-FA70-A716-79BD-F75FD5CFB4BD}"/>
              </a:ext>
            </a:extLst>
          </p:cNvPr>
          <p:cNvPicPr>
            <a:picLocks noChangeAspect="1"/>
          </p:cNvPicPr>
          <p:nvPr/>
        </p:nvPicPr>
        <p:blipFill>
          <a:blip r:embed="rId10"/>
          <a:stretch>
            <a:fillRect/>
          </a:stretch>
        </p:blipFill>
        <p:spPr>
          <a:xfrm>
            <a:off x="2978659" y="1339049"/>
            <a:ext cx="1133954" cy="1487553"/>
          </a:xfrm>
          <a:prstGeom prst="rect">
            <a:avLst/>
          </a:prstGeom>
        </p:spPr>
      </p:pic>
    </p:spTree>
    <p:extLst>
      <p:ext uri="{BB962C8B-B14F-4D97-AF65-F5344CB8AC3E}">
        <p14:creationId xmlns:p14="http://schemas.microsoft.com/office/powerpoint/2010/main" val="2563157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3878" y="203546"/>
            <a:ext cx="9012970" cy="1338361"/>
          </a:xfrm>
        </p:spPr>
        <p:txBody>
          <a:bodyPr>
            <a:normAutofit fontScale="90000"/>
          </a:bodyPr>
          <a:lstStyle/>
          <a:p>
            <a:r>
              <a:rPr lang="en-US" sz="2700" b="1" dirty="0">
                <a:latin typeface="Sitka Heading" panose="02000505000000020004" pitchFamily="2" charset="0"/>
              </a:rPr>
              <a:t>              </a:t>
            </a:r>
            <a:r>
              <a:rPr lang="en-US" sz="3000" b="1" dirty="0">
                <a:latin typeface="Sitka Heading" panose="02000505000000020004" pitchFamily="2" charset="0"/>
              </a:rPr>
              <a:t>Program Updates – </a:t>
            </a:r>
            <a:br>
              <a:rPr lang="en-US" sz="3000" b="1" dirty="0">
                <a:latin typeface="Sitka Heading" panose="02000505000000020004" pitchFamily="2" charset="0"/>
              </a:rPr>
            </a:br>
            <a:r>
              <a:rPr lang="en-US" sz="3000" b="1" dirty="0">
                <a:latin typeface="Sitka Heading" panose="02000505000000020004" pitchFamily="2" charset="0"/>
              </a:rPr>
              <a:t>	   Elevator Inspector Staff</a:t>
            </a:r>
            <a:br>
              <a:rPr lang="en-US" sz="4000" dirty="0"/>
            </a:br>
            <a:endParaRPr lang="en-US" sz="4000" dirty="0"/>
          </a:p>
        </p:txBody>
      </p:sp>
      <p:sp>
        <p:nvSpPr>
          <p:cNvPr id="4" name="Text Placeholder 3"/>
          <p:cNvSpPr>
            <a:spLocks noGrp="1"/>
          </p:cNvSpPr>
          <p:nvPr>
            <p:ph type="body" sz="half" idx="2"/>
          </p:nvPr>
        </p:nvSpPr>
        <p:spPr>
          <a:xfrm>
            <a:off x="6224348" y="1541907"/>
            <a:ext cx="5866443" cy="4781707"/>
          </a:xfrm>
        </p:spPr>
        <p:txBody>
          <a:bodyPr>
            <a:normAutofit fontScale="25000" lnSpcReduction="20000"/>
          </a:bodyPr>
          <a:lstStyle/>
          <a:p>
            <a:pPr>
              <a:spcAft>
                <a:spcPts val="0"/>
              </a:spcAft>
            </a:pPr>
            <a:endParaRPr lang="en-US" sz="2600" b="1" dirty="0">
              <a:solidFill>
                <a:schemeClr val="accent1"/>
              </a:solidFill>
            </a:endParaRPr>
          </a:p>
          <a:p>
            <a:pPr>
              <a:spcBef>
                <a:spcPts val="0"/>
              </a:spcBef>
              <a:spcAft>
                <a:spcPts val="0"/>
              </a:spcAft>
            </a:pPr>
            <a:r>
              <a:rPr lang="en-US" sz="7200" b="1" dirty="0">
                <a:latin typeface="Sitka Heading" panose="02000505000000020004" pitchFamily="2" charset="0"/>
                <a:cs typeface="Times New Roman" panose="02020603050405020304" pitchFamily="18" charset="0"/>
              </a:rPr>
              <a:t>	Allen McElyea</a:t>
            </a:r>
            <a:r>
              <a:rPr lang="en-US" sz="7200" dirty="0">
                <a:latin typeface="Sitka Heading" panose="02000505000000020004" pitchFamily="2" charset="0"/>
                <a:cs typeface="Times New Roman" panose="02020603050405020304" pitchFamily="18" charset="0"/>
              </a:rPr>
              <a:t>,</a:t>
            </a:r>
            <a:r>
              <a:rPr lang="en-US" sz="7200" b="1" dirty="0">
                <a:latin typeface="Sitka Heading" panose="02000505000000020004" pitchFamily="2" charset="0"/>
                <a:cs typeface="Times New Roman" panose="02020603050405020304" pitchFamily="18" charset="0"/>
              </a:rPr>
              <a:t> </a:t>
            </a:r>
            <a:r>
              <a:rPr lang="en-US" sz="7200" dirty="0">
                <a:latin typeface="Sitka Heading" panose="02000505000000020004" pitchFamily="2" charset="0"/>
                <a:cs typeface="Times New Roman" panose="02020603050405020304" pitchFamily="18" charset="0"/>
              </a:rPr>
              <a:t>Chief Amusement Ride Inspector 	Deputy Elevator Inspector</a:t>
            </a:r>
          </a:p>
          <a:p>
            <a:pPr algn="l">
              <a:spcBef>
                <a:spcPts val="0"/>
              </a:spcBef>
              <a:spcAft>
                <a:spcPts val="0"/>
              </a:spcAft>
            </a:pPr>
            <a:endParaRPr lang="en-US" sz="7200" b="1" dirty="0">
              <a:solidFill>
                <a:schemeClr val="tx1"/>
              </a:solidFill>
              <a:latin typeface="Sitka Heading" panose="02000505000000020004" pitchFamily="2" charset="0"/>
              <a:cs typeface="Times New Roman" panose="02020603050405020304" pitchFamily="18" charset="0"/>
            </a:endParaRPr>
          </a:p>
          <a:p>
            <a:pPr algn="l">
              <a:spcBef>
                <a:spcPts val="0"/>
              </a:spcBef>
              <a:spcAft>
                <a:spcPts val="0"/>
              </a:spcAft>
            </a:pPr>
            <a:endParaRPr lang="en-US" sz="7200" b="1" dirty="0">
              <a:solidFill>
                <a:schemeClr val="tx1"/>
              </a:solidFill>
              <a:latin typeface="Sitka Heading" panose="02000505000000020004" pitchFamily="2" charset="0"/>
              <a:cs typeface="Times New Roman" panose="02020603050405020304" pitchFamily="18" charset="0"/>
            </a:endParaRPr>
          </a:p>
          <a:p>
            <a:pPr algn="l">
              <a:spcBef>
                <a:spcPts val="0"/>
              </a:spcBef>
              <a:spcAft>
                <a:spcPts val="0"/>
              </a:spcAft>
            </a:pPr>
            <a:r>
              <a:rPr lang="en-US" sz="7200" b="1" dirty="0">
                <a:latin typeface="Sitka Heading" panose="02000505000000020004" pitchFamily="2" charset="0"/>
                <a:cs typeface="Times New Roman" panose="02020603050405020304" pitchFamily="18" charset="0"/>
              </a:rPr>
              <a:t>	Michelle Field</a:t>
            </a:r>
            <a:r>
              <a:rPr lang="en-US" sz="7200" dirty="0">
                <a:latin typeface="Sitka Heading" panose="02000505000000020004" pitchFamily="2" charset="0"/>
                <a:cs typeface="Times New Roman" panose="02020603050405020304" pitchFamily="18" charset="0"/>
              </a:rPr>
              <a:t>, Deputy Inspector</a:t>
            </a:r>
          </a:p>
          <a:p>
            <a:pPr algn="l">
              <a:spcBef>
                <a:spcPts val="0"/>
              </a:spcBef>
              <a:spcAft>
                <a:spcPts val="0"/>
              </a:spcAft>
            </a:pPr>
            <a:endParaRPr lang="en-US" sz="7200" dirty="0">
              <a:solidFill>
                <a:schemeClr val="tx1"/>
              </a:solidFill>
              <a:latin typeface="Sitka Heading" panose="02000505000000020004" pitchFamily="2" charset="0"/>
              <a:cs typeface="Times New Roman" panose="02020603050405020304" pitchFamily="18" charset="0"/>
            </a:endParaRPr>
          </a:p>
          <a:p>
            <a:pPr algn="l">
              <a:spcBef>
                <a:spcPts val="0"/>
              </a:spcBef>
              <a:spcAft>
                <a:spcPts val="0"/>
              </a:spcAft>
            </a:pPr>
            <a:r>
              <a:rPr lang="en-US" sz="7200" b="1" dirty="0">
                <a:latin typeface="Sitka Heading" panose="02000505000000020004" pitchFamily="2" charset="0"/>
                <a:cs typeface="Times New Roman" panose="02020603050405020304" pitchFamily="18" charset="0"/>
              </a:rPr>
              <a:t>		</a:t>
            </a:r>
          </a:p>
          <a:p>
            <a:pPr algn="l">
              <a:spcBef>
                <a:spcPts val="0"/>
              </a:spcBef>
              <a:spcAft>
                <a:spcPts val="0"/>
              </a:spcAft>
            </a:pPr>
            <a:r>
              <a:rPr lang="en-US" sz="7200" b="1" dirty="0">
                <a:latin typeface="Sitka Heading" panose="02000505000000020004" pitchFamily="2" charset="0"/>
                <a:cs typeface="Times New Roman" panose="02020603050405020304" pitchFamily="18" charset="0"/>
              </a:rPr>
              <a:t>		</a:t>
            </a:r>
          </a:p>
          <a:p>
            <a:pPr algn="l">
              <a:spcBef>
                <a:spcPts val="0"/>
              </a:spcBef>
              <a:spcAft>
                <a:spcPts val="0"/>
              </a:spcAft>
            </a:pPr>
            <a:r>
              <a:rPr lang="en-US" sz="7200" b="1" dirty="0">
                <a:latin typeface="Sitka Heading" panose="02000505000000020004" pitchFamily="2" charset="0"/>
                <a:cs typeface="Times New Roman" panose="02020603050405020304" pitchFamily="18" charset="0"/>
              </a:rPr>
              <a:t>	Mark Morris</a:t>
            </a:r>
            <a:r>
              <a:rPr lang="en-US" sz="7200" dirty="0">
                <a:latin typeface="Sitka Heading" panose="02000505000000020004" pitchFamily="2" charset="0"/>
                <a:cs typeface="Times New Roman" panose="02020603050405020304" pitchFamily="18" charset="0"/>
              </a:rPr>
              <a:t>, Deputy Inspector</a:t>
            </a:r>
          </a:p>
          <a:p>
            <a:pPr algn="l">
              <a:spcBef>
                <a:spcPts val="0"/>
              </a:spcBef>
              <a:spcAft>
                <a:spcPts val="0"/>
              </a:spcAft>
            </a:pPr>
            <a:endParaRPr lang="en-US" sz="7200" dirty="0">
              <a:solidFill>
                <a:schemeClr val="tx1"/>
              </a:solidFill>
              <a:latin typeface="Sitka Heading" panose="02000505000000020004" pitchFamily="2" charset="0"/>
              <a:cs typeface="Times New Roman" panose="02020603050405020304" pitchFamily="18" charset="0"/>
            </a:endParaRPr>
          </a:p>
          <a:p>
            <a:pPr algn="l">
              <a:spcBef>
                <a:spcPts val="0"/>
              </a:spcBef>
              <a:spcAft>
                <a:spcPts val="0"/>
              </a:spcAft>
            </a:pPr>
            <a:r>
              <a:rPr lang="en-US" sz="7200" b="1" dirty="0">
                <a:solidFill>
                  <a:schemeClr val="tx1"/>
                </a:solidFill>
                <a:latin typeface="Sitka Heading" panose="02000505000000020004" pitchFamily="2" charset="0"/>
                <a:cs typeface="Times New Roman" panose="02020603050405020304" pitchFamily="18" charset="0"/>
              </a:rPr>
              <a:t>		</a:t>
            </a:r>
          </a:p>
          <a:p>
            <a:pPr algn="l">
              <a:spcBef>
                <a:spcPts val="0"/>
              </a:spcBef>
              <a:spcAft>
                <a:spcPts val="0"/>
              </a:spcAft>
            </a:pPr>
            <a:endParaRPr lang="en-US" sz="7200" b="1" dirty="0">
              <a:solidFill>
                <a:schemeClr val="tx1"/>
              </a:solidFill>
              <a:latin typeface="Sitka Heading" panose="02000505000000020004" pitchFamily="2" charset="0"/>
              <a:cs typeface="Times New Roman" panose="02020603050405020304" pitchFamily="18" charset="0"/>
            </a:endParaRPr>
          </a:p>
          <a:p>
            <a:pPr algn="l">
              <a:spcBef>
                <a:spcPts val="0"/>
              </a:spcBef>
              <a:spcAft>
                <a:spcPts val="0"/>
              </a:spcAft>
            </a:pPr>
            <a:r>
              <a:rPr lang="en-US" sz="7200" b="1" dirty="0">
                <a:latin typeface="Sitka Heading" panose="02000505000000020004" pitchFamily="2" charset="0"/>
                <a:cs typeface="Times New Roman" panose="02020603050405020304" pitchFamily="18" charset="0"/>
              </a:rPr>
              <a:t>	</a:t>
            </a:r>
            <a:r>
              <a:rPr lang="en-US" sz="7200" b="1" dirty="0">
                <a:solidFill>
                  <a:schemeClr val="tx1"/>
                </a:solidFill>
                <a:latin typeface="Sitka Heading" panose="02000505000000020004" pitchFamily="2" charset="0"/>
                <a:cs typeface="Times New Roman" panose="02020603050405020304" pitchFamily="18" charset="0"/>
              </a:rPr>
              <a:t>Cade Johnson</a:t>
            </a:r>
            <a:r>
              <a:rPr lang="en-US" sz="7200" dirty="0">
                <a:solidFill>
                  <a:schemeClr val="tx1"/>
                </a:solidFill>
                <a:latin typeface="Sitka Heading" panose="02000505000000020004" pitchFamily="2" charset="0"/>
                <a:cs typeface="Times New Roman" panose="02020603050405020304" pitchFamily="18" charset="0"/>
              </a:rPr>
              <a:t>, Deputy Inspector</a:t>
            </a:r>
          </a:p>
          <a:p>
            <a:pPr algn="l">
              <a:spcBef>
                <a:spcPts val="0"/>
              </a:spcBef>
              <a:spcAft>
                <a:spcPts val="0"/>
              </a:spcAft>
            </a:pPr>
            <a:endParaRPr lang="en-US" sz="2400" b="1" dirty="0">
              <a:solidFill>
                <a:schemeClr val="accent1"/>
              </a:solidFill>
            </a:endParaRPr>
          </a:p>
          <a:p>
            <a:pPr algn="l">
              <a:spcBef>
                <a:spcPts val="0"/>
              </a:spcBef>
              <a:spcAft>
                <a:spcPts val="0"/>
              </a:spcAft>
            </a:pPr>
            <a:endParaRPr lang="en-US" sz="2400" b="1" dirty="0">
              <a:solidFill>
                <a:schemeClr val="accent1"/>
              </a:solidFill>
            </a:endParaRPr>
          </a:p>
          <a:p>
            <a:pPr>
              <a:spcAft>
                <a:spcPts val="0"/>
              </a:spcAft>
            </a:pPr>
            <a:endParaRPr lang="en-US" sz="2400" b="1" dirty="0">
              <a:solidFill>
                <a:schemeClr val="accent1"/>
              </a:solidFill>
            </a:endParaRPr>
          </a:p>
          <a:p>
            <a:pPr>
              <a:spcAft>
                <a:spcPts val="0"/>
              </a:spcAft>
            </a:pPr>
            <a:r>
              <a:rPr lang="en-US" sz="2400" b="1" dirty="0">
                <a:solidFill>
                  <a:schemeClr val="accent1"/>
                </a:solidFill>
              </a:rPr>
              <a:t>																				</a:t>
            </a:r>
            <a:endParaRPr lang="en-US" sz="2400" b="1" dirty="0">
              <a:solidFill>
                <a:schemeClr val="bg1"/>
              </a:solidFill>
            </a:endParaRPr>
          </a:p>
          <a:p>
            <a:pPr>
              <a:spcAft>
                <a:spcPts val="0"/>
              </a:spcAft>
            </a:pPr>
            <a:r>
              <a:rPr lang="en-US" sz="2400" b="1" dirty="0">
                <a:solidFill>
                  <a:schemeClr val="bg1"/>
                </a:solidFill>
              </a:rPr>
              <a:t>					</a:t>
            </a:r>
          </a:p>
        </p:txBody>
      </p:sp>
      <p:pic>
        <p:nvPicPr>
          <p:cNvPr id="9" name="Picture 8" descr="OK.gov logo">
            <a:extLst>
              <a:ext uri="{FF2B5EF4-FFF2-40B4-BE49-F238E27FC236}">
                <a16:creationId xmlns:a16="http://schemas.microsoft.com/office/drawing/2014/main" id="{A7D7A879-4C11-4602-AC9A-5CD7588A8D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8D49E37-19D0-4173-9F5C-FEC95D49CD2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0993" y="3860499"/>
            <a:ext cx="862104" cy="921504"/>
          </a:xfrm>
          <a:prstGeom prst="rect">
            <a:avLst/>
          </a:prstGeom>
          <a:noFill/>
          <a:ln>
            <a:noFill/>
          </a:ln>
        </p:spPr>
      </p:pic>
      <p:pic>
        <p:nvPicPr>
          <p:cNvPr id="11" name="Picture 10">
            <a:extLst>
              <a:ext uri="{FF2B5EF4-FFF2-40B4-BE49-F238E27FC236}">
                <a16:creationId xmlns:a16="http://schemas.microsoft.com/office/drawing/2014/main" id="{B1923441-D14A-4A18-9545-56B7C2DE4EB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0993" y="1455614"/>
            <a:ext cx="819150" cy="1032712"/>
          </a:xfrm>
          <a:prstGeom prst="rect">
            <a:avLst/>
          </a:prstGeom>
          <a:noFill/>
          <a:ln>
            <a:noFill/>
          </a:ln>
        </p:spPr>
      </p:pic>
      <p:pic>
        <p:nvPicPr>
          <p:cNvPr id="12" name="Picture 11">
            <a:extLst>
              <a:ext uri="{FF2B5EF4-FFF2-40B4-BE49-F238E27FC236}">
                <a16:creationId xmlns:a16="http://schemas.microsoft.com/office/drawing/2014/main" id="{9B779A67-E538-4682-9A75-1191E889CC3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0993" y="2696893"/>
            <a:ext cx="866866" cy="955039"/>
          </a:xfrm>
          <a:prstGeom prst="rect">
            <a:avLst/>
          </a:prstGeom>
          <a:noFill/>
          <a:ln>
            <a:noFill/>
          </a:ln>
        </p:spPr>
      </p:pic>
      <p:pic>
        <p:nvPicPr>
          <p:cNvPr id="13" name="Picture 12">
            <a:extLst>
              <a:ext uri="{FF2B5EF4-FFF2-40B4-BE49-F238E27FC236}">
                <a16:creationId xmlns:a16="http://schemas.microsoft.com/office/drawing/2014/main" id="{65A37778-A1B0-4707-8FC3-FB2ADA68A86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0993" y="4990570"/>
            <a:ext cx="862104" cy="963134"/>
          </a:xfrm>
          <a:prstGeom prst="rect">
            <a:avLst/>
          </a:prstGeom>
          <a:noFill/>
          <a:ln>
            <a:noFill/>
          </a:ln>
        </p:spPr>
      </p:pic>
      <p:pic>
        <p:nvPicPr>
          <p:cNvPr id="5" name="Picture 4" descr="An aerial view of a amusement park&#10;&#10;Description automatically generated">
            <a:extLst>
              <a:ext uri="{FF2B5EF4-FFF2-40B4-BE49-F238E27FC236}">
                <a16:creationId xmlns:a16="http://schemas.microsoft.com/office/drawing/2014/main" id="{EF964064-7638-F2F3-FC56-9F0801609630}"/>
              </a:ext>
            </a:extLst>
          </p:cNvPr>
          <p:cNvPicPr>
            <a:picLocks noChangeAspect="1"/>
          </p:cNvPicPr>
          <p:nvPr/>
        </p:nvPicPr>
        <p:blipFill>
          <a:blip r:embed="rId8"/>
          <a:stretch>
            <a:fillRect/>
          </a:stretch>
        </p:blipFill>
        <p:spPr>
          <a:xfrm>
            <a:off x="234192" y="1829036"/>
            <a:ext cx="5569887" cy="3713258"/>
          </a:xfrm>
          <a:prstGeom prst="rect">
            <a:avLst/>
          </a:prstGeom>
        </p:spPr>
      </p:pic>
    </p:spTree>
    <p:extLst>
      <p:ext uri="{BB962C8B-B14F-4D97-AF65-F5344CB8AC3E}">
        <p14:creationId xmlns:p14="http://schemas.microsoft.com/office/powerpoint/2010/main" val="208298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84FA10-9534-56D7-07A6-4E80FB86F8C1}"/>
              </a:ext>
            </a:extLst>
          </p:cNvPr>
          <p:cNvSpPr txBox="1"/>
          <p:nvPr/>
        </p:nvSpPr>
        <p:spPr>
          <a:xfrm>
            <a:off x="4783493" y="138023"/>
            <a:ext cx="7408507" cy="1384995"/>
          </a:xfrm>
          <a:prstGeom prst="rect">
            <a:avLst/>
          </a:prstGeom>
          <a:noFill/>
        </p:spPr>
        <p:txBody>
          <a:bodyPr wrap="square">
            <a:spAutoFit/>
          </a:bodyPr>
          <a:lstStyle/>
          <a:p>
            <a:pPr algn="ctr"/>
            <a:r>
              <a:rPr lang="pt-BR" sz="2800" dirty="0"/>
              <a:t>Program Updates - ​Elevator Inspector Regions ​</a:t>
            </a:r>
          </a:p>
          <a:p>
            <a:r>
              <a:rPr lang="pt-BR" sz="2800" dirty="0"/>
              <a:t>​</a:t>
            </a:r>
            <a:endParaRPr lang="en-US" sz="2800" dirty="0"/>
          </a:p>
        </p:txBody>
      </p:sp>
      <p:pic>
        <p:nvPicPr>
          <p:cNvPr id="2" name="Picture 1" descr="OK.gov logo">
            <a:extLst>
              <a:ext uri="{FF2B5EF4-FFF2-40B4-BE49-F238E27FC236}">
                <a16:creationId xmlns:a16="http://schemas.microsoft.com/office/drawing/2014/main" id="{2D04FFF2-B014-E6C4-BB9F-CC04A5BD17D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57600" cy="128016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830DC69-52E0-9D70-13B6-16CDA9DD152B}"/>
              </a:ext>
            </a:extLst>
          </p:cNvPr>
          <p:cNvPicPr>
            <a:picLocks noChangeAspect="1"/>
          </p:cNvPicPr>
          <p:nvPr/>
        </p:nvPicPr>
        <p:blipFill>
          <a:blip r:embed="rId3"/>
          <a:stretch>
            <a:fillRect/>
          </a:stretch>
        </p:blipFill>
        <p:spPr>
          <a:xfrm>
            <a:off x="0" y="1"/>
            <a:ext cx="12192000" cy="7154312"/>
          </a:xfrm>
          <a:prstGeom prst="rect">
            <a:avLst/>
          </a:prstGeom>
        </p:spPr>
      </p:pic>
    </p:spTree>
    <p:extLst>
      <p:ext uri="{BB962C8B-B14F-4D97-AF65-F5344CB8AC3E}">
        <p14:creationId xmlns:p14="http://schemas.microsoft.com/office/powerpoint/2010/main" val="2803039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Tm="10000">
        <p159:morph option="byObject"/>
      </p:transition>
    </mc:Choice>
    <mc:Fallback xmlns="">
      <p:transition advTm="10000">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9EB750-A6DA-4BE8-B87B-FC499FE733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EA9014-ED64-4558-B1E1-D03F0EE32BEB}">
  <ds:schemaRef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purl.org/dc/terms/"/>
    <ds:schemaRef ds:uri="http://schemas.microsoft.com/office/2006/metadata/properties"/>
    <ds:schemaRef ds:uri="http://schemas.openxmlformats.org/package/2006/metadata/core-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05D99ABA-76CE-4A8E-B5F0-C051B96628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19937</TotalTime>
  <Words>2695</Words>
  <Application>Microsoft Office PowerPoint</Application>
  <PresentationFormat>Widescreen</PresentationFormat>
  <Paragraphs>310</Paragraphs>
  <Slides>41</Slides>
  <Notes>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Aptos</vt:lpstr>
      <vt:lpstr>Arial</vt:lpstr>
      <vt:lpstr>Calibri</vt:lpstr>
      <vt:lpstr>Cambria</vt:lpstr>
      <vt:lpstr>Century Gothic</vt:lpstr>
      <vt:lpstr>Gill Sans MT</vt:lpstr>
      <vt:lpstr>Ronnia-Bold</vt:lpstr>
      <vt:lpstr>Sitka Heading</vt:lpstr>
      <vt:lpstr>Symbol</vt:lpstr>
      <vt:lpstr>TeX_CM_Maths_Symbols</vt:lpstr>
      <vt:lpstr>Times New Roman</vt:lpstr>
      <vt:lpstr>Wingdings</vt:lpstr>
      <vt:lpstr>Gallery</vt:lpstr>
      <vt:lpstr>April 2nd, 2026 Elevator Summit</vt:lpstr>
      <vt:lpstr>Welcome 2026 Participants</vt:lpstr>
      <vt:lpstr>Welcome 2026 Participants</vt:lpstr>
      <vt:lpstr>Agenda</vt:lpstr>
      <vt:lpstr>PowerPoint Presentation</vt:lpstr>
      <vt:lpstr>Jim Williams​ Director, Safety Standards Division SSD James.Williams@labor.ok.gov    Office - (405) 522-5379 ​ Cell - (405) 249-1769  </vt:lpstr>
      <vt:lpstr>Program Updates –  Elevator Program Staff</vt:lpstr>
      <vt:lpstr>              Program Updates –      Elevator Inspector Staff </vt:lpstr>
      <vt:lpstr>PowerPoint Presentation</vt:lpstr>
      <vt:lpstr>PowerPoint Presentation</vt:lpstr>
      <vt:lpstr>PowerPoint Presentation</vt:lpstr>
      <vt:lpstr>PowerPoint Presentation</vt:lpstr>
      <vt:lpstr>Program Updates –  Current Events </vt:lpstr>
      <vt:lpstr>PowerPoint Presentation</vt:lpstr>
      <vt:lpstr>ADMINISTRATIVE ISSUES </vt:lpstr>
      <vt:lpstr>ADMINISTRATIVE ISSUES, Continued </vt:lpstr>
      <vt:lpstr>ADMINISTRATIVE ISSUES, Continued </vt:lpstr>
      <vt:lpstr>PowerPoint Presentation</vt:lpstr>
      <vt:lpstr>PowerPoint Presentation</vt:lpstr>
      <vt:lpstr>ContractorS Notice   </vt:lpstr>
      <vt:lpstr>Inspectors Notice </vt:lpstr>
      <vt:lpstr>PowerPoint Presentation</vt:lpstr>
      <vt:lpstr>PowerPoint Presentation</vt:lpstr>
      <vt:lpstr>Escalators As Egress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vt:lpstr>
      <vt:lpstr>PowerPoint Presentation</vt:lpstr>
      <vt:lpstr>PowerPoint Presentation</vt:lpstr>
      <vt:lpstr>PowerPoint Presentation</vt:lpstr>
      <vt:lpstr>PowerPoint Presentation</vt:lpstr>
      <vt:lpstr>PowerPoint Presentation</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Elevator Summit</dc:title>
  <dc:creator>Neal Petersen</dc:creator>
  <cp:lastModifiedBy>James Williams</cp:lastModifiedBy>
  <cp:revision>123</cp:revision>
  <dcterms:created xsi:type="dcterms:W3CDTF">2024-03-08T17:23:03Z</dcterms:created>
  <dcterms:modified xsi:type="dcterms:W3CDTF">2026-04-02T13:25:02Z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