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864" r:id="rId5"/>
    <p:sldMasterId id="2147483868" r:id="rId6"/>
    <p:sldMasterId id="2147483882" r:id="rId7"/>
    <p:sldMasterId id="2147483895" r:id="rId8"/>
    <p:sldMasterId id="2147483912" r:id="rId9"/>
    <p:sldMasterId id="2147483919" r:id="rId10"/>
  </p:sldMasterIdLst>
  <p:notesMasterIdLst>
    <p:notesMasterId r:id="rId112"/>
  </p:notesMasterIdLst>
  <p:sldIdLst>
    <p:sldId id="256" r:id="rId11"/>
    <p:sldId id="628" r:id="rId12"/>
    <p:sldId id="674" r:id="rId13"/>
    <p:sldId id="612" r:id="rId14"/>
    <p:sldId id="306" r:id="rId15"/>
    <p:sldId id="307" r:id="rId16"/>
    <p:sldId id="658" r:id="rId17"/>
    <p:sldId id="258" r:id="rId18"/>
    <p:sldId id="631" r:id="rId19"/>
    <p:sldId id="632" r:id="rId20"/>
    <p:sldId id="633" r:id="rId21"/>
    <p:sldId id="634" r:id="rId22"/>
    <p:sldId id="635" r:id="rId23"/>
    <p:sldId id="636" r:id="rId24"/>
    <p:sldId id="638" r:id="rId25"/>
    <p:sldId id="640" r:id="rId26"/>
    <p:sldId id="641" r:id="rId27"/>
    <p:sldId id="642" r:id="rId28"/>
    <p:sldId id="705" r:id="rId29"/>
    <p:sldId id="706" r:id="rId30"/>
    <p:sldId id="707" r:id="rId31"/>
    <p:sldId id="708" r:id="rId32"/>
    <p:sldId id="710" r:id="rId33"/>
    <p:sldId id="711" r:id="rId34"/>
    <p:sldId id="712" r:id="rId35"/>
    <p:sldId id="713" r:id="rId36"/>
    <p:sldId id="714" r:id="rId37"/>
    <p:sldId id="715" r:id="rId38"/>
    <p:sldId id="660" r:id="rId39"/>
    <p:sldId id="519" r:id="rId40"/>
    <p:sldId id="516" r:id="rId41"/>
    <p:sldId id="517" r:id="rId42"/>
    <p:sldId id="518" r:id="rId43"/>
    <p:sldId id="686" r:id="rId44"/>
    <p:sldId id="665" r:id="rId45"/>
    <p:sldId id="646" r:id="rId46"/>
    <p:sldId id="647" r:id="rId47"/>
    <p:sldId id="648" r:id="rId48"/>
    <p:sldId id="684" r:id="rId49"/>
    <p:sldId id="685" r:id="rId50"/>
    <p:sldId id="402" r:id="rId51"/>
    <p:sldId id="413" r:id="rId52"/>
    <p:sldId id="687" r:id="rId53"/>
    <p:sldId id="688" r:id="rId54"/>
    <p:sldId id="689" r:id="rId55"/>
    <p:sldId id="690" r:id="rId56"/>
    <p:sldId id="691" r:id="rId57"/>
    <p:sldId id="692" r:id="rId58"/>
    <p:sldId id="693" r:id="rId59"/>
    <p:sldId id="694" r:id="rId60"/>
    <p:sldId id="695" r:id="rId61"/>
    <p:sldId id="696" r:id="rId62"/>
    <p:sldId id="697" r:id="rId63"/>
    <p:sldId id="698" r:id="rId64"/>
    <p:sldId id="699" r:id="rId65"/>
    <p:sldId id="700" r:id="rId66"/>
    <p:sldId id="701" r:id="rId67"/>
    <p:sldId id="702" r:id="rId68"/>
    <p:sldId id="703" r:id="rId69"/>
    <p:sldId id="666" r:id="rId70"/>
    <p:sldId id="677" r:id="rId71"/>
    <p:sldId id="419" r:id="rId72"/>
    <p:sldId id="400" r:id="rId73"/>
    <p:sldId id="463" r:id="rId74"/>
    <p:sldId id="420" r:id="rId75"/>
    <p:sldId id="421" r:id="rId76"/>
    <p:sldId id="422" r:id="rId77"/>
    <p:sldId id="471" r:id="rId78"/>
    <p:sldId id="704" r:id="rId79"/>
    <p:sldId id="667" r:id="rId80"/>
    <p:sldId id="434" r:id="rId81"/>
    <p:sldId id="433" r:id="rId82"/>
    <p:sldId id="456" r:id="rId83"/>
    <p:sldId id="457" r:id="rId84"/>
    <p:sldId id="458" r:id="rId85"/>
    <p:sldId id="473" r:id="rId86"/>
    <p:sldId id="668" r:id="rId87"/>
    <p:sldId id="280" r:id="rId88"/>
    <p:sldId id="480" r:id="rId89"/>
    <p:sldId id="282" r:id="rId90"/>
    <p:sldId id="285" r:id="rId91"/>
    <p:sldId id="504" r:id="rId92"/>
    <p:sldId id="671" r:id="rId93"/>
    <p:sldId id="670" r:id="rId94"/>
    <p:sldId id="722" r:id="rId95"/>
    <p:sldId id="723" r:id="rId96"/>
    <p:sldId id="725" r:id="rId97"/>
    <p:sldId id="726" r:id="rId98"/>
    <p:sldId id="716" r:id="rId99"/>
    <p:sldId id="717" r:id="rId100"/>
    <p:sldId id="718" r:id="rId101"/>
    <p:sldId id="719" r:id="rId102"/>
    <p:sldId id="720" r:id="rId103"/>
    <p:sldId id="659" r:id="rId104"/>
    <p:sldId id="440" r:id="rId105"/>
    <p:sldId id="509" r:id="rId106"/>
    <p:sldId id="512" r:id="rId107"/>
    <p:sldId id="673" r:id="rId108"/>
    <p:sldId id="672" r:id="rId109"/>
    <p:sldId id="275" r:id="rId110"/>
    <p:sldId id="727"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D2232A"/>
    <a:srgbClr val="00AEE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89CED-5912-4B6E-844B-290CCE21BEAF}" v="9" dt="2022-07-25T18:25:54.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40" autoAdjust="0"/>
    <p:restoredTop sz="95407" autoAdjust="0"/>
  </p:normalViewPr>
  <p:slideViewPr>
    <p:cSldViewPr snapToGrid="0">
      <p:cViewPr varScale="1">
        <p:scale>
          <a:sx n="68" d="100"/>
          <a:sy n="68" d="100"/>
        </p:scale>
        <p:origin x="756" y="132"/>
      </p:cViewPr>
      <p:guideLst>
        <p:guide orient="horz" pos="2160"/>
        <p:guide pos="2880"/>
      </p:guideLst>
    </p:cSldViewPr>
  </p:slideViewPr>
  <p:outlineViewPr>
    <p:cViewPr>
      <p:scale>
        <a:sx n="33" d="100"/>
        <a:sy n="33" d="100"/>
      </p:scale>
      <p:origin x="0" y="-810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microsoft.com/office/2015/10/relationships/revisionInfo" Target="revisionInfo.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notesMaster" Target="notesMasters/notesMaster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presProps" Target="presProp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7C8F3-DCB4-4C64-BF41-32E0C73C6863}" type="datetimeFigureOut">
              <a:rPr lang="en-US" smtClean="0"/>
              <a:t>7/25/2022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DB817-728F-40AA-8DEF-FAC662147C2F}" type="slidenum">
              <a:rPr lang="en-US" smtClean="0"/>
              <a:t>‹#›</a:t>
            </a:fld>
            <a:endParaRPr lang="en-US" dirty="0"/>
          </a:p>
        </p:txBody>
      </p:sp>
    </p:spTree>
    <p:extLst>
      <p:ext uri="{BB962C8B-B14F-4D97-AF65-F5344CB8AC3E}">
        <p14:creationId xmlns:p14="http://schemas.microsoft.com/office/powerpoint/2010/main" val="34031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9025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7BB38E-CBC1-4FCD-9CCA-0D675DDF9116}" type="slidenum">
              <a:rPr lang="en-US" altLang="en-US" smtClean="0">
                <a:solidFill>
                  <a:srgbClr val="000000"/>
                </a:solidFill>
              </a:rPr>
              <a:pPr algn="r" eaLnBrk="1" hangingPunct="1">
                <a:spcBef>
                  <a:spcPct val="0"/>
                </a:spcBef>
              </a:pPr>
              <a:t>12</a:t>
            </a:fld>
            <a:endParaRPr lang="en-US" altLang="en-US" dirty="0">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798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C4656F2-C8A7-4ECA-8A64-E7EF3F50542D}" type="slidenum">
              <a:rPr lang="en-US" altLang="en-US" smtClean="0">
                <a:solidFill>
                  <a:srgbClr val="000000"/>
                </a:solidFill>
              </a:rPr>
              <a:pPr algn="r" eaLnBrk="1" hangingPunct="1">
                <a:spcBef>
                  <a:spcPct val="0"/>
                </a:spcBef>
              </a:pPr>
              <a:t>13</a:t>
            </a:fld>
            <a:endParaRPr lang="en-US" altLang="en-US" dirty="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Symbol" pitchFamily="18" charset="2"/>
              <a:buNone/>
            </a:pPr>
            <a:endParaRPr lang="en-US" altLang="en-US" dirty="0"/>
          </a:p>
        </p:txBody>
      </p:sp>
    </p:spTree>
    <p:extLst>
      <p:ext uri="{BB962C8B-B14F-4D97-AF65-F5344CB8AC3E}">
        <p14:creationId xmlns:p14="http://schemas.microsoft.com/office/powerpoint/2010/main" val="55369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F59C2AC-4A51-48F7-82A7-00E33C7401B9}" type="slidenum">
              <a:rPr lang="en-US" altLang="en-US" smtClean="0">
                <a:solidFill>
                  <a:srgbClr val="000000"/>
                </a:solidFill>
              </a:rPr>
              <a:pPr algn="r" eaLnBrk="1" hangingPunct="1">
                <a:spcBef>
                  <a:spcPct val="0"/>
                </a:spcBef>
              </a:pPr>
              <a:t>14</a:t>
            </a:fld>
            <a:endParaRPr lang="en-US" altLang="en-US" dirty="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619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F2ED778-685A-4324-AAAE-082E87D6EEA1}" type="slidenum">
              <a:rPr lang="en-US" altLang="en-US" smtClean="0">
                <a:solidFill>
                  <a:srgbClr val="000000"/>
                </a:solidFill>
              </a:rPr>
              <a:pPr algn="r" eaLnBrk="1" hangingPunct="1">
                <a:spcBef>
                  <a:spcPct val="0"/>
                </a:spcBef>
              </a:pPr>
              <a:t>15</a:t>
            </a:fld>
            <a:endParaRPr lang="en-US" altLang="en-US" dirty="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62000" y="4419600"/>
            <a:ext cx="54705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9599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60FCFB7-F3E7-40B1-9E8B-48C3127605A4}" type="slidenum">
              <a:rPr lang="en-US" altLang="en-US" smtClean="0">
                <a:solidFill>
                  <a:srgbClr val="000000"/>
                </a:solidFill>
              </a:rPr>
              <a:pPr algn="r" eaLnBrk="1" hangingPunct="1">
                <a:spcBef>
                  <a:spcPct val="0"/>
                </a:spcBef>
              </a:pPr>
              <a:t>16</a:t>
            </a:fld>
            <a:endParaRPr lang="en-US" altLang="en-US" dirty="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7725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003279F-EB8C-4A8D-A4DB-165525C6A9B4}" type="slidenum">
              <a:rPr lang="en-US" altLang="en-US" smtClean="0">
                <a:solidFill>
                  <a:srgbClr val="000000"/>
                </a:solidFill>
              </a:rPr>
              <a:pPr algn="r" eaLnBrk="1" hangingPunct="1">
                <a:spcBef>
                  <a:spcPct val="0"/>
                </a:spcBef>
              </a:pPr>
              <a:t>17</a:t>
            </a:fld>
            <a:endParaRPr lang="en-US" altLang="en-US" dirty="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5965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9A6B85E-B7EA-4F83-9F43-457CC21F5407}" type="slidenum">
              <a:rPr lang="en-US" altLang="en-US" smtClean="0">
                <a:solidFill>
                  <a:srgbClr val="000000"/>
                </a:solidFill>
              </a:rPr>
              <a:pPr algn="r" eaLnBrk="1" hangingPunct="1">
                <a:spcBef>
                  <a:spcPct val="0"/>
                </a:spcBef>
              </a:pPr>
              <a:t>18</a:t>
            </a:fld>
            <a:endParaRPr lang="en-US" altLang="en-US" dirty="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3692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7844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7122CD1-53C1-4166-9E81-F7EB1FBDBCDA}" type="slidenum">
              <a:rPr lang="en-US" altLang="en-US" smtClean="0">
                <a:solidFill>
                  <a:srgbClr val="000000"/>
                </a:solidFill>
              </a:rPr>
              <a:pPr algn="r" eaLnBrk="1" hangingPunct="1">
                <a:spcBef>
                  <a:spcPct val="0"/>
                </a:spcBef>
              </a:pPr>
              <a:t>21</a:t>
            </a:fld>
            <a:endParaRPr lang="en-US" altLang="en-US" dirty="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03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9428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t>3</a:t>
            </a:fld>
            <a:endParaRPr lang="en-US" dirty="0"/>
          </a:p>
        </p:txBody>
      </p:sp>
    </p:spTree>
    <p:extLst>
      <p:ext uri="{BB962C8B-B14F-4D97-AF65-F5344CB8AC3E}">
        <p14:creationId xmlns:p14="http://schemas.microsoft.com/office/powerpoint/2010/main" val="40481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6754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8A6511A-F26B-414F-8895-F39885A47318}" type="slidenum">
              <a:rPr lang="en-US" altLang="en-US" smtClean="0"/>
              <a:pPr algn="r" eaLnBrk="1" hangingPunct="1">
                <a:spcBef>
                  <a:spcPct val="0"/>
                </a:spcBef>
              </a:pPr>
              <a:t>24</a:t>
            </a:fld>
            <a:endParaRPr lang="en-US" alt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0896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12F683-E0C4-41A2-8E5A-066A46A8355C}" type="slidenum">
              <a:rPr lang="en-US" altLang="en-US" smtClean="0"/>
              <a:pPr algn="r" eaLnBrk="1" hangingPunct="1">
                <a:spcBef>
                  <a:spcPct val="0"/>
                </a:spcBef>
              </a:pPr>
              <a:t>25</a:t>
            </a:fld>
            <a:endParaRPr lang="en-US" alt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7630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A4160BE-F0E6-44B4-87EE-037C47A2AF12}" type="slidenum">
              <a:rPr lang="en-US" altLang="en-US" smtClean="0"/>
              <a:pPr algn="r" eaLnBrk="1" hangingPunct="1">
                <a:spcBef>
                  <a:spcPct val="0"/>
                </a:spcBef>
              </a:pPr>
              <a:t>26</a:t>
            </a:fld>
            <a:endParaRPr lang="en-US" alt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70757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A33291C-93B3-4CC3-A66C-2EE999447DB1}" type="slidenum">
              <a:rPr lang="en-US" altLang="en-US" smtClean="0"/>
              <a:pPr algn="r" eaLnBrk="1" hangingPunct="1">
                <a:spcBef>
                  <a:spcPct val="0"/>
                </a:spcBef>
              </a:pPr>
              <a:t>27</a:t>
            </a:fld>
            <a:endParaRPr lang="en-US" alt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60559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924955-EF7C-4628-AE87-E55577D0C8E1}" type="slidenum">
              <a:rPr lang="en-US" altLang="en-US" smtClean="0"/>
              <a:pPr algn="r" eaLnBrk="1" hangingPunct="1">
                <a:spcBef>
                  <a:spcPct val="0"/>
                </a:spcBef>
              </a:pPr>
              <a:t>28</a:t>
            </a:fld>
            <a:endParaRPr lang="en-US" alt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1700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D6E80-4F96-4F56-93CF-06915DBB2F1A}" type="slidenum">
              <a:rPr lang="en-US" smtClean="0"/>
              <a:t>30</a:t>
            </a:fld>
            <a:endParaRPr lang="en-US" dirty="0"/>
          </a:p>
        </p:txBody>
      </p:sp>
    </p:spTree>
    <p:extLst>
      <p:ext uri="{BB962C8B-B14F-4D97-AF65-F5344CB8AC3E}">
        <p14:creationId xmlns:p14="http://schemas.microsoft.com/office/powerpoint/2010/main" val="1026183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D6E80-4F96-4F56-93CF-06915DBB2F1A}" type="slidenum">
              <a:rPr lang="en-US" smtClean="0"/>
              <a:t>31</a:t>
            </a:fld>
            <a:endParaRPr lang="en-US" dirty="0"/>
          </a:p>
        </p:txBody>
      </p:sp>
    </p:spTree>
    <p:extLst>
      <p:ext uri="{BB962C8B-B14F-4D97-AF65-F5344CB8AC3E}">
        <p14:creationId xmlns:p14="http://schemas.microsoft.com/office/powerpoint/2010/main" val="1340673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D6E80-4F96-4F56-93CF-06915DBB2F1A}" type="slidenum">
              <a:rPr lang="en-US" smtClean="0"/>
              <a:t>32</a:t>
            </a:fld>
            <a:endParaRPr lang="en-US" dirty="0"/>
          </a:p>
        </p:txBody>
      </p:sp>
    </p:spTree>
    <p:extLst>
      <p:ext uri="{BB962C8B-B14F-4D97-AF65-F5344CB8AC3E}">
        <p14:creationId xmlns:p14="http://schemas.microsoft.com/office/powerpoint/2010/main" val="2964057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D6E80-4F96-4F56-93CF-06915DBB2F1A}" type="slidenum">
              <a:rPr lang="en-US" smtClean="0"/>
              <a:t>33</a:t>
            </a:fld>
            <a:endParaRPr lang="en-US" dirty="0"/>
          </a:p>
        </p:txBody>
      </p:sp>
    </p:spTree>
    <p:extLst>
      <p:ext uri="{BB962C8B-B14F-4D97-AF65-F5344CB8AC3E}">
        <p14:creationId xmlns:p14="http://schemas.microsoft.com/office/powerpoint/2010/main" val="41552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t>4</a:t>
            </a:fld>
            <a:endParaRPr lang="en-US" dirty="0"/>
          </a:p>
        </p:txBody>
      </p:sp>
    </p:spTree>
    <p:extLst>
      <p:ext uri="{BB962C8B-B14F-4D97-AF65-F5344CB8AC3E}">
        <p14:creationId xmlns:p14="http://schemas.microsoft.com/office/powerpoint/2010/main" val="1558243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D6E80-4F96-4F56-93CF-06915DBB2F1A}" type="slidenum">
              <a:rPr lang="en-US" smtClean="0"/>
              <a:t>34</a:t>
            </a:fld>
            <a:endParaRPr lang="en-US" dirty="0"/>
          </a:p>
        </p:txBody>
      </p:sp>
    </p:spTree>
    <p:extLst>
      <p:ext uri="{BB962C8B-B14F-4D97-AF65-F5344CB8AC3E}">
        <p14:creationId xmlns:p14="http://schemas.microsoft.com/office/powerpoint/2010/main" val="1470374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F869689-C3FC-4720-977E-8E63558E2FFC}" type="slidenum">
              <a:rPr lang="en-US" altLang="en-US" smtClean="0">
                <a:solidFill>
                  <a:srgbClr val="000000"/>
                </a:solidFill>
              </a:rPr>
              <a:pPr algn="r" eaLnBrk="1" hangingPunct="1">
                <a:spcBef>
                  <a:spcPct val="0"/>
                </a:spcBef>
              </a:pPr>
              <a:t>36</a:t>
            </a:fld>
            <a:endParaRPr lang="en-US" alt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lnSpc>
                <a:spcPct val="80000"/>
              </a:lnSpc>
            </a:pPr>
            <a:endParaRPr lang="en-US" altLang="en-US" dirty="0"/>
          </a:p>
        </p:txBody>
      </p:sp>
    </p:spTree>
    <p:extLst>
      <p:ext uri="{BB962C8B-B14F-4D97-AF65-F5344CB8AC3E}">
        <p14:creationId xmlns:p14="http://schemas.microsoft.com/office/powerpoint/2010/main" val="3462552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061572F-4EA1-494D-85F0-365FD51F4BB3}" type="slidenum">
              <a:rPr lang="en-US" altLang="en-US" smtClean="0">
                <a:solidFill>
                  <a:srgbClr val="000000"/>
                </a:solidFill>
              </a:rPr>
              <a:pPr algn="r" eaLnBrk="1" hangingPunct="1">
                <a:spcBef>
                  <a:spcPct val="0"/>
                </a:spcBef>
              </a:pPr>
              <a:t>37</a:t>
            </a:fld>
            <a:endParaRPr lang="en-US" altLang="en-US" dirty="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p>
        </p:txBody>
      </p:sp>
    </p:spTree>
    <p:extLst>
      <p:ext uri="{BB962C8B-B14F-4D97-AF65-F5344CB8AC3E}">
        <p14:creationId xmlns:p14="http://schemas.microsoft.com/office/powerpoint/2010/main" val="3195354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C55D2A4-B8DB-45DE-B8F2-C5F3E2F8DE61}" type="slidenum">
              <a:rPr lang="en-US" altLang="en-US" smtClean="0">
                <a:solidFill>
                  <a:srgbClr val="000000"/>
                </a:solidFill>
              </a:rPr>
              <a:pPr algn="r" eaLnBrk="1" hangingPunct="1">
                <a:spcBef>
                  <a:spcPct val="0"/>
                </a:spcBef>
              </a:pPr>
              <a:t>38</a:t>
            </a:fld>
            <a:endParaRPr lang="en-US" altLang="en-US" dirty="0">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98616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Arial" charset="0"/>
              </a:defRPr>
            </a:lvl1pPr>
            <a:lvl2pPr marL="729057" indent="-280406" algn="l" defTabSz="914437" eaLnBrk="0" hangingPunct="0">
              <a:spcBef>
                <a:spcPct val="30000"/>
              </a:spcBef>
              <a:defRPr sz="1200">
                <a:solidFill>
                  <a:schemeClr val="tx1"/>
                </a:solidFill>
                <a:latin typeface="Arial" charset="0"/>
              </a:defRPr>
            </a:lvl2pPr>
            <a:lvl3pPr marL="1121626" indent="-224325" algn="l" defTabSz="914437" eaLnBrk="0" hangingPunct="0">
              <a:spcBef>
                <a:spcPct val="30000"/>
              </a:spcBef>
              <a:defRPr sz="1200">
                <a:solidFill>
                  <a:schemeClr val="tx1"/>
                </a:solidFill>
                <a:latin typeface="Arial" charset="0"/>
              </a:defRPr>
            </a:lvl3pPr>
            <a:lvl4pPr marL="1570276" indent="-224325" algn="l" defTabSz="914437" eaLnBrk="0" hangingPunct="0">
              <a:spcBef>
                <a:spcPct val="30000"/>
              </a:spcBef>
              <a:defRPr sz="1200">
                <a:solidFill>
                  <a:schemeClr val="tx1"/>
                </a:solidFill>
                <a:latin typeface="Arial" charset="0"/>
              </a:defRPr>
            </a:lvl4pPr>
            <a:lvl5pPr marL="2018927" indent="-224325" algn="l"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7FB0F21-5871-4296-AA68-E7B0E49C33E7}" type="slidenum">
              <a:rPr lang="en-US" altLang="en-US" smtClean="0"/>
              <a:pPr algn="r" eaLnBrk="1" hangingPunct="1">
                <a:spcBef>
                  <a:spcPct val="0"/>
                </a:spcBef>
              </a:pPr>
              <a:t>39</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37" eaLnBrk="0" hangingPunct="0">
              <a:spcBef>
                <a:spcPct val="30000"/>
              </a:spcBef>
              <a:defRPr sz="1200">
                <a:solidFill>
                  <a:schemeClr val="tx1"/>
                </a:solidFill>
                <a:latin typeface="Arial" charset="0"/>
              </a:defRPr>
            </a:lvl1pPr>
            <a:lvl2pPr marL="729057" indent="-280406" algn="l" defTabSz="914437" eaLnBrk="0" hangingPunct="0">
              <a:spcBef>
                <a:spcPct val="30000"/>
              </a:spcBef>
              <a:defRPr sz="1200">
                <a:solidFill>
                  <a:schemeClr val="tx1"/>
                </a:solidFill>
                <a:latin typeface="Arial" charset="0"/>
              </a:defRPr>
            </a:lvl2pPr>
            <a:lvl3pPr marL="1121626" indent="-224325" algn="l" defTabSz="914437" eaLnBrk="0" hangingPunct="0">
              <a:spcBef>
                <a:spcPct val="30000"/>
              </a:spcBef>
              <a:defRPr sz="1200">
                <a:solidFill>
                  <a:schemeClr val="tx1"/>
                </a:solidFill>
                <a:latin typeface="Arial" charset="0"/>
              </a:defRPr>
            </a:lvl3pPr>
            <a:lvl4pPr marL="1570276" indent="-224325" algn="l" defTabSz="914437" eaLnBrk="0" hangingPunct="0">
              <a:spcBef>
                <a:spcPct val="30000"/>
              </a:spcBef>
              <a:defRPr sz="1200">
                <a:solidFill>
                  <a:schemeClr val="tx1"/>
                </a:solidFill>
                <a:latin typeface="Arial" charset="0"/>
              </a:defRPr>
            </a:lvl4pPr>
            <a:lvl5pPr marL="2018927" indent="-224325" algn="l"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7282AC5-7A6D-4B3C-BC47-A552DBAF8A2F}" type="slidenum">
              <a:rPr lang="en-US" altLang="en-US" smtClean="0"/>
              <a:pPr algn="r" eaLnBrk="1" hangingPunct="1">
                <a:spcBef>
                  <a:spcPct val="0"/>
                </a:spcBef>
              </a:pPr>
              <a:t>40</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663B871-6D5B-4158-BEE4-8002A84AA3FD}" type="slidenum">
              <a:rPr lang="en-US" altLang="en-US" smtClean="0">
                <a:solidFill>
                  <a:srgbClr val="000000"/>
                </a:solidFill>
              </a:rPr>
              <a:pPr algn="r" eaLnBrk="1" hangingPunct="1">
                <a:spcBef>
                  <a:spcPct val="0"/>
                </a:spcBef>
              </a:pPr>
              <a:t>41</a:t>
            </a:fld>
            <a:endParaRPr lang="en-US" altLang="en-US" dirty="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2797261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F801144-19AD-48FC-8F5B-625148BBECFC}" type="slidenum">
              <a:rPr lang="en-US" altLang="en-US" smtClean="0">
                <a:solidFill>
                  <a:srgbClr val="000000"/>
                </a:solidFill>
              </a:rPr>
              <a:pPr algn="r" eaLnBrk="1" hangingPunct="1">
                <a:spcBef>
                  <a:spcPct val="0"/>
                </a:spcBef>
              </a:pPr>
              <a:t>42</a:t>
            </a:fld>
            <a:endParaRPr lang="en-US" altLang="en-US" dirty="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85493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42950" indent="-285750" algn="l" defTabSz="908050" eaLnBrk="0" hangingPunct="0">
              <a:spcBef>
                <a:spcPct val="30000"/>
              </a:spcBef>
              <a:defRPr sz="1200">
                <a:solidFill>
                  <a:schemeClr val="tx1"/>
                </a:solidFill>
                <a:latin typeface="Arial" pitchFamily="34" charset="0"/>
              </a:defRPr>
            </a:lvl2pPr>
            <a:lvl3pPr marL="1143000" indent="-228600" algn="l" defTabSz="908050" eaLnBrk="0" hangingPunct="0">
              <a:spcBef>
                <a:spcPct val="30000"/>
              </a:spcBef>
              <a:defRPr sz="1200">
                <a:solidFill>
                  <a:schemeClr val="tx1"/>
                </a:solidFill>
                <a:latin typeface="Arial" pitchFamily="34" charset="0"/>
              </a:defRPr>
            </a:lvl3pPr>
            <a:lvl4pPr marL="1600200" indent="-228600" algn="l" defTabSz="908050" eaLnBrk="0" hangingPunct="0">
              <a:spcBef>
                <a:spcPct val="30000"/>
              </a:spcBef>
              <a:defRPr sz="1200">
                <a:solidFill>
                  <a:schemeClr val="tx1"/>
                </a:solidFill>
                <a:latin typeface="Arial" pitchFamily="34" charset="0"/>
              </a:defRPr>
            </a:lvl4pPr>
            <a:lvl5pPr marL="2057400" indent="-228600" algn="l"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B42C58D-201D-43C0-8C50-E2E82B9D6F8F}" type="slidenum">
              <a:rPr lang="en-US" altLang="en-US" smtClean="0"/>
              <a:pPr algn="r" eaLnBrk="1" hangingPunct="1">
                <a:spcBef>
                  <a:spcPct val="0"/>
                </a:spcBef>
              </a:pPr>
              <a:t>44</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28396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000">
                <a:solidFill>
                  <a:schemeClr val="bg1"/>
                </a:solidFill>
                <a:latin typeface="Arial Black" pitchFamily="34" charset="0"/>
              </a:defRPr>
            </a:lvl1pPr>
            <a:lvl2pPr marL="742950" indent="-285750" defTabSz="908050" eaLnBrk="0" hangingPunct="0">
              <a:defRPr sz="2000">
                <a:solidFill>
                  <a:schemeClr val="bg1"/>
                </a:solidFill>
                <a:latin typeface="Arial Black" pitchFamily="34" charset="0"/>
              </a:defRPr>
            </a:lvl2pPr>
            <a:lvl3pPr marL="1143000" indent="-228600" defTabSz="908050" eaLnBrk="0" hangingPunct="0">
              <a:defRPr sz="2000">
                <a:solidFill>
                  <a:schemeClr val="bg1"/>
                </a:solidFill>
                <a:latin typeface="Arial Black" pitchFamily="34" charset="0"/>
              </a:defRPr>
            </a:lvl3pPr>
            <a:lvl4pPr marL="1600200" indent="-228600" defTabSz="908050" eaLnBrk="0" hangingPunct="0">
              <a:defRPr sz="2000">
                <a:solidFill>
                  <a:schemeClr val="bg1"/>
                </a:solidFill>
                <a:latin typeface="Arial Black" pitchFamily="34" charset="0"/>
              </a:defRPr>
            </a:lvl4pPr>
            <a:lvl5pPr marL="2057400" indent="-228600" defTabSz="908050" eaLnBrk="0" hangingPunct="0">
              <a:defRPr sz="2000">
                <a:solidFill>
                  <a:schemeClr val="bg1"/>
                </a:solidFill>
                <a:latin typeface="Arial Black" pitchFamily="34" charset="0"/>
              </a:defRPr>
            </a:lvl5pPr>
            <a:lvl6pPr marL="2514600" indent="-228600" algn="ctr" defTabSz="908050" eaLnBrk="0" fontAlgn="base" hangingPunct="0">
              <a:spcBef>
                <a:spcPct val="0"/>
              </a:spcBef>
              <a:spcAft>
                <a:spcPct val="0"/>
              </a:spcAft>
              <a:defRPr sz="2000">
                <a:solidFill>
                  <a:schemeClr val="bg1"/>
                </a:solidFill>
                <a:latin typeface="Arial Black" pitchFamily="34" charset="0"/>
              </a:defRPr>
            </a:lvl6pPr>
            <a:lvl7pPr marL="2971800" indent="-228600" algn="ctr" defTabSz="908050" eaLnBrk="0" fontAlgn="base" hangingPunct="0">
              <a:spcBef>
                <a:spcPct val="0"/>
              </a:spcBef>
              <a:spcAft>
                <a:spcPct val="0"/>
              </a:spcAft>
              <a:defRPr sz="2000">
                <a:solidFill>
                  <a:schemeClr val="bg1"/>
                </a:solidFill>
                <a:latin typeface="Arial Black" pitchFamily="34" charset="0"/>
              </a:defRPr>
            </a:lvl7pPr>
            <a:lvl8pPr marL="3429000" indent="-228600" algn="ctr" defTabSz="908050" eaLnBrk="0" fontAlgn="base" hangingPunct="0">
              <a:spcBef>
                <a:spcPct val="0"/>
              </a:spcBef>
              <a:spcAft>
                <a:spcPct val="0"/>
              </a:spcAft>
              <a:defRPr sz="2000">
                <a:solidFill>
                  <a:schemeClr val="bg1"/>
                </a:solidFill>
                <a:latin typeface="Arial Black" pitchFamily="34" charset="0"/>
              </a:defRPr>
            </a:lvl8pPr>
            <a:lvl9pPr marL="3886200" indent="-228600" algn="ctr" defTabSz="908050" eaLnBrk="0" fontAlgn="base" hangingPunct="0">
              <a:spcBef>
                <a:spcPct val="0"/>
              </a:spcBef>
              <a:spcAft>
                <a:spcPct val="0"/>
              </a:spcAft>
              <a:defRPr sz="2000">
                <a:solidFill>
                  <a:schemeClr val="bg1"/>
                </a:solidFill>
                <a:latin typeface="Arial Black" pitchFamily="34" charset="0"/>
              </a:defRPr>
            </a:lvl9pPr>
          </a:lstStyle>
          <a:p>
            <a:pPr eaLnBrk="1" hangingPunct="1"/>
            <a:fld id="{F923A3BB-3479-4558-B83D-C29591C737F3}" type="slidenum">
              <a:rPr lang="en-US" altLang="en-US" sz="1200" smtClean="0">
                <a:solidFill>
                  <a:srgbClr val="FFFFFF"/>
                </a:solidFill>
                <a:latin typeface="Arial" pitchFamily="34" charset="0"/>
              </a:rPr>
              <a:pPr eaLnBrk="1" hangingPunct="1"/>
              <a:t>45</a:t>
            </a:fld>
            <a:endParaRPr lang="en-US" altLang="en-US" sz="1200" dirty="0">
              <a:solidFill>
                <a:srgbClr val="FFFFFF"/>
              </a:solidFill>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3932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fld id="{7BA43C1F-E0C8-4A7E-84AB-1D8E494A0994}" type="slidenum">
              <a:rPr lang="en-US">
                <a:solidFill>
                  <a:prstClr val="black"/>
                </a:solidFill>
              </a:rPr>
              <a:pPr/>
              <a:t>5</a:t>
            </a:fld>
            <a:endParaRPr lang="en-US" dirty="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085358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000">
                <a:solidFill>
                  <a:schemeClr val="bg1"/>
                </a:solidFill>
                <a:latin typeface="Arial Black" pitchFamily="34" charset="0"/>
              </a:defRPr>
            </a:lvl1pPr>
            <a:lvl2pPr marL="742950" indent="-285750" defTabSz="908050" eaLnBrk="0" hangingPunct="0">
              <a:defRPr sz="2000">
                <a:solidFill>
                  <a:schemeClr val="bg1"/>
                </a:solidFill>
                <a:latin typeface="Arial Black" pitchFamily="34" charset="0"/>
              </a:defRPr>
            </a:lvl2pPr>
            <a:lvl3pPr marL="1143000" indent="-228600" defTabSz="908050" eaLnBrk="0" hangingPunct="0">
              <a:defRPr sz="2000">
                <a:solidFill>
                  <a:schemeClr val="bg1"/>
                </a:solidFill>
                <a:latin typeface="Arial Black" pitchFamily="34" charset="0"/>
              </a:defRPr>
            </a:lvl3pPr>
            <a:lvl4pPr marL="1600200" indent="-228600" defTabSz="908050" eaLnBrk="0" hangingPunct="0">
              <a:defRPr sz="2000">
                <a:solidFill>
                  <a:schemeClr val="bg1"/>
                </a:solidFill>
                <a:latin typeface="Arial Black" pitchFamily="34" charset="0"/>
              </a:defRPr>
            </a:lvl4pPr>
            <a:lvl5pPr marL="2057400" indent="-228600" defTabSz="908050" eaLnBrk="0" hangingPunct="0">
              <a:defRPr sz="2000">
                <a:solidFill>
                  <a:schemeClr val="bg1"/>
                </a:solidFill>
                <a:latin typeface="Arial Black" pitchFamily="34" charset="0"/>
              </a:defRPr>
            </a:lvl5pPr>
            <a:lvl6pPr marL="2514600" indent="-228600" algn="ctr" defTabSz="908050" eaLnBrk="0" fontAlgn="base" hangingPunct="0">
              <a:spcBef>
                <a:spcPct val="0"/>
              </a:spcBef>
              <a:spcAft>
                <a:spcPct val="0"/>
              </a:spcAft>
              <a:defRPr sz="2000">
                <a:solidFill>
                  <a:schemeClr val="bg1"/>
                </a:solidFill>
                <a:latin typeface="Arial Black" pitchFamily="34" charset="0"/>
              </a:defRPr>
            </a:lvl6pPr>
            <a:lvl7pPr marL="2971800" indent="-228600" algn="ctr" defTabSz="908050" eaLnBrk="0" fontAlgn="base" hangingPunct="0">
              <a:spcBef>
                <a:spcPct val="0"/>
              </a:spcBef>
              <a:spcAft>
                <a:spcPct val="0"/>
              </a:spcAft>
              <a:defRPr sz="2000">
                <a:solidFill>
                  <a:schemeClr val="bg1"/>
                </a:solidFill>
                <a:latin typeface="Arial Black" pitchFamily="34" charset="0"/>
              </a:defRPr>
            </a:lvl7pPr>
            <a:lvl8pPr marL="3429000" indent="-228600" algn="ctr" defTabSz="908050" eaLnBrk="0" fontAlgn="base" hangingPunct="0">
              <a:spcBef>
                <a:spcPct val="0"/>
              </a:spcBef>
              <a:spcAft>
                <a:spcPct val="0"/>
              </a:spcAft>
              <a:defRPr sz="2000">
                <a:solidFill>
                  <a:schemeClr val="bg1"/>
                </a:solidFill>
                <a:latin typeface="Arial Black" pitchFamily="34" charset="0"/>
              </a:defRPr>
            </a:lvl8pPr>
            <a:lvl9pPr marL="3886200" indent="-228600" algn="ctr" defTabSz="908050" eaLnBrk="0" fontAlgn="base" hangingPunct="0">
              <a:spcBef>
                <a:spcPct val="0"/>
              </a:spcBef>
              <a:spcAft>
                <a:spcPct val="0"/>
              </a:spcAft>
              <a:defRPr sz="2000">
                <a:solidFill>
                  <a:schemeClr val="bg1"/>
                </a:solidFill>
                <a:latin typeface="Arial Black" pitchFamily="34" charset="0"/>
              </a:defRPr>
            </a:lvl9pPr>
          </a:lstStyle>
          <a:p>
            <a:pPr eaLnBrk="1" hangingPunct="1"/>
            <a:fld id="{1559DED3-4484-409D-9B31-C4BB0B61B28A}" type="slidenum">
              <a:rPr lang="en-US" altLang="en-US" sz="1200" smtClean="0">
                <a:solidFill>
                  <a:srgbClr val="FFFFFF"/>
                </a:solidFill>
                <a:latin typeface="Arial" pitchFamily="34" charset="0"/>
              </a:rPr>
              <a:pPr eaLnBrk="1" hangingPunct="1"/>
              <a:t>46</a:t>
            </a:fld>
            <a:endParaRPr lang="en-US" altLang="en-US" sz="1200" dirty="0">
              <a:solidFill>
                <a:srgbClr val="FFFFFF"/>
              </a:solidFill>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2461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50888" indent="-288925" algn="l" defTabSz="908050" eaLnBrk="0" hangingPunct="0">
              <a:spcBef>
                <a:spcPct val="30000"/>
              </a:spcBef>
              <a:defRPr sz="1200">
                <a:solidFill>
                  <a:schemeClr val="tx1"/>
                </a:solidFill>
                <a:latin typeface="Arial" pitchFamily="34" charset="0"/>
              </a:defRPr>
            </a:lvl2pPr>
            <a:lvl3pPr marL="1155700" indent="-230188" algn="l" defTabSz="908050" eaLnBrk="0" hangingPunct="0">
              <a:spcBef>
                <a:spcPct val="30000"/>
              </a:spcBef>
              <a:defRPr sz="1200">
                <a:solidFill>
                  <a:schemeClr val="tx1"/>
                </a:solidFill>
                <a:latin typeface="Arial" pitchFamily="34" charset="0"/>
              </a:defRPr>
            </a:lvl3pPr>
            <a:lvl4pPr marL="1617663" indent="-230188" algn="l" defTabSz="908050" eaLnBrk="0" hangingPunct="0">
              <a:spcBef>
                <a:spcPct val="30000"/>
              </a:spcBef>
              <a:defRPr sz="1200">
                <a:solidFill>
                  <a:schemeClr val="tx1"/>
                </a:solidFill>
                <a:latin typeface="Arial" pitchFamily="34" charset="0"/>
              </a:defRPr>
            </a:lvl4pPr>
            <a:lvl5pPr marL="2081213" indent="-230188" algn="l" defTabSz="908050" eaLnBrk="0" hangingPunct="0">
              <a:spcBef>
                <a:spcPct val="30000"/>
              </a:spcBef>
              <a:defRPr sz="1200">
                <a:solidFill>
                  <a:schemeClr val="tx1"/>
                </a:solidFill>
                <a:latin typeface="Arial" pitchFamily="34" charset="0"/>
              </a:defRPr>
            </a:lvl5pPr>
            <a:lvl6pPr marL="2538413" indent="-230188" defTabSz="908050" eaLnBrk="0" fontAlgn="base" hangingPunct="0">
              <a:spcBef>
                <a:spcPct val="30000"/>
              </a:spcBef>
              <a:spcAft>
                <a:spcPct val="0"/>
              </a:spcAft>
              <a:defRPr sz="1200">
                <a:solidFill>
                  <a:schemeClr val="tx1"/>
                </a:solidFill>
                <a:latin typeface="Arial" pitchFamily="34" charset="0"/>
              </a:defRPr>
            </a:lvl6pPr>
            <a:lvl7pPr marL="2995613" indent="-230188" defTabSz="908050" eaLnBrk="0" fontAlgn="base" hangingPunct="0">
              <a:spcBef>
                <a:spcPct val="30000"/>
              </a:spcBef>
              <a:spcAft>
                <a:spcPct val="0"/>
              </a:spcAft>
              <a:defRPr sz="1200">
                <a:solidFill>
                  <a:schemeClr val="tx1"/>
                </a:solidFill>
                <a:latin typeface="Arial" pitchFamily="34" charset="0"/>
              </a:defRPr>
            </a:lvl7pPr>
            <a:lvl8pPr marL="3452813" indent="-230188" defTabSz="908050" eaLnBrk="0" fontAlgn="base" hangingPunct="0">
              <a:spcBef>
                <a:spcPct val="30000"/>
              </a:spcBef>
              <a:spcAft>
                <a:spcPct val="0"/>
              </a:spcAft>
              <a:defRPr sz="1200">
                <a:solidFill>
                  <a:schemeClr val="tx1"/>
                </a:solidFill>
                <a:latin typeface="Arial" pitchFamily="34" charset="0"/>
              </a:defRPr>
            </a:lvl8pPr>
            <a:lvl9pPr marL="3910013" indent="-230188"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0BB2C97-3AA2-4B66-9205-3045FF8AB877}" type="slidenum">
              <a:rPr lang="en-US" altLang="en-US" smtClean="0">
                <a:solidFill>
                  <a:srgbClr val="000000"/>
                </a:solidFill>
              </a:rPr>
              <a:pPr algn="r" eaLnBrk="1" hangingPunct="1">
                <a:spcBef>
                  <a:spcPct val="0"/>
                </a:spcBef>
              </a:pPr>
              <a:t>47</a:t>
            </a:fld>
            <a:endParaRPr lang="en-US" altLang="en-US" dirty="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499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50888" indent="-288925" algn="l" defTabSz="908050" eaLnBrk="0" hangingPunct="0">
              <a:spcBef>
                <a:spcPct val="30000"/>
              </a:spcBef>
              <a:defRPr sz="1200">
                <a:solidFill>
                  <a:schemeClr val="tx1"/>
                </a:solidFill>
                <a:latin typeface="Arial" pitchFamily="34" charset="0"/>
              </a:defRPr>
            </a:lvl2pPr>
            <a:lvl3pPr marL="1155700" indent="-230188" algn="l" defTabSz="908050" eaLnBrk="0" hangingPunct="0">
              <a:spcBef>
                <a:spcPct val="30000"/>
              </a:spcBef>
              <a:defRPr sz="1200">
                <a:solidFill>
                  <a:schemeClr val="tx1"/>
                </a:solidFill>
                <a:latin typeface="Arial" pitchFamily="34" charset="0"/>
              </a:defRPr>
            </a:lvl3pPr>
            <a:lvl4pPr marL="1617663" indent="-230188" algn="l" defTabSz="908050" eaLnBrk="0" hangingPunct="0">
              <a:spcBef>
                <a:spcPct val="30000"/>
              </a:spcBef>
              <a:defRPr sz="1200">
                <a:solidFill>
                  <a:schemeClr val="tx1"/>
                </a:solidFill>
                <a:latin typeface="Arial" pitchFamily="34" charset="0"/>
              </a:defRPr>
            </a:lvl4pPr>
            <a:lvl5pPr marL="2081213" indent="-230188" algn="l" defTabSz="908050" eaLnBrk="0" hangingPunct="0">
              <a:spcBef>
                <a:spcPct val="30000"/>
              </a:spcBef>
              <a:defRPr sz="1200">
                <a:solidFill>
                  <a:schemeClr val="tx1"/>
                </a:solidFill>
                <a:latin typeface="Arial" pitchFamily="34" charset="0"/>
              </a:defRPr>
            </a:lvl5pPr>
            <a:lvl6pPr marL="2538413" indent="-230188" defTabSz="908050" eaLnBrk="0" fontAlgn="base" hangingPunct="0">
              <a:spcBef>
                <a:spcPct val="30000"/>
              </a:spcBef>
              <a:spcAft>
                <a:spcPct val="0"/>
              </a:spcAft>
              <a:defRPr sz="1200">
                <a:solidFill>
                  <a:schemeClr val="tx1"/>
                </a:solidFill>
                <a:latin typeface="Arial" pitchFamily="34" charset="0"/>
              </a:defRPr>
            </a:lvl6pPr>
            <a:lvl7pPr marL="2995613" indent="-230188" defTabSz="908050" eaLnBrk="0" fontAlgn="base" hangingPunct="0">
              <a:spcBef>
                <a:spcPct val="30000"/>
              </a:spcBef>
              <a:spcAft>
                <a:spcPct val="0"/>
              </a:spcAft>
              <a:defRPr sz="1200">
                <a:solidFill>
                  <a:schemeClr val="tx1"/>
                </a:solidFill>
                <a:latin typeface="Arial" pitchFamily="34" charset="0"/>
              </a:defRPr>
            </a:lvl7pPr>
            <a:lvl8pPr marL="3452813" indent="-230188" defTabSz="908050" eaLnBrk="0" fontAlgn="base" hangingPunct="0">
              <a:spcBef>
                <a:spcPct val="30000"/>
              </a:spcBef>
              <a:spcAft>
                <a:spcPct val="0"/>
              </a:spcAft>
              <a:defRPr sz="1200">
                <a:solidFill>
                  <a:schemeClr val="tx1"/>
                </a:solidFill>
                <a:latin typeface="Arial" pitchFamily="34" charset="0"/>
              </a:defRPr>
            </a:lvl8pPr>
            <a:lvl9pPr marL="3910013" indent="-230188"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92827E3-6268-4A87-BDAB-32448CF4560C}" type="slidenum">
              <a:rPr lang="en-US" altLang="en-US" smtClean="0">
                <a:solidFill>
                  <a:srgbClr val="000000"/>
                </a:solidFill>
              </a:rPr>
              <a:pPr algn="r" eaLnBrk="1" hangingPunct="1">
                <a:spcBef>
                  <a:spcPct val="0"/>
                </a:spcBef>
              </a:pPr>
              <a:t>48</a:t>
            </a:fld>
            <a:endParaRPr lang="en-US" altLang="en-US" dirty="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79321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50888" indent="-288925" algn="l" defTabSz="908050" eaLnBrk="0" hangingPunct="0">
              <a:spcBef>
                <a:spcPct val="30000"/>
              </a:spcBef>
              <a:defRPr sz="1200">
                <a:solidFill>
                  <a:schemeClr val="tx1"/>
                </a:solidFill>
                <a:latin typeface="Arial" pitchFamily="34" charset="0"/>
              </a:defRPr>
            </a:lvl2pPr>
            <a:lvl3pPr marL="1155700" indent="-230188" algn="l" defTabSz="908050" eaLnBrk="0" hangingPunct="0">
              <a:spcBef>
                <a:spcPct val="30000"/>
              </a:spcBef>
              <a:defRPr sz="1200">
                <a:solidFill>
                  <a:schemeClr val="tx1"/>
                </a:solidFill>
                <a:latin typeface="Arial" pitchFamily="34" charset="0"/>
              </a:defRPr>
            </a:lvl3pPr>
            <a:lvl4pPr marL="1617663" indent="-230188" algn="l" defTabSz="908050" eaLnBrk="0" hangingPunct="0">
              <a:spcBef>
                <a:spcPct val="30000"/>
              </a:spcBef>
              <a:defRPr sz="1200">
                <a:solidFill>
                  <a:schemeClr val="tx1"/>
                </a:solidFill>
                <a:latin typeface="Arial" pitchFamily="34" charset="0"/>
              </a:defRPr>
            </a:lvl4pPr>
            <a:lvl5pPr marL="2081213" indent="-230188" algn="l" defTabSz="908050" eaLnBrk="0" hangingPunct="0">
              <a:spcBef>
                <a:spcPct val="30000"/>
              </a:spcBef>
              <a:defRPr sz="1200">
                <a:solidFill>
                  <a:schemeClr val="tx1"/>
                </a:solidFill>
                <a:latin typeface="Arial" pitchFamily="34" charset="0"/>
              </a:defRPr>
            </a:lvl5pPr>
            <a:lvl6pPr marL="2538413" indent="-230188" defTabSz="908050" eaLnBrk="0" fontAlgn="base" hangingPunct="0">
              <a:spcBef>
                <a:spcPct val="30000"/>
              </a:spcBef>
              <a:spcAft>
                <a:spcPct val="0"/>
              </a:spcAft>
              <a:defRPr sz="1200">
                <a:solidFill>
                  <a:schemeClr val="tx1"/>
                </a:solidFill>
                <a:latin typeface="Arial" pitchFamily="34" charset="0"/>
              </a:defRPr>
            </a:lvl6pPr>
            <a:lvl7pPr marL="2995613" indent="-230188" defTabSz="908050" eaLnBrk="0" fontAlgn="base" hangingPunct="0">
              <a:spcBef>
                <a:spcPct val="30000"/>
              </a:spcBef>
              <a:spcAft>
                <a:spcPct val="0"/>
              </a:spcAft>
              <a:defRPr sz="1200">
                <a:solidFill>
                  <a:schemeClr val="tx1"/>
                </a:solidFill>
                <a:latin typeface="Arial" pitchFamily="34" charset="0"/>
              </a:defRPr>
            </a:lvl7pPr>
            <a:lvl8pPr marL="3452813" indent="-230188" defTabSz="908050" eaLnBrk="0" fontAlgn="base" hangingPunct="0">
              <a:spcBef>
                <a:spcPct val="30000"/>
              </a:spcBef>
              <a:spcAft>
                <a:spcPct val="0"/>
              </a:spcAft>
              <a:defRPr sz="1200">
                <a:solidFill>
                  <a:schemeClr val="tx1"/>
                </a:solidFill>
                <a:latin typeface="Arial" pitchFamily="34" charset="0"/>
              </a:defRPr>
            </a:lvl8pPr>
            <a:lvl9pPr marL="3910013" indent="-230188"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66B2382-B4C8-43EB-9DDC-93D162AEDAAD}" type="slidenum">
              <a:rPr lang="en-US" altLang="en-US" smtClean="0">
                <a:solidFill>
                  <a:srgbClr val="000000"/>
                </a:solidFill>
              </a:rPr>
              <a:pPr algn="r" eaLnBrk="1" hangingPunct="1">
                <a:spcBef>
                  <a:spcPct val="0"/>
                </a:spcBef>
              </a:pPr>
              <a:t>49</a:t>
            </a:fld>
            <a:endParaRPr lang="en-US" alt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149575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50888" indent="-288925" algn="l" defTabSz="908050" eaLnBrk="0" hangingPunct="0">
              <a:spcBef>
                <a:spcPct val="30000"/>
              </a:spcBef>
              <a:defRPr sz="1200">
                <a:solidFill>
                  <a:schemeClr val="tx1"/>
                </a:solidFill>
                <a:latin typeface="Arial" pitchFamily="34" charset="0"/>
              </a:defRPr>
            </a:lvl2pPr>
            <a:lvl3pPr marL="1155700" indent="-230188" algn="l" defTabSz="908050" eaLnBrk="0" hangingPunct="0">
              <a:spcBef>
                <a:spcPct val="30000"/>
              </a:spcBef>
              <a:defRPr sz="1200">
                <a:solidFill>
                  <a:schemeClr val="tx1"/>
                </a:solidFill>
                <a:latin typeface="Arial" pitchFamily="34" charset="0"/>
              </a:defRPr>
            </a:lvl3pPr>
            <a:lvl4pPr marL="1617663" indent="-230188" algn="l" defTabSz="908050" eaLnBrk="0" hangingPunct="0">
              <a:spcBef>
                <a:spcPct val="30000"/>
              </a:spcBef>
              <a:defRPr sz="1200">
                <a:solidFill>
                  <a:schemeClr val="tx1"/>
                </a:solidFill>
                <a:latin typeface="Arial" pitchFamily="34" charset="0"/>
              </a:defRPr>
            </a:lvl4pPr>
            <a:lvl5pPr marL="2081213" indent="-230188" algn="l" defTabSz="908050" eaLnBrk="0" hangingPunct="0">
              <a:spcBef>
                <a:spcPct val="30000"/>
              </a:spcBef>
              <a:defRPr sz="1200">
                <a:solidFill>
                  <a:schemeClr val="tx1"/>
                </a:solidFill>
                <a:latin typeface="Arial" pitchFamily="34" charset="0"/>
              </a:defRPr>
            </a:lvl5pPr>
            <a:lvl6pPr marL="2538413" indent="-230188" defTabSz="908050" eaLnBrk="0" fontAlgn="base" hangingPunct="0">
              <a:spcBef>
                <a:spcPct val="30000"/>
              </a:spcBef>
              <a:spcAft>
                <a:spcPct val="0"/>
              </a:spcAft>
              <a:defRPr sz="1200">
                <a:solidFill>
                  <a:schemeClr val="tx1"/>
                </a:solidFill>
                <a:latin typeface="Arial" pitchFamily="34" charset="0"/>
              </a:defRPr>
            </a:lvl6pPr>
            <a:lvl7pPr marL="2995613" indent="-230188" defTabSz="908050" eaLnBrk="0" fontAlgn="base" hangingPunct="0">
              <a:spcBef>
                <a:spcPct val="30000"/>
              </a:spcBef>
              <a:spcAft>
                <a:spcPct val="0"/>
              </a:spcAft>
              <a:defRPr sz="1200">
                <a:solidFill>
                  <a:schemeClr val="tx1"/>
                </a:solidFill>
                <a:latin typeface="Arial" pitchFamily="34" charset="0"/>
              </a:defRPr>
            </a:lvl7pPr>
            <a:lvl8pPr marL="3452813" indent="-230188" defTabSz="908050" eaLnBrk="0" fontAlgn="base" hangingPunct="0">
              <a:spcBef>
                <a:spcPct val="30000"/>
              </a:spcBef>
              <a:spcAft>
                <a:spcPct val="0"/>
              </a:spcAft>
              <a:defRPr sz="1200">
                <a:solidFill>
                  <a:schemeClr val="tx1"/>
                </a:solidFill>
                <a:latin typeface="Arial" pitchFamily="34" charset="0"/>
              </a:defRPr>
            </a:lvl8pPr>
            <a:lvl9pPr marL="3910013" indent="-230188"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D583AB6-2D52-44DF-9323-50CAF5AC7B41}" type="slidenum">
              <a:rPr lang="en-US" altLang="en-US" smtClean="0">
                <a:solidFill>
                  <a:srgbClr val="000000"/>
                </a:solidFill>
              </a:rPr>
              <a:pPr algn="r" eaLnBrk="1" hangingPunct="1">
                <a:spcBef>
                  <a:spcPct val="0"/>
                </a:spcBef>
              </a:pPr>
              <a:t>50</a:t>
            </a:fld>
            <a:endParaRPr lang="en-US" alt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44257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50888" indent="-288925" algn="l" defTabSz="908050" eaLnBrk="0" hangingPunct="0">
              <a:spcBef>
                <a:spcPct val="30000"/>
              </a:spcBef>
              <a:defRPr sz="1200">
                <a:solidFill>
                  <a:schemeClr val="tx1"/>
                </a:solidFill>
                <a:latin typeface="Arial" pitchFamily="34" charset="0"/>
              </a:defRPr>
            </a:lvl2pPr>
            <a:lvl3pPr marL="1155700" indent="-230188" algn="l" defTabSz="908050" eaLnBrk="0" hangingPunct="0">
              <a:spcBef>
                <a:spcPct val="30000"/>
              </a:spcBef>
              <a:defRPr sz="1200">
                <a:solidFill>
                  <a:schemeClr val="tx1"/>
                </a:solidFill>
                <a:latin typeface="Arial" pitchFamily="34" charset="0"/>
              </a:defRPr>
            </a:lvl3pPr>
            <a:lvl4pPr marL="1617663" indent="-230188" algn="l" defTabSz="908050" eaLnBrk="0" hangingPunct="0">
              <a:spcBef>
                <a:spcPct val="30000"/>
              </a:spcBef>
              <a:defRPr sz="1200">
                <a:solidFill>
                  <a:schemeClr val="tx1"/>
                </a:solidFill>
                <a:latin typeface="Arial" pitchFamily="34" charset="0"/>
              </a:defRPr>
            </a:lvl4pPr>
            <a:lvl5pPr marL="2081213" indent="-230188" algn="l" defTabSz="908050" eaLnBrk="0" hangingPunct="0">
              <a:spcBef>
                <a:spcPct val="30000"/>
              </a:spcBef>
              <a:defRPr sz="1200">
                <a:solidFill>
                  <a:schemeClr val="tx1"/>
                </a:solidFill>
                <a:latin typeface="Arial" pitchFamily="34" charset="0"/>
              </a:defRPr>
            </a:lvl5pPr>
            <a:lvl6pPr marL="2538413" indent="-230188" defTabSz="908050" eaLnBrk="0" fontAlgn="base" hangingPunct="0">
              <a:spcBef>
                <a:spcPct val="30000"/>
              </a:spcBef>
              <a:spcAft>
                <a:spcPct val="0"/>
              </a:spcAft>
              <a:defRPr sz="1200">
                <a:solidFill>
                  <a:schemeClr val="tx1"/>
                </a:solidFill>
                <a:latin typeface="Arial" pitchFamily="34" charset="0"/>
              </a:defRPr>
            </a:lvl6pPr>
            <a:lvl7pPr marL="2995613" indent="-230188" defTabSz="908050" eaLnBrk="0" fontAlgn="base" hangingPunct="0">
              <a:spcBef>
                <a:spcPct val="30000"/>
              </a:spcBef>
              <a:spcAft>
                <a:spcPct val="0"/>
              </a:spcAft>
              <a:defRPr sz="1200">
                <a:solidFill>
                  <a:schemeClr val="tx1"/>
                </a:solidFill>
                <a:latin typeface="Arial" pitchFamily="34" charset="0"/>
              </a:defRPr>
            </a:lvl7pPr>
            <a:lvl8pPr marL="3452813" indent="-230188" defTabSz="908050" eaLnBrk="0" fontAlgn="base" hangingPunct="0">
              <a:spcBef>
                <a:spcPct val="30000"/>
              </a:spcBef>
              <a:spcAft>
                <a:spcPct val="0"/>
              </a:spcAft>
              <a:defRPr sz="1200">
                <a:solidFill>
                  <a:schemeClr val="tx1"/>
                </a:solidFill>
                <a:latin typeface="Arial" pitchFamily="34" charset="0"/>
              </a:defRPr>
            </a:lvl8pPr>
            <a:lvl9pPr marL="3910013" indent="-230188"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FC42E35-28DA-45CC-B09E-D9E9F853E1A8}" type="slidenum">
              <a:rPr lang="en-US" altLang="en-US" smtClean="0">
                <a:solidFill>
                  <a:srgbClr val="000000"/>
                </a:solidFill>
              </a:rPr>
              <a:pPr algn="r" eaLnBrk="1" hangingPunct="1">
                <a:spcBef>
                  <a:spcPct val="0"/>
                </a:spcBef>
              </a:pPr>
              <a:t>51</a:t>
            </a:fld>
            <a:endParaRPr lang="en-US" altLang="en-US" dirty="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36374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42950" indent="-285750" algn="l" defTabSz="908050" eaLnBrk="0" hangingPunct="0">
              <a:spcBef>
                <a:spcPct val="30000"/>
              </a:spcBef>
              <a:defRPr sz="1200">
                <a:solidFill>
                  <a:schemeClr val="tx1"/>
                </a:solidFill>
                <a:latin typeface="Arial" pitchFamily="34" charset="0"/>
              </a:defRPr>
            </a:lvl2pPr>
            <a:lvl3pPr marL="1143000" indent="-228600" algn="l" defTabSz="908050" eaLnBrk="0" hangingPunct="0">
              <a:spcBef>
                <a:spcPct val="30000"/>
              </a:spcBef>
              <a:defRPr sz="1200">
                <a:solidFill>
                  <a:schemeClr val="tx1"/>
                </a:solidFill>
                <a:latin typeface="Arial" pitchFamily="34" charset="0"/>
              </a:defRPr>
            </a:lvl3pPr>
            <a:lvl4pPr marL="1600200" indent="-228600" algn="l" defTabSz="908050" eaLnBrk="0" hangingPunct="0">
              <a:spcBef>
                <a:spcPct val="30000"/>
              </a:spcBef>
              <a:defRPr sz="1200">
                <a:solidFill>
                  <a:schemeClr val="tx1"/>
                </a:solidFill>
                <a:latin typeface="Arial" pitchFamily="34" charset="0"/>
              </a:defRPr>
            </a:lvl4pPr>
            <a:lvl5pPr marL="2057400" indent="-228600" algn="l"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6825BBD-8A90-4487-B384-19CC0E790C20}" type="slidenum">
              <a:rPr lang="en-US" altLang="en-US" smtClean="0"/>
              <a:pPr algn="r" eaLnBrk="1" hangingPunct="1">
                <a:spcBef>
                  <a:spcPct val="0"/>
                </a:spcBef>
              </a:pPr>
              <a:t>52</a:t>
            </a:fld>
            <a:endParaRPr lang="en-US" alt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0041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42950" indent="-285750" algn="l" defTabSz="908050" eaLnBrk="0" hangingPunct="0">
              <a:spcBef>
                <a:spcPct val="30000"/>
              </a:spcBef>
              <a:defRPr sz="1200">
                <a:solidFill>
                  <a:schemeClr val="tx1"/>
                </a:solidFill>
                <a:latin typeface="Arial" pitchFamily="34" charset="0"/>
              </a:defRPr>
            </a:lvl2pPr>
            <a:lvl3pPr marL="1143000" indent="-228600" algn="l" defTabSz="908050" eaLnBrk="0" hangingPunct="0">
              <a:spcBef>
                <a:spcPct val="30000"/>
              </a:spcBef>
              <a:defRPr sz="1200">
                <a:solidFill>
                  <a:schemeClr val="tx1"/>
                </a:solidFill>
                <a:latin typeface="Arial" pitchFamily="34" charset="0"/>
              </a:defRPr>
            </a:lvl3pPr>
            <a:lvl4pPr marL="1600200" indent="-228600" algn="l" defTabSz="908050" eaLnBrk="0" hangingPunct="0">
              <a:spcBef>
                <a:spcPct val="30000"/>
              </a:spcBef>
              <a:defRPr sz="1200">
                <a:solidFill>
                  <a:schemeClr val="tx1"/>
                </a:solidFill>
                <a:latin typeface="Arial" pitchFamily="34" charset="0"/>
              </a:defRPr>
            </a:lvl4pPr>
            <a:lvl5pPr marL="2057400" indent="-228600" algn="l"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9B5729F-A77C-4A97-A4EE-17037EC9E2DD}" type="slidenum">
              <a:rPr lang="en-US" altLang="en-US" smtClean="0"/>
              <a:pPr algn="r" eaLnBrk="1" hangingPunct="1">
                <a:spcBef>
                  <a:spcPct val="0"/>
                </a:spcBef>
              </a:pPr>
              <a:t>53</a:t>
            </a:fld>
            <a:endParaRPr lang="en-US" altLang="en-US" dirty="0"/>
          </a:p>
        </p:txBody>
      </p:sp>
    </p:spTree>
    <p:extLst>
      <p:ext uri="{BB962C8B-B14F-4D97-AF65-F5344CB8AC3E}">
        <p14:creationId xmlns:p14="http://schemas.microsoft.com/office/powerpoint/2010/main" val="3917598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8050" eaLnBrk="0" hangingPunct="0">
              <a:spcBef>
                <a:spcPct val="30000"/>
              </a:spcBef>
              <a:defRPr sz="1200">
                <a:solidFill>
                  <a:schemeClr val="tx1"/>
                </a:solidFill>
                <a:latin typeface="Arial" pitchFamily="34" charset="0"/>
              </a:defRPr>
            </a:lvl1pPr>
            <a:lvl2pPr marL="742950" indent="-285750" algn="l" defTabSz="908050" eaLnBrk="0" hangingPunct="0">
              <a:spcBef>
                <a:spcPct val="30000"/>
              </a:spcBef>
              <a:defRPr sz="1200">
                <a:solidFill>
                  <a:schemeClr val="tx1"/>
                </a:solidFill>
                <a:latin typeface="Arial" pitchFamily="34" charset="0"/>
              </a:defRPr>
            </a:lvl2pPr>
            <a:lvl3pPr marL="1143000" indent="-228600" algn="l" defTabSz="908050" eaLnBrk="0" hangingPunct="0">
              <a:spcBef>
                <a:spcPct val="30000"/>
              </a:spcBef>
              <a:defRPr sz="1200">
                <a:solidFill>
                  <a:schemeClr val="tx1"/>
                </a:solidFill>
                <a:latin typeface="Arial" pitchFamily="34" charset="0"/>
              </a:defRPr>
            </a:lvl3pPr>
            <a:lvl4pPr marL="1600200" indent="-228600" algn="l" defTabSz="908050" eaLnBrk="0" hangingPunct="0">
              <a:spcBef>
                <a:spcPct val="30000"/>
              </a:spcBef>
              <a:defRPr sz="1200">
                <a:solidFill>
                  <a:schemeClr val="tx1"/>
                </a:solidFill>
                <a:latin typeface="Arial" pitchFamily="34" charset="0"/>
              </a:defRPr>
            </a:lvl4pPr>
            <a:lvl5pPr marL="2057400" indent="-228600" algn="l"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E62673D-6334-4B43-8457-29139582C06E}" type="slidenum">
              <a:rPr lang="en-US" altLang="en-US" smtClean="0"/>
              <a:pPr algn="r" eaLnBrk="1" hangingPunct="1">
                <a:spcBef>
                  <a:spcPct val="0"/>
                </a:spcBef>
              </a:pPr>
              <a:t>54</a:t>
            </a:fld>
            <a:endParaRPr lang="en-US" alt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3669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fld id="{96AD5500-BA9D-4785-9CFC-9C5F1CCE932B}" type="slidenum">
              <a:rPr lang="en-US" smtClean="0"/>
              <a:t>56</a:t>
            </a:fld>
            <a:endParaRPr lang="en-US" dirty="0"/>
          </a:p>
        </p:txBody>
      </p:sp>
    </p:spTree>
    <p:extLst>
      <p:ext uri="{BB962C8B-B14F-4D97-AF65-F5344CB8AC3E}">
        <p14:creationId xmlns:p14="http://schemas.microsoft.com/office/powerpoint/2010/main" val="38664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7301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D5500-BA9D-4785-9CFC-9C5F1CCE932B}" type="slidenum">
              <a:rPr lang="en-US" smtClean="0"/>
              <a:t>57</a:t>
            </a:fld>
            <a:endParaRPr lang="en-US" dirty="0"/>
          </a:p>
        </p:txBody>
      </p:sp>
    </p:spTree>
    <p:extLst>
      <p:ext uri="{BB962C8B-B14F-4D97-AF65-F5344CB8AC3E}">
        <p14:creationId xmlns:p14="http://schemas.microsoft.com/office/powerpoint/2010/main" val="2098309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D5500-BA9D-4785-9CFC-9C5F1CCE932B}" type="slidenum">
              <a:rPr lang="en-US" smtClean="0"/>
              <a:t>58</a:t>
            </a:fld>
            <a:endParaRPr lang="en-US" dirty="0"/>
          </a:p>
        </p:txBody>
      </p:sp>
    </p:spTree>
    <p:extLst>
      <p:ext uri="{BB962C8B-B14F-4D97-AF65-F5344CB8AC3E}">
        <p14:creationId xmlns:p14="http://schemas.microsoft.com/office/powerpoint/2010/main" val="1090281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D5500-BA9D-4785-9CFC-9C5F1CCE932B}" type="slidenum">
              <a:rPr lang="en-US" smtClean="0"/>
              <a:t>59</a:t>
            </a:fld>
            <a:endParaRPr lang="en-US" dirty="0"/>
          </a:p>
        </p:txBody>
      </p:sp>
    </p:spTree>
    <p:extLst>
      <p:ext uri="{BB962C8B-B14F-4D97-AF65-F5344CB8AC3E}">
        <p14:creationId xmlns:p14="http://schemas.microsoft.com/office/powerpoint/2010/main" val="3559605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534867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416FD1D-04F2-4E49-ABC9-3E016FE850F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58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631236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0EC1457E-FD8E-4ACD-9EA5-A4AFDB68B5D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428954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8218CFB3-DA83-4E31-8763-F2D6D7B4711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65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27213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E616EBBD-EF5E-4B3B-A9FD-9CE977074DA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66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01675" y="4419600"/>
            <a:ext cx="560705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733508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519B10C3-30D8-48AC-9DF1-9A43F26F780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67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06665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D5500-BA9D-4785-9CFC-9C5F1CCE932B}" type="slidenum">
              <a:rPr lang="en-US" smtClean="0"/>
              <a:t>69</a:t>
            </a:fld>
            <a:endParaRPr lang="en-US" dirty="0"/>
          </a:p>
        </p:txBody>
      </p:sp>
    </p:spTree>
    <p:extLst>
      <p:ext uri="{BB962C8B-B14F-4D97-AF65-F5344CB8AC3E}">
        <p14:creationId xmlns:p14="http://schemas.microsoft.com/office/powerpoint/2010/main" val="383960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0CBBB-3603-45F0-BDFC-6E0EE7601B93}" type="slidenum">
              <a:rPr lang="en-US"/>
              <a:pPr/>
              <a:t>8</a:t>
            </a:fld>
            <a:endParaRPr lang="en-US" dirty="0"/>
          </a:p>
        </p:txBody>
      </p:sp>
      <p:sp>
        <p:nvSpPr>
          <p:cNvPr id="194562" name="Rectangle 2"/>
          <p:cNvSpPr>
            <a:spLocks noGrp="1" noRot="1" noChangeAspect="1" noChangeArrowheads="1" noTextEdit="1"/>
          </p:cNvSpPr>
          <p:nvPr>
            <p:ph type="sldImg"/>
          </p:nvPr>
        </p:nvSpPr>
        <p:spPr>
          <a:xfrm>
            <a:off x="1193800" y="706438"/>
            <a:ext cx="4622800" cy="3467100"/>
          </a:xfrm>
          <a:ln/>
        </p:spPr>
      </p:sp>
      <p:sp>
        <p:nvSpPr>
          <p:cNvPr id="194563" name="Rectangle 3"/>
          <p:cNvSpPr>
            <a:spLocks noGrp="1" noChangeArrowheads="1"/>
          </p:cNvSpPr>
          <p:nvPr>
            <p:ph type="body" idx="1"/>
          </p:nvPr>
        </p:nvSpPr>
        <p:spPr>
          <a:xfrm>
            <a:off x="934720" y="4417405"/>
            <a:ext cx="5140960" cy="4180152"/>
          </a:xfrm>
        </p:spPr>
        <p:txBody>
          <a:bodyPr/>
          <a:lstStyle/>
          <a:p>
            <a:pPr defTabSz="967362">
              <a:lnSpc>
                <a:spcPct val="90000"/>
              </a:lnSpc>
            </a:pPr>
            <a:endParaRPr lang="en-US" dirty="0"/>
          </a:p>
        </p:txBody>
      </p:sp>
    </p:spTree>
    <p:extLst>
      <p:ext uri="{BB962C8B-B14F-4D97-AF65-F5344CB8AC3E}">
        <p14:creationId xmlns:p14="http://schemas.microsoft.com/office/powerpoint/2010/main" val="644278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3665902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6F98D397-475F-4480-9A1B-0F0F0E13D76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72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838200" y="4416425"/>
            <a:ext cx="53340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07572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C87FB4F4-6849-4A5A-9030-10EA881DC37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73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8365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8081C9DE-46A7-415F-97EB-1DB4E15FAA7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74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3695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E0821ABA-173A-4FDE-9C5E-E7904B85648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75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2"/>
          <p:cNvSpPr>
            <a:spLocks noGrp="1" noChangeArrowheads="1"/>
          </p:cNvSpPr>
          <p:nvPr>
            <p:ph type="body" idx="1"/>
          </p:nvPr>
        </p:nvSpPr>
        <p:spPr>
          <a:xfrm>
            <a:off x="701675" y="4416425"/>
            <a:ext cx="5607050" cy="4414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167871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95937F8-3537-4191-8A3F-447E85CCC305}" type="slidenum">
              <a:rPr lang="en-US" altLang="en-US"/>
              <a:pPr algn="r" eaLnBrk="1" hangingPunct="1">
                <a:spcBef>
                  <a:spcPct val="0"/>
                </a:spcBef>
              </a:pPr>
              <a:t>76</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166414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2156484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A425B8-1E7E-4E93-88F2-0E5E4C0A3860}" type="slidenum">
              <a:rPr lang="en-US" altLang="en-US" smtClean="0">
                <a:solidFill>
                  <a:srgbClr val="000000"/>
                </a:solidFill>
              </a:rPr>
              <a:pPr eaLnBrk="1" hangingPunct="1">
                <a:spcBef>
                  <a:spcPct val="0"/>
                </a:spcBef>
              </a:pPr>
              <a:t>79</a:t>
            </a:fld>
            <a:endParaRPr lang="en-US" altLang="en-US" dirty="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521191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39875340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334317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4D02206-A656-4729-B8B5-4C0A2F365E66}" type="slidenum">
              <a:rPr lang="en-US" altLang="en-US" smtClean="0">
                <a:solidFill>
                  <a:srgbClr val="000000"/>
                </a:solidFill>
              </a:rPr>
              <a:pPr algn="r" eaLnBrk="1" hangingPunct="1">
                <a:spcBef>
                  <a:spcPct val="0"/>
                </a:spcBef>
              </a:pPr>
              <a:t>9</a:t>
            </a:fld>
            <a:endParaRPr lang="en-US" altLang="en-US" dirty="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0474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FF4BF3C-41C6-467A-A5F0-FDA4BDA4E473}" type="slidenum">
              <a:rPr lang="en-US" altLang="en-US" smtClean="0">
                <a:solidFill>
                  <a:srgbClr val="000000"/>
                </a:solidFill>
              </a:rPr>
              <a:pPr eaLnBrk="1" hangingPunct="1"/>
              <a:t>82</a:t>
            </a:fld>
            <a:endParaRPr lang="en-US" altLang="en-US" dirty="0">
              <a:solidFill>
                <a:srgbClr val="000000"/>
              </a:solidFill>
            </a:endParaRPr>
          </a:p>
        </p:txBody>
      </p:sp>
    </p:spTree>
    <p:extLst>
      <p:ext uri="{BB962C8B-B14F-4D97-AF65-F5344CB8AC3E}">
        <p14:creationId xmlns:p14="http://schemas.microsoft.com/office/powerpoint/2010/main" val="7956243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AE330-94AA-408E-AE0B-E401A5F456B4}" type="slidenum">
              <a:rPr lang="en-US" smtClean="0"/>
              <a:t>87</a:t>
            </a:fld>
            <a:endParaRPr lang="en-US" dirty="0"/>
          </a:p>
        </p:txBody>
      </p:sp>
    </p:spTree>
    <p:extLst>
      <p:ext uri="{BB962C8B-B14F-4D97-AF65-F5344CB8AC3E}">
        <p14:creationId xmlns:p14="http://schemas.microsoft.com/office/powerpoint/2010/main" val="39009153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8A6511A-F26B-414F-8895-F39885A47318}" type="slidenum">
              <a:rPr lang="en-US" altLang="en-US" smtClean="0"/>
              <a:pPr algn="r" eaLnBrk="1" hangingPunct="1">
                <a:spcBef>
                  <a:spcPct val="0"/>
                </a:spcBef>
              </a:pPr>
              <a:t>88</a:t>
            </a:fld>
            <a:endParaRPr lang="en-US" alt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302959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1457023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B59230-4E80-4FB1-BFCF-4B65D5D3E319}" type="slidenum">
              <a:rPr lang="en-US" altLang="en-US" smtClean="0">
                <a:solidFill>
                  <a:srgbClr val="000000"/>
                </a:solidFill>
              </a:rPr>
              <a:pPr algn="r" eaLnBrk="1" hangingPunct="1">
                <a:spcBef>
                  <a:spcPct val="0"/>
                </a:spcBef>
              </a:pPr>
              <a:t>90</a:t>
            </a:fld>
            <a:endParaRPr lang="en-US" altLang="en-US" dirty="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043995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F3D097F-2D4D-4681-AB7B-7FDF2EA2CCB7}" type="slidenum">
              <a:rPr lang="en-US" altLang="en-US" smtClean="0">
                <a:solidFill>
                  <a:srgbClr val="000000"/>
                </a:solidFill>
              </a:rPr>
              <a:pPr algn="r" eaLnBrk="1" hangingPunct="1">
                <a:spcBef>
                  <a:spcPct val="0"/>
                </a:spcBef>
              </a:pPr>
              <a:t>91</a:t>
            </a:fld>
            <a:endParaRPr lang="en-US" altLang="en-US" dirty="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767284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3BBFE76-ACE4-44F2-85C0-72EAC8126B8E}" type="slidenum">
              <a:rPr lang="en-US" altLang="en-US" smtClean="0">
                <a:solidFill>
                  <a:srgbClr val="000000"/>
                </a:solidFill>
              </a:rPr>
              <a:pPr algn="r" eaLnBrk="1" hangingPunct="1">
                <a:spcBef>
                  <a:spcPct val="0"/>
                </a:spcBef>
              </a:pPr>
              <a:t>92</a:t>
            </a:fld>
            <a:endParaRPr lang="en-US" altLang="en-US" dirty="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701675" y="4492625"/>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93991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47DB55-41F0-49D7-BAD5-68C24E695C64}" type="slidenum">
              <a:rPr lang="en-US" altLang="en-US" smtClean="0">
                <a:solidFill>
                  <a:srgbClr val="000000"/>
                </a:solidFill>
              </a:rPr>
              <a:pPr algn="r" eaLnBrk="1" hangingPunct="1">
                <a:spcBef>
                  <a:spcPct val="0"/>
                </a:spcBef>
              </a:pPr>
              <a:t>93</a:t>
            </a:fld>
            <a:endParaRPr lang="en-US" altLang="en-US" dirty="0">
              <a:solidFill>
                <a:srgbClr val="000000"/>
              </a:solidFill>
            </a:endParaRPr>
          </a:p>
        </p:txBody>
      </p:sp>
    </p:spTree>
    <p:extLst>
      <p:ext uri="{BB962C8B-B14F-4D97-AF65-F5344CB8AC3E}">
        <p14:creationId xmlns:p14="http://schemas.microsoft.com/office/powerpoint/2010/main" val="8314041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F816866-48D5-4207-AC1B-0426C88F67A1}" type="slidenum">
              <a:rPr lang="en-US" altLang="en-US">
                <a:solidFill>
                  <a:srgbClr val="000000"/>
                </a:solidFill>
              </a:rPr>
              <a:pPr algn="r" eaLnBrk="1" hangingPunct="1">
                <a:spcBef>
                  <a:spcPct val="0"/>
                </a:spcBef>
              </a:pPr>
              <a:t>95</a:t>
            </a:fld>
            <a:endParaRPr lang="en-US" altLang="en-US" dirty="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28929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4A3F9E6-7369-4E99-8D06-BE784BCFDB3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1308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A28B65-40C8-4DF7-9C30-8B43B79ED02C}" type="slidenum">
              <a:rPr lang="en-US" altLang="en-US" smtClean="0">
                <a:solidFill>
                  <a:srgbClr val="000000"/>
                </a:solidFill>
              </a:rPr>
              <a:pPr algn="r" eaLnBrk="1" hangingPunct="1">
                <a:spcBef>
                  <a:spcPct val="0"/>
                </a:spcBef>
              </a:pPr>
              <a:t>10</a:t>
            </a:fld>
            <a:endParaRPr lang="en-US" altLang="en-US" dirty="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77141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C2A5465-EA1E-49E2-97F2-2A5D2A110A8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2417053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33574393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DB817-728F-40AA-8DEF-FAC662147C2F}"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414276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0ECF157-088A-4A39-AAE9-168066484DBB}" type="slidenum">
              <a:rPr lang="en-US" altLang="en-US" smtClean="0">
                <a:solidFill>
                  <a:srgbClr val="000000"/>
                </a:solidFill>
              </a:rPr>
              <a:pPr algn="r" eaLnBrk="1" hangingPunct="1">
                <a:spcBef>
                  <a:spcPct val="0"/>
                </a:spcBef>
              </a:pPr>
              <a:t>11</a:t>
            </a:fld>
            <a:endParaRPr lang="en-US" altLang="en-US" dirty="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77875" y="4416425"/>
            <a:ext cx="54705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5652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415034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188371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300084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787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32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195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82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2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853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779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85800" y="1828800"/>
            <a:ext cx="777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E1D9FA6C-216C-4EED-8A5A-379C77AC65D8}"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AD37FC77-34BD-4275-A93A-060D1F9E2125}" type="slidenum">
              <a:rPr lang="en-US" altLang="en-US"/>
              <a:pPr/>
              <a:t>‹#›</a:t>
            </a:fld>
            <a:endParaRPr lang="en-US" altLang="en-US" dirty="0"/>
          </a:p>
        </p:txBody>
      </p:sp>
    </p:spTree>
    <p:extLst>
      <p:ext uri="{BB962C8B-B14F-4D97-AF65-F5344CB8AC3E}">
        <p14:creationId xmlns:p14="http://schemas.microsoft.com/office/powerpoint/2010/main" val="206880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3075168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70A587-E625-48F4-B851-FA91AB5C4ECF}"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4651458-9755-4222-A398-3D4661E5BC14}" type="slidenum">
              <a:rPr lang="en-US" altLang="en-US"/>
              <a:pPr/>
              <a:t>‹#›</a:t>
            </a:fld>
            <a:endParaRPr lang="en-US" altLang="en-US" dirty="0"/>
          </a:p>
        </p:txBody>
      </p:sp>
    </p:spTree>
    <p:extLst>
      <p:ext uri="{BB962C8B-B14F-4D97-AF65-F5344CB8AC3E}">
        <p14:creationId xmlns:p14="http://schemas.microsoft.com/office/powerpoint/2010/main" val="166236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03691C-561D-46D9-8FDD-FF9ADC943EB1}"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42F2238-7248-4000-9FDB-912A962D7B04}" type="slidenum">
              <a:rPr lang="en-US" altLang="en-US"/>
              <a:pPr/>
              <a:t>‹#›</a:t>
            </a:fld>
            <a:endParaRPr lang="en-US" altLang="en-US" dirty="0"/>
          </a:p>
        </p:txBody>
      </p:sp>
    </p:spTree>
    <p:extLst>
      <p:ext uri="{BB962C8B-B14F-4D97-AF65-F5344CB8AC3E}">
        <p14:creationId xmlns:p14="http://schemas.microsoft.com/office/powerpoint/2010/main" val="1504158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8C4AF1-85D7-4B8E-BDB9-5AAD605C9015}"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BD27340-D8F2-426F-A6D3-5CE38AC9F22D}" type="slidenum">
              <a:rPr lang="en-US" altLang="en-US"/>
              <a:pPr/>
              <a:t>‹#›</a:t>
            </a:fld>
            <a:endParaRPr lang="en-US" altLang="en-US" dirty="0"/>
          </a:p>
        </p:txBody>
      </p:sp>
    </p:spTree>
    <p:extLst>
      <p:ext uri="{BB962C8B-B14F-4D97-AF65-F5344CB8AC3E}">
        <p14:creationId xmlns:p14="http://schemas.microsoft.com/office/powerpoint/2010/main" val="2833226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F75557-6BE1-4325-911B-C929ACE34A7F}"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88CA8B-D71F-4B7B-913B-AEB748026818}" type="slidenum">
              <a:rPr lang="en-US" altLang="en-US"/>
              <a:pPr/>
              <a:t>‹#›</a:t>
            </a:fld>
            <a:endParaRPr lang="en-US" altLang="en-US" dirty="0"/>
          </a:p>
        </p:txBody>
      </p:sp>
    </p:spTree>
    <p:extLst>
      <p:ext uri="{BB962C8B-B14F-4D97-AF65-F5344CB8AC3E}">
        <p14:creationId xmlns:p14="http://schemas.microsoft.com/office/powerpoint/2010/main" val="1099512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F84FD76-762E-4A91-8AE8-CA4A5F2B276D}"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0A2BB36-D7A8-4919-A067-EA0FAA8ED6AB}" type="slidenum">
              <a:rPr lang="en-US" altLang="en-US"/>
              <a:pPr/>
              <a:t>‹#›</a:t>
            </a:fld>
            <a:endParaRPr lang="en-US" altLang="en-US" dirty="0"/>
          </a:p>
        </p:txBody>
      </p:sp>
    </p:spTree>
    <p:extLst>
      <p:ext uri="{BB962C8B-B14F-4D97-AF65-F5344CB8AC3E}">
        <p14:creationId xmlns:p14="http://schemas.microsoft.com/office/powerpoint/2010/main" val="4257140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E28BC02-3D30-4DD4-A19C-B08A951FC815}"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E9BAB1E-B583-434E-AE14-02C16F0F17A2}" type="slidenum">
              <a:rPr lang="en-US" altLang="en-US"/>
              <a:pPr/>
              <a:t>‹#›</a:t>
            </a:fld>
            <a:endParaRPr lang="en-US" altLang="en-US" dirty="0"/>
          </a:p>
        </p:txBody>
      </p:sp>
    </p:spTree>
    <p:extLst>
      <p:ext uri="{BB962C8B-B14F-4D97-AF65-F5344CB8AC3E}">
        <p14:creationId xmlns:p14="http://schemas.microsoft.com/office/powerpoint/2010/main" val="2816108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A4DB0F-22C9-47BD-B332-AD78B1F340E3}"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3858E90-C92C-4606-9BE3-E7CC13987595}" type="slidenum">
              <a:rPr lang="en-US" altLang="en-US"/>
              <a:pPr/>
              <a:t>‹#›</a:t>
            </a:fld>
            <a:endParaRPr lang="en-US" altLang="en-US" dirty="0"/>
          </a:p>
        </p:txBody>
      </p:sp>
    </p:spTree>
    <p:extLst>
      <p:ext uri="{BB962C8B-B14F-4D97-AF65-F5344CB8AC3E}">
        <p14:creationId xmlns:p14="http://schemas.microsoft.com/office/powerpoint/2010/main" val="1050215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2D4E3C-0BDC-49E4-975D-91BA972EC637}"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5CC2ABC-6272-474E-AF1C-7B62BC867AE7}" type="slidenum">
              <a:rPr lang="en-US" altLang="en-US"/>
              <a:pPr/>
              <a:t>‹#›</a:t>
            </a:fld>
            <a:endParaRPr lang="en-US" altLang="en-US" dirty="0"/>
          </a:p>
        </p:txBody>
      </p:sp>
    </p:spTree>
    <p:extLst>
      <p:ext uri="{BB962C8B-B14F-4D97-AF65-F5344CB8AC3E}">
        <p14:creationId xmlns:p14="http://schemas.microsoft.com/office/powerpoint/2010/main" val="1249706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A2AB29-4BFC-415E-9197-C9F19C1B03C6}"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3B1316-11A9-4041-9CCF-3E02BE7FDBC5}" type="slidenum">
              <a:rPr lang="en-US" altLang="en-US"/>
              <a:pPr/>
              <a:t>‹#›</a:t>
            </a:fld>
            <a:endParaRPr lang="en-US" altLang="en-US" dirty="0"/>
          </a:p>
        </p:txBody>
      </p:sp>
    </p:spTree>
    <p:extLst>
      <p:ext uri="{BB962C8B-B14F-4D97-AF65-F5344CB8AC3E}">
        <p14:creationId xmlns:p14="http://schemas.microsoft.com/office/powerpoint/2010/main" val="306808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14FE12-17C7-4A00-9368-8F15E2D90DE7}"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9014E0-08B6-4A08-8F20-F6563A09206E}" type="slidenum">
              <a:rPr lang="en-US" altLang="en-US"/>
              <a:pPr/>
              <a:t>‹#›</a:t>
            </a:fld>
            <a:endParaRPr lang="en-US" altLang="en-US" dirty="0"/>
          </a:p>
        </p:txBody>
      </p:sp>
    </p:spTree>
    <p:extLst>
      <p:ext uri="{BB962C8B-B14F-4D97-AF65-F5344CB8AC3E}">
        <p14:creationId xmlns:p14="http://schemas.microsoft.com/office/powerpoint/2010/main" val="37072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79821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C9A7DB-0B4F-45C0-9882-96891956D3C3}"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146F47-8A23-4F65-87B5-DA382734A645}" type="slidenum">
              <a:rPr lang="en-US" altLang="en-US"/>
              <a:pPr/>
              <a:t>‹#›</a:t>
            </a:fld>
            <a:endParaRPr lang="en-US" altLang="en-US" dirty="0"/>
          </a:p>
        </p:txBody>
      </p:sp>
    </p:spTree>
    <p:extLst>
      <p:ext uri="{BB962C8B-B14F-4D97-AF65-F5344CB8AC3E}">
        <p14:creationId xmlns:p14="http://schemas.microsoft.com/office/powerpoint/2010/main" val="4237070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066800"/>
          </a:xfrm>
        </p:spPr>
        <p:txBody>
          <a:bodyPr/>
          <a:lstStyle>
            <a:lvl1pPr>
              <a:defRPr>
                <a:solidFill>
                  <a:schemeClr val="tx1"/>
                </a:solidFil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2759013-14CE-4E29-B7F3-2D23EB36D2A8}"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70FA1D3-21A4-46A6-9F88-327D8E1D82AF}" type="slidenum">
              <a:rPr lang="en-US" altLang="en-US"/>
              <a:pPr/>
              <a:t>‹#›</a:t>
            </a:fld>
            <a:endParaRPr lang="en-US" altLang="en-US" dirty="0"/>
          </a:p>
        </p:txBody>
      </p:sp>
    </p:spTree>
    <p:extLst>
      <p:ext uri="{BB962C8B-B14F-4D97-AF65-F5344CB8AC3E}">
        <p14:creationId xmlns:p14="http://schemas.microsoft.com/office/powerpoint/2010/main" val="1112939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066800"/>
          </a:xfrm>
        </p:spPr>
        <p:txBody>
          <a:bodyPr/>
          <a:lstStyle>
            <a:lvl1pPr>
              <a:defRPr>
                <a:solidFill>
                  <a:schemeClr val="tx1"/>
                </a:solidFil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602FF8-DD02-456F-BDC6-E5F1BC6A15E4}"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8ACA864-985B-452D-BC72-E8A9F4924B82}" type="slidenum">
              <a:rPr lang="en-US" altLang="en-US"/>
              <a:pPr/>
              <a:t>‹#›</a:t>
            </a:fld>
            <a:endParaRPr lang="en-US" altLang="en-US" dirty="0"/>
          </a:p>
        </p:txBody>
      </p:sp>
    </p:spTree>
    <p:extLst>
      <p:ext uri="{BB962C8B-B14F-4D97-AF65-F5344CB8AC3E}">
        <p14:creationId xmlns:p14="http://schemas.microsoft.com/office/powerpoint/2010/main" val="4214067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tro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EC74DF16-75D9-4F24-AA80-F73F593C7AFF}"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3"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4"/>
          <p:cNvSpPr>
            <a:spLocks noGrp="1"/>
          </p:cNvSpPr>
          <p:nvPr>
            <p:ph type="sldNum" sz="quarter" idx="12"/>
          </p:nvPr>
        </p:nvSpPr>
        <p:spPr/>
        <p:txBody>
          <a:bodyPr/>
          <a:lstStyle>
            <a:lvl1pPr>
              <a:defRPr/>
            </a:lvl1pPr>
          </a:lstStyle>
          <a:p>
            <a:fld id="{0923D9F5-67BE-4283-8D8F-476D33F20346}" type="slidenum">
              <a:rPr lang="en-US" altLang="en-US"/>
              <a:pPr/>
              <a:t>‹#›</a:t>
            </a:fld>
            <a:endParaRPr lang="en-US" altLang="en-US" dirty="0"/>
          </a:p>
        </p:txBody>
      </p:sp>
    </p:spTree>
    <p:extLst>
      <p:ext uri="{BB962C8B-B14F-4D97-AF65-F5344CB8AC3E}">
        <p14:creationId xmlns:p14="http://schemas.microsoft.com/office/powerpoint/2010/main" val="2874406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C122C4-E0A2-47A2-AB2D-2D44ABF8A41B}"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DE91BA2-F10C-48AB-BF70-55EE841EED8B}" type="slidenum">
              <a:rPr lang="en-US" altLang="en-US"/>
              <a:pPr/>
              <a:t>‹#›</a:t>
            </a:fld>
            <a:endParaRPr lang="en-US" altLang="en-US" dirty="0"/>
          </a:p>
        </p:txBody>
      </p:sp>
    </p:spTree>
    <p:extLst>
      <p:ext uri="{BB962C8B-B14F-4D97-AF65-F5344CB8AC3E}">
        <p14:creationId xmlns:p14="http://schemas.microsoft.com/office/powerpoint/2010/main" val="4061262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1"/>
          </a:xfrm>
        </p:spPr>
        <p:txBody>
          <a:bodyPr/>
          <a:lstStyle/>
          <a:p>
            <a:r>
              <a:rPr lang="en-US"/>
              <a:t>Click to edit Master title style</a:t>
            </a:r>
          </a:p>
        </p:txBody>
      </p:sp>
      <p:sp>
        <p:nvSpPr>
          <p:cNvPr id="6"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2AE1E0-ED84-4333-A6E1-542B34761DFE}"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2583569-F1AC-4016-AC57-FBB84877D9C7}" type="slidenum">
              <a:rPr lang="en-US" altLang="en-US"/>
              <a:pPr/>
              <a:t>‹#›</a:t>
            </a:fld>
            <a:endParaRPr lang="en-US" altLang="en-US" dirty="0"/>
          </a:p>
        </p:txBody>
      </p:sp>
    </p:spTree>
    <p:extLst>
      <p:ext uri="{BB962C8B-B14F-4D97-AF65-F5344CB8AC3E}">
        <p14:creationId xmlns:p14="http://schemas.microsoft.com/office/powerpoint/2010/main" val="4281274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E2593F-DFAB-44F6-AE0A-BE3876A1A32A}"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4410BD8-CF20-40B5-A658-02F1A9E9AFBC}" type="slidenum">
              <a:rPr lang="en-US" altLang="en-US"/>
              <a:pPr/>
              <a:t>‹#›</a:t>
            </a:fld>
            <a:endParaRPr lang="en-US" altLang="en-US" dirty="0"/>
          </a:p>
        </p:txBody>
      </p:sp>
    </p:spTree>
    <p:extLst>
      <p:ext uri="{BB962C8B-B14F-4D97-AF65-F5344CB8AC3E}">
        <p14:creationId xmlns:p14="http://schemas.microsoft.com/office/powerpoint/2010/main" val="3401901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C330E1-1987-4A99-A96E-05122A391797}"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C8B486C-B393-45F1-A204-90CD0918099F}" type="slidenum">
              <a:rPr lang="en-US" altLang="en-US"/>
              <a:pPr/>
              <a:t>‹#›</a:t>
            </a:fld>
            <a:endParaRPr lang="en-US" altLang="en-US" dirty="0"/>
          </a:p>
        </p:txBody>
      </p:sp>
    </p:spTree>
    <p:extLst>
      <p:ext uri="{BB962C8B-B14F-4D97-AF65-F5344CB8AC3E}">
        <p14:creationId xmlns:p14="http://schemas.microsoft.com/office/powerpoint/2010/main" val="2183344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3FB6D85-A97A-45CA-99C6-F2E6AA8CCAB3}"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FCCED51-5223-4434-B1FA-AEEB90B589C5}" type="slidenum">
              <a:rPr lang="en-US" altLang="en-US"/>
              <a:pPr/>
              <a:t>‹#›</a:t>
            </a:fld>
            <a:endParaRPr lang="en-US" altLang="en-US" dirty="0"/>
          </a:p>
        </p:txBody>
      </p:sp>
    </p:spTree>
    <p:extLst>
      <p:ext uri="{BB962C8B-B14F-4D97-AF65-F5344CB8AC3E}">
        <p14:creationId xmlns:p14="http://schemas.microsoft.com/office/powerpoint/2010/main" val="1350022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BF63CE-3077-4A7C-A320-47156F9A56E8}"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F7C7553-FDF6-4B18-9D43-7003FD0753E0}" type="slidenum">
              <a:rPr lang="en-US" altLang="en-US"/>
              <a:pPr/>
              <a:t>‹#›</a:t>
            </a:fld>
            <a:endParaRPr lang="en-US" altLang="en-US" dirty="0"/>
          </a:p>
        </p:txBody>
      </p:sp>
    </p:spTree>
    <p:extLst>
      <p:ext uri="{BB962C8B-B14F-4D97-AF65-F5344CB8AC3E}">
        <p14:creationId xmlns:p14="http://schemas.microsoft.com/office/powerpoint/2010/main" val="367945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1164657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5255BF-685A-49D7-9519-DFAFDEAEA81A}"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80451FF-E6A6-48DF-844D-9A6EA0C7D7B9}" type="slidenum">
              <a:rPr lang="en-US" altLang="en-US"/>
              <a:pPr/>
              <a:t>‹#›</a:t>
            </a:fld>
            <a:endParaRPr lang="en-US" altLang="en-US" dirty="0"/>
          </a:p>
        </p:txBody>
      </p:sp>
    </p:spTree>
    <p:extLst>
      <p:ext uri="{BB962C8B-B14F-4D97-AF65-F5344CB8AC3E}">
        <p14:creationId xmlns:p14="http://schemas.microsoft.com/office/powerpoint/2010/main" val="803896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5"/>
            <a:ext cx="8458200" cy="103546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9C14E8-B647-4090-99E1-E961C29B2BD4}"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2F1257-6169-477A-9601-180853256102}" type="slidenum">
              <a:rPr lang="en-US" altLang="en-US"/>
              <a:pPr/>
              <a:t>‹#›</a:t>
            </a:fld>
            <a:endParaRPr lang="en-US" altLang="en-US" dirty="0"/>
          </a:p>
        </p:txBody>
      </p:sp>
    </p:spTree>
    <p:extLst>
      <p:ext uri="{BB962C8B-B14F-4D97-AF65-F5344CB8AC3E}">
        <p14:creationId xmlns:p14="http://schemas.microsoft.com/office/powerpoint/2010/main" val="404003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690A38-A177-4F58-BF83-568DEFBB9C21}"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D877215-9DD4-454F-89FB-83357517CCBF}" type="slidenum">
              <a:rPr lang="en-US" altLang="en-US"/>
              <a:pPr/>
              <a:t>‹#›</a:t>
            </a:fld>
            <a:endParaRPr lang="en-US" altLang="en-US" dirty="0"/>
          </a:p>
        </p:txBody>
      </p:sp>
    </p:spTree>
    <p:extLst>
      <p:ext uri="{BB962C8B-B14F-4D97-AF65-F5344CB8AC3E}">
        <p14:creationId xmlns:p14="http://schemas.microsoft.com/office/powerpoint/2010/main" val="2200578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89D839-6F03-4B44-802B-2E74F630627F}"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BECA9F-69C0-498C-A31C-540BF2A79B26}" type="slidenum">
              <a:rPr lang="en-US" altLang="en-US"/>
              <a:pPr/>
              <a:t>‹#›</a:t>
            </a:fld>
            <a:endParaRPr lang="en-US" altLang="en-US" dirty="0"/>
          </a:p>
        </p:txBody>
      </p:sp>
    </p:spTree>
    <p:extLst>
      <p:ext uri="{BB962C8B-B14F-4D97-AF65-F5344CB8AC3E}">
        <p14:creationId xmlns:p14="http://schemas.microsoft.com/office/powerpoint/2010/main" val="2204558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16ABCE-53C3-4E51-A0A2-9AA101FE8ECE}"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1CE16C1-0B80-4D7D-9A58-783FDC7DA26B}" type="slidenum">
              <a:rPr lang="en-US" altLang="en-US"/>
              <a:pPr/>
              <a:t>‹#›</a:t>
            </a:fld>
            <a:endParaRPr lang="en-US" altLang="en-US" dirty="0"/>
          </a:p>
        </p:txBody>
      </p:sp>
    </p:spTree>
    <p:extLst>
      <p:ext uri="{BB962C8B-B14F-4D97-AF65-F5344CB8AC3E}">
        <p14:creationId xmlns:p14="http://schemas.microsoft.com/office/powerpoint/2010/main" val="1674726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W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D84BD5-A798-41CD-8774-53EC5F14CBBE}"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2837230-5976-4437-B2E9-490D5A3B326D}" type="slidenum">
              <a:rPr lang="en-US" altLang="en-US"/>
              <a:pPr/>
              <a:t>‹#›</a:t>
            </a:fld>
            <a:endParaRPr lang="en-US" altLang="en-US" dirty="0"/>
          </a:p>
        </p:txBody>
      </p:sp>
    </p:spTree>
    <p:extLst>
      <p:ext uri="{BB962C8B-B14F-4D97-AF65-F5344CB8AC3E}">
        <p14:creationId xmlns:p14="http://schemas.microsoft.com/office/powerpoint/2010/main" val="3251882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886700" cy="990601"/>
          </a:xfrm>
        </p:spPr>
        <p:txBody>
          <a:bodyPr/>
          <a:lstStyle>
            <a:lvl1pPr>
              <a:defRPr>
                <a:solidFill>
                  <a:schemeClr val="tx1"/>
                </a:solidFil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E1490AB-A23D-4345-A4B6-8C007C7E70BE}"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8E15D5A-229F-427E-8532-19FBE8BB03A5}" type="slidenum">
              <a:rPr lang="en-US" altLang="en-US"/>
              <a:pPr/>
              <a:t>‹#›</a:t>
            </a:fld>
            <a:endParaRPr lang="en-US" altLang="en-US" dirty="0"/>
          </a:p>
        </p:txBody>
      </p:sp>
    </p:spTree>
    <p:extLst>
      <p:ext uri="{BB962C8B-B14F-4D97-AF65-F5344CB8AC3E}">
        <p14:creationId xmlns:p14="http://schemas.microsoft.com/office/powerpoint/2010/main" val="3272355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85800" y="1828800"/>
            <a:ext cx="777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C7F9A68A-A445-4370-857E-23F04C029760}"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8BE83ECB-91DE-4BE7-B3D5-7D4C0DF06F73}" type="slidenum">
              <a:rPr lang="en-US" altLang="en-US"/>
              <a:pPr/>
              <a:t>‹#›</a:t>
            </a:fld>
            <a:endParaRPr lang="en-US" altLang="en-US" dirty="0"/>
          </a:p>
        </p:txBody>
      </p:sp>
    </p:spTree>
    <p:extLst>
      <p:ext uri="{BB962C8B-B14F-4D97-AF65-F5344CB8AC3E}">
        <p14:creationId xmlns:p14="http://schemas.microsoft.com/office/powerpoint/2010/main" val="982626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8CB3B8-5FA6-4A64-A24F-B7CFB242A669}"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A6D7C4F-71B5-4C47-A4D5-1F8BB5B99EEC}" type="slidenum">
              <a:rPr lang="en-US" altLang="en-US"/>
              <a:pPr/>
              <a:t>‹#›</a:t>
            </a:fld>
            <a:endParaRPr lang="en-US" altLang="en-US" dirty="0"/>
          </a:p>
        </p:txBody>
      </p:sp>
    </p:spTree>
    <p:extLst>
      <p:ext uri="{BB962C8B-B14F-4D97-AF65-F5344CB8AC3E}">
        <p14:creationId xmlns:p14="http://schemas.microsoft.com/office/powerpoint/2010/main" val="1471462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W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BB62287-C488-4C1F-BCCD-17B7F9C087D4}"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3"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4"/>
          <p:cNvSpPr>
            <a:spLocks noGrp="1"/>
          </p:cNvSpPr>
          <p:nvPr>
            <p:ph type="sldNum" sz="quarter" idx="12"/>
          </p:nvPr>
        </p:nvSpPr>
        <p:spPr/>
        <p:txBody>
          <a:bodyPr/>
          <a:lstStyle>
            <a:lvl1pPr>
              <a:defRPr/>
            </a:lvl1pPr>
          </a:lstStyle>
          <a:p>
            <a:fld id="{034D3173-B005-47B5-92BA-859B306EB99B}" type="slidenum">
              <a:rPr lang="en-US" altLang="en-US"/>
              <a:pPr/>
              <a:t>‹#›</a:t>
            </a:fld>
            <a:endParaRPr lang="en-US" altLang="en-US" dirty="0"/>
          </a:p>
        </p:txBody>
      </p:sp>
    </p:spTree>
    <p:extLst>
      <p:ext uri="{BB962C8B-B14F-4D97-AF65-F5344CB8AC3E}">
        <p14:creationId xmlns:p14="http://schemas.microsoft.com/office/powerpoint/2010/main" val="17138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3406502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886700" cy="990601"/>
          </a:xfrm>
        </p:spPr>
        <p:txBody>
          <a:bodyPr/>
          <a:lstStyle>
            <a:lvl1pPr>
              <a:defRPr>
                <a:solidFill>
                  <a:schemeClr val="tx1"/>
                </a:solidFil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6EBF71-4B38-4F43-87A6-3AA302690F18}"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14AA195-1123-43B9-8226-9BD6673BC3A1}" type="slidenum">
              <a:rPr lang="en-US" altLang="en-US"/>
              <a:pPr/>
              <a:t>‹#›</a:t>
            </a:fld>
            <a:endParaRPr lang="en-US" altLang="en-US" dirty="0"/>
          </a:p>
        </p:txBody>
      </p:sp>
    </p:spTree>
    <p:extLst>
      <p:ext uri="{BB962C8B-B14F-4D97-AF65-F5344CB8AC3E}">
        <p14:creationId xmlns:p14="http://schemas.microsoft.com/office/powerpoint/2010/main" val="3516712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85800" y="1828800"/>
            <a:ext cx="777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E1D9FA6C-216C-4EED-8A5A-379C77AC65D8}"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AD37FC77-34BD-4275-A93A-060D1F9E2125}" type="slidenum">
              <a:rPr lang="en-US" altLang="en-US"/>
              <a:pPr/>
              <a:t>‹#›</a:t>
            </a:fld>
            <a:endParaRPr lang="en-US" altLang="en-US" dirty="0"/>
          </a:p>
        </p:txBody>
      </p:sp>
    </p:spTree>
    <p:extLst>
      <p:ext uri="{BB962C8B-B14F-4D97-AF65-F5344CB8AC3E}">
        <p14:creationId xmlns:p14="http://schemas.microsoft.com/office/powerpoint/2010/main" val="3038183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solidFill>
                  <a:srgbClr val="003582"/>
                </a:solidFill>
              </a:defRPr>
            </a:lvl1pPr>
          </a:lstStyle>
          <a:p>
            <a:r>
              <a:rPr lang="en-US"/>
              <a:t>Click to edit Master subtitle style</a:t>
            </a:r>
          </a:p>
        </p:txBody>
      </p:sp>
      <p:sp>
        <p:nvSpPr>
          <p:cNvPr id="184333" name="Rectangle 13"/>
          <p:cNvSpPr>
            <a:spLocks noGrp="1" noChangeArrowheads="1"/>
          </p:cNvSpPr>
          <p:nvPr>
            <p:ph type="ctrTitle"/>
          </p:nvPr>
        </p:nvSpPr>
        <p:spPr>
          <a:xfrm>
            <a:off x="566738" y="2111375"/>
            <a:ext cx="7997825"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226347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372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570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865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6524A-2391-4211-AA0B-5F8A4B584144}" type="datetimeFigureOut">
              <a:rPr lang="en-US" smtClean="0">
                <a:solidFill>
                  <a:prstClr val="black">
                    <a:tint val="75000"/>
                  </a:prstClr>
                </a:solidFill>
              </a:rPr>
              <a:pPr/>
              <a:t>7/25/2022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449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0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42DBBA-61D0-493B-A4AA-8928AB55788B}"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E09CB-C356-4600-A91C-AE5B51E50498}" type="slidenum">
              <a:rPr lang="en-US" smtClean="0"/>
              <a:t>‹#›</a:t>
            </a:fld>
            <a:endParaRPr lang="en-US" dirty="0"/>
          </a:p>
        </p:txBody>
      </p:sp>
    </p:spTree>
    <p:extLst>
      <p:ext uri="{BB962C8B-B14F-4D97-AF65-F5344CB8AC3E}">
        <p14:creationId xmlns:p14="http://schemas.microsoft.com/office/powerpoint/2010/main" val="2456192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85800" y="1828800"/>
            <a:ext cx="777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E1D9FA6C-216C-4EED-8A5A-379C77AC65D8}" type="datetimeFigureOut">
              <a:rPr lang="en-US">
                <a:solidFill>
                  <a:prstClr val="black">
                    <a:tint val="75000"/>
                  </a:prstClr>
                </a:solidFill>
              </a:rPr>
              <a:pPr>
                <a:defRPr/>
              </a:pPr>
              <a:t>7/25/2022</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AD37FC77-34BD-4275-A93A-060D1F9E2125}" type="slidenum">
              <a:rPr lang="en-US" altLang="en-US"/>
              <a:pPr/>
              <a:t>‹#›</a:t>
            </a:fld>
            <a:endParaRPr lang="en-US" altLang="en-US" dirty="0"/>
          </a:p>
        </p:txBody>
      </p:sp>
    </p:spTree>
    <p:extLst>
      <p:ext uri="{BB962C8B-B14F-4D97-AF65-F5344CB8AC3E}">
        <p14:creationId xmlns:p14="http://schemas.microsoft.com/office/powerpoint/2010/main" val="406498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24532429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1"/>
          </a:xfrm>
        </p:spPr>
        <p:txBody>
          <a:bodyPr/>
          <a:lstStyle/>
          <a:p>
            <a:r>
              <a:rPr lang="en-US"/>
              <a:t>Click to edit Master title style</a:t>
            </a:r>
          </a:p>
        </p:txBody>
      </p:sp>
      <p:sp>
        <p:nvSpPr>
          <p:cNvPr id="6"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1EB0A1-6F03-49BB-AE1A-B7B182D28D30}" type="datetimeFigureOut">
              <a:rPr lang="en-US"/>
              <a:pPr>
                <a:defRPr/>
              </a:pPr>
              <a:t>7/25/2022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9D9F5A7-1384-47BC-AA20-F0D3052B1E6D}" type="slidenum">
              <a:rPr lang="en-US" altLang="en-US"/>
              <a:pPr/>
              <a:t>‹#›</a:t>
            </a:fld>
            <a:endParaRPr lang="en-US" altLang="en-US" dirty="0"/>
          </a:p>
        </p:txBody>
      </p:sp>
    </p:spTree>
    <p:extLst>
      <p:ext uri="{BB962C8B-B14F-4D97-AF65-F5344CB8AC3E}">
        <p14:creationId xmlns:p14="http://schemas.microsoft.com/office/powerpoint/2010/main" val="119075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90654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12139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6524A-2391-4211-AA0B-5F8A4B584144}"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0B6A53-A75E-4E71-B06E-50C03C616139}" type="slidenum">
              <a:rPr lang="en-US" smtClean="0"/>
              <a:t>‹#›</a:t>
            </a:fld>
            <a:endParaRPr lang="en-US" dirty="0"/>
          </a:p>
        </p:txBody>
      </p:sp>
    </p:spTree>
    <p:extLst>
      <p:ext uri="{BB962C8B-B14F-4D97-AF65-F5344CB8AC3E}">
        <p14:creationId xmlns:p14="http://schemas.microsoft.com/office/powerpoint/2010/main" val="262277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5.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0.xml"/><Relationship Id="rId7"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524A-2391-4211-AA0B-5F8A4B584144}" type="datetimeFigureOut">
              <a:rPr lang="en-US" smtClean="0"/>
              <a:t>7/25/2022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6A53-A75E-4E71-B06E-50C03C616139}" type="slidenum">
              <a:rPr lang="en-US" smtClean="0"/>
              <a:t>‹#›</a:t>
            </a:fld>
            <a:endParaRPr lang="en-US" dirty="0"/>
          </a:p>
        </p:txBody>
      </p:sp>
    </p:spTree>
    <p:extLst>
      <p:ext uri="{BB962C8B-B14F-4D97-AF65-F5344CB8AC3E}">
        <p14:creationId xmlns:p14="http://schemas.microsoft.com/office/powerpoint/2010/main" val="1541688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04" y="76199"/>
            <a:ext cx="7886700" cy="9906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566524A-2391-4211-AA0B-5F8A4B584144}" type="datetimeFigureOut">
              <a:rPr lang="en-US" smtClean="0">
                <a:solidFill>
                  <a:prstClr val="black">
                    <a:tint val="75000"/>
                  </a:prstClr>
                </a:solidFill>
              </a:rPr>
              <a:pPr defTabSz="914400"/>
              <a:t>7/25/2022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D0B6A53-A75E-4E71-B06E-50C03C616139}"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10761684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04" y="76199"/>
            <a:ext cx="7886700" cy="9906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6566524A-2391-4211-AA0B-5F8A4B584144}" type="datetimeFigureOut">
              <a:rPr lang="en-US" smtClean="0">
                <a:solidFill>
                  <a:prstClr val="black">
                    <a:tint val="75000"/>
                  </a:prstClr>
                </a:solidFill>
                <a:latin typeface="Arial Black" pitchFamily="34" charset="0"/>
              </a:rPr>
              <a:pPr defTabSz="914400" fontAlgn="base">
                <a:spcBef>
                  <a:spcPct val="0"/>
                </a:spcBef>
                <a:spcAft>
                  <a:spcPct val="0"/>
                </a:spcAft>
              </a:pPr>
              <a:t>7/25/2022</a:t>
            </a:fld>
            <a:endParaRPr lang="en-US" dirty="0">
              <a:solidFill>
                <a:prstClr val="black">
                  <a:tint val="75000"/>
                </a:prstClr>
              </a:solidFill>
              <a:latin typeface="Arial Black"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US" dirty="0">
              <a:solidFill>
                <a:prstClr val="black">
                  <a:tint val="75000"/>
                </a:prstClr>
              </a:solidFill>
              <a:latin typeface="Arial Black"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1D0B6A53-A75E-4E71-B06E-50C03C616139}" type="slidenum">
              <a:rPr lang="en-US" smtClean="0">
                <a:solidFill>
                  <a:prstClr val="black">
                    <a:tint val="75000"/>
                  </a:prstClr>
                </a:solidFill>
                <a:latin typeface="Arial Black" pitchFamily="34" charset="0"/>
              </a:rPr>
              <a:pPr defTabSz="914400" fontAlgn="base">
                <a:spcBef>
                  <a:spcPct val="0"/>
                </a:spcBef>
                <a:spcAft>
                  <a:spcPct val="0"/>
                </a:spcAft>
              </a:pPr>
              <a:t>‹#›</a:t>
            </a:fld>
            <a:endParaRPr lang="en-US" dirty="0">
              <a:solidFill>
                <a:prstClr val="black">
                  <a:tint val="75000"/>
                </a:prstClr>
              </a:solidFill>
              <a:latin typeface="Arial Black" pitchFamily="34" charset="0"/>
            </a:endParaRPr>
          </a:p>
        </p:txBody>
      </p:sp>
    </p:spTree>
    <p:extLst>
      <p:ext uri="{BB962C8B-B14F-4D97-AF65-F5344CB8AC3E}">
        <p14:creationId xmlns:p14="http://schemas.microsoft.com/office/powerpoint/2010/main" val="53813285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927"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9D56BD22-7103-44FB-A596-6EF2FC8D7654}" type="datetimeFigureOut">
              <a:rPr lang="en-US">
                <a:solidFill>
                  <a:prstClr val="black">
                    <a:tint val="75000"/>
                  </a:prstClr>
                </a:solidFill>
                <a:latin typeface="Arial Black" panose="020B0A04020102020204" pitchFamily="34" charset="0"/>
              </a:rPr>
              <a:pPr defTabSz="914400" fontAlgn="base">
                <a:spcBef>
                  <a:spcPct val="0"/>
                </a:spcBef>
                <a:spcAft>
                  <a:spcPct val="0"/>
                </a:spcAft>
                <a:defRPr/>
              </a:pPr>
              <a:t>7/25/2022</a:t>
            </a:fld>
            <a:endParaRPr lang="en-US" dirty="0">
              <a:solidFill>
                <a:prstClr val="black">
                  <a:tint val="75000"/>
                </a:prstClr>
              </a:solidFill>
              <a:latin typeface="Arial Black" panose="020B0A040201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dirty="0">
              <a:solidFill>
                <a:prstClr val="black">
                  <a:tint val="75000"/>
                </a:prstClr>
              </a:solidFill>
              <a:latin typeface="Arial Black" panose="020B0A040201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B677237C-AA91-48EB-905F-E4313DA4068E}" type="slidenum">
              <a:rPr lang="en-US" altLang="en-US">
                <a:latin typeface="Arial Black" panose="020B0A04020102020204" pitchFamily="34" charset="0"/>
              </a:rPr>
              <a:pPr defTabSz="914400" fontAlgn="base">
                <a:spcBef>
                  <a:spcPct val="0"/>
                </a:spcBef>
                <a:spcAft>
                  <a:spcPct val="0"/>
                </a:spcAft>
              </a:pPr>
              <a:t>‹#›</a:t>
            </a:fld>
            <a:endParaRPr lang="en-US" altLang="en-US" dirty="0">
              <a:latin typeface="Arial Black" panose="020B0A04020102020204" pitchFamily="34" charset="0"/>
            </a:endParaRPr>
          </a:p>
        </p:txBody>
      </p:sp>
    </p:spTree>
    <p:extLst>
      <p:ext uri="{BB962C8B-B14F-4D97-AF65-F5344CB8AC3E}">
        <p14:creationId xmlns:p14="http://schemas.microsoft.com/office/powerpoint/2010/main" val="91462705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7FB8D15E-6324-489D-B4DE-2DAE2262C362}" type="datetimeFigureOut">
              <a:rPr lang="en-US">
                <a:solidFill>
                  <a:prstClr val="black">
                    <a:tint val="75000"/>
                  </a:prstClr>
                </a:solidFill>
                <a:latin typeface="Arial Black" panose="020B0A04020102020204" pitchFamily="34" charset="0"/>
              </a:rPr>
              <a:pPr defTabSz="914400" fontAlgn="base">
                <a:spcBef>
                  <a:spcPct val="0"/>
                </a:spcBef>
                <a:spcAft>
                  <a:spcPct val="0"/>
                </a:spcAft>
                <a:defRPr/>
              </a:pPr>
              <a:t>7/25/2022</a:t>
            </a:fld>
            <a:endParaRPr lang="en-US" dirty="0">
              <a:solidFill>
                <a:prstClr val="black">
                  <a:tint val="75000"/>
                </a:prstClr>
              </a:solidFill>
              <a:latin typeface="Arial Black" panose="020B0A040201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dirty="0">
              <a:solidFill>
                <a:prstClr val="black">
                  <a:tint val="75000"/>
                </a:prstClr>
              </a:solidFill>
              <a:latin typeface="Arial Black" panose="020B0A040201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2BA218FA-D9FE-4523-875F-7FBE0B732B1E}" type="slidenum">
              <a:rPr lang="en-US" altLang="en-US">
                <a:latin typeface="Arial Black" panose="020B0A04020102020204" pitchFamily="34" charset="0"/>
              </a:rPr>
              <a:pPr defTabSz="914400" fontAlgn="base">
                <a:spcBef>
                  <a:spcPct val="0"/>
                </a:spcBef>
                <a:spcAft>
                  <a:spcPct val="0"/>
                </a:spcAft>
              </a:pPr>
              <a:t>‹#›</a:t>
            </a:fld>
            <a:endParaRPr lang="en-US" altLang="en-US" dirty="0">
              <a:latin typeface="Arial Black" panose="020B0A04020102020204" pitchFamily="34" charset="0"/>
            </a:endParaRPr>
          </a:p>
        </p:txBody>
      </p:sp>
    </p:spTree>
    <p:extLst>
      <p:ext uri="{BB962C8B-B14F-4D97-AF65-F5344CB8AC3E}">
        <p14:creationId xmlns:p14="http://schemas.microsoft.com/office/powerpoint/2010/main" val="56272012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F79646"/>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79646"/>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F79646"/>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F79646"/>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796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0713" y="76200"/>
            <a:ext cx="7886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defTabSz="914400" fontAlgn="base">
              <a:spcBef>
                <a:spcPct val="0"/>
              </a:spcBef>
              <a:spcAft>
                <a:spcPct val="0"/>
              </a:spcAft>
              <a:defRPr/>
            </a:pPr>
            <a:fld id="{F18CE3F5-DAF5-4523-B547-EEEC10DD3081}" type="datetimeFigureOut">
              <a:rPr lang="en-US">
                <a:solidFill>
                  <a:prstClr val="black">
                    <a:tint val="75000"/>
                  </a:prstClr>
                </a:solidFill>
              </a:rPr>
              <a:pPr defTabSz="914400" fontAlgn="base">
                <a:spcBef>
                  <a:spcPct val="0"/>
                </a:spcBef>
                <a:spcAft>
                  <a:spcPct val="0"/>
                </a:spcAft>
                <a:defRPr/>
              </a:pPr>
              <a:t>7/25/2022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defTabSz="914400"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03CA3C4B-AF2F-42CC-8BE9-2831245F49E8}" type="slidenum">
              <a:rPr lang="en-US" altLang="en-US">
                <a:latin typeface="Arial" panose="020B0604020202020204" pitchFamily="34" charset="0"/>
              </a:rPr>
              <a:pPr defTabSz="914400" fontAlgn="base">
                <a:spcBef>
                  <a:spcPct val="0"/>
                </a:spcBef>
                <a:spcAft>
                  <a:spcPct val="0"/>
                </a:spcAft>
              </a:p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54725478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Lst>
  <p:txStyles>
    <p:titleStyle>
      <a:lvl1pPr algn="ctr" rtl="0" eaLnBrk="0" fontAlgn="base" hangingPunct="0">
        <a:lnSpc>
          <a:spcPct val="90000"/>
        </a:lnSpc>
        <a:spcBef>
          <a:spcPct val="0"/>
        </a:spcBef>
        <a:spcAft>
          <a:spcPct val="0"/>
        </a:spcAft>
        <a:defRPr sz="4400" kern="1200">
          <a:solidFill>
            <a:schemeClr val="bg1"/>
          </a:solidFill>
          <a:latin typeface="+mj-lt"/>
          <a:ea typeface="+mj-ea"/>
          <a:cs typeface="+mj-cs"/>
        </a:defRPr>
      </a:lvl1pPr>
      <a:lvl2pPr algn="ctr" rtl="0" eaLnBrk="0" fontAlgn="base" hangingPunct="0">
        <a:lnSpc>
          <a:spcPct val="90000"/>
        </a:lnSpc>
        <a:spcBef>
          <a:spcPct val="0"/>
        </a:spcBef>
        <a:spcAft>
          <a:spcPct val="0"/>
        </a:spcAft>
        <a:defRPr sz="4400">
          <a:solidFill>
            <a:schemeClr val="bg1"/>
          </a:solidFill>
          <a:latin typeface="Calibri Light" pitchFamily="34" charset="0"/>
        </a:defRPr>
      </a:lvl2pPr>
      <a:lvl3pPr algn="ctr" rtl="0" eaLnBrk="0" fontAlgn="base" hangingPunct="0">
        <a:lnSpc>
          <a:spcPct val="90000"/>
        </a:lnSpc>
        <a:spcBef>
          <a:spcPct val="0"/>
        </a:spcBef>
        <a:spcAft>
          <a:spcPct val="0"/>
        </a:spcAft>
        <a:defRPr sz="4400">
          <a:solidFill>
            <a:schemeClr val="bg1"/>
          </a:solidFill>
          <a:latin typeface="Calibri Light" pitchFamily="34" charset="0"/>
        </a:defRPr>
      </a:lvl3pPr>
      <a:lvl4pPr algn="ctr" rtl="0" eaLnBrk="0" fontAlgn="base" hangingPunct="0">
        <a:lnSpc>
          <a:spcPct val="90000"/>
        </a:lnSpc>
        <a:spcBef>
          <a:spcPct val="0"/>
        </a:spcBef>
        <a:spcAft>
          <a:spcPct val="0"/>
        </a:spcAft>
        <a:defRPr sz="4400">
          <a:solidFill>
            <a:schemeClr val="bg1"/>
          </a:solidFill>
          <a:latin typeface="Calibri Light" pitchFamily="34" charset="0"/>
        </a:defRPr>
      </a:lvl4pPr>
      <a:lvl5pPr algn="ctr" rtl="0" eaLnBrk="0" fontAlgn="base" hangingPunct="0">
        <a:lnSpc>
          <a:spcPct val="90000"/>
        </a:lnSpc>
        <a:spcBef>
          <a:spcPct val="0"/>
        </a:spcBef>
        <a:spcAft>
          <a:spcPct val="0"/>
        </a:spcAft>
        <a:defRPr sz="4400">
          <a:solidFill>
            <a:schemeClr val="bg1"/>
          </a:solidFill>
          <a:latin typeface="Calibri Light" pitchFamily="34" charset="0"/>
        </a:defRPr>
      </a:lvl5pPr>
      <a:lvl6pPr marL="457200" algn="ctr" rtl="0" fontAlgn="base">
        <a:lnSpc>
          <a:spcPct val="90000"/>
        </a:lnSpc>
        <a:spcBef>
          <a:spcPct val="0"/>
        </a:spcBef>
        <a:spcAft>
          <a:spcPct val="0"/>
        </a:spcAft>
        <a:defRPr sz="4400">
          <a:solidFill>
            <a:schemeClr val="bg1"/>
          </a:solidFill>
          <a:latin typeface="Calibri Light" pitchFamily="34" charset="0"/>
        </a:defRPr>
      </a:lvl6pPr>
      <a:lvl7pPr marL="914400" algn="ctr" rtl="0" fontAlgn="base">
        <a:lnSpc>
          <a:spcPct val="90000"/>
        </a:lnSpc>
        <a:spcBef>
          <a:spcPct val="0"/>
        </a:spcBef>
        <a:spcAft>
          <a:spcPct val="0"/>
        </a:spcAft>
        <a:defRPr sz="4400">
          <a:solidFill>
            <a:schemeClr val="bg1"/>
          </a:solidFill>
          <a:latin typeface="Calibri Light" pitchFamily="34" charset="0"/>
        </a:defRPr>
      </a:lvl7pPr>
      <a:lvl8pPr marL="1371600" algn="ctr" rtl="0" fontAlgn="base">
        <a:lnSpc>
          <a:spcPct val="90000"/>
        </a:lnSpc>
        <a:spcBef>
          <a:spcPct val="0"/>
        </a:spcBef>
        <a:spcAft>
          <a:spcPct val="0"/>
        </a:spcAft>
        <a:defRPr sz="4400">
          <a:solidFill>
            <a:schemeClr val="bg1"/>
          </a:solidFill>
          <a:latin typeface="Calibri Light" pitchFamily="34" charset="0"/>
        </a:defRPr>
      </a:lvl8pPr>
      <a:lvl9pPr marL="1828800" algn="ctr" rtl="0" fontAlgn="base">
        <a:lnSpc>
          <a:spcPct val="90000"/>
        </a:lnSpc>
        <a:spcBef>
          <a:spcPct val="0"/>
        </a:spcBef>
        <a:spcAft>
          <a:spcPct val="0"/>
        </a:spcAft>
        <a:defRPr sz="4400">
          <a:solidFill>
            <a:schemeClr val="bg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04" y="76199"/>
            <a:ext cx="7886700" cy="9906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6566524A-2391-4211-AA0B-5F8A4B584144}" type="datetimeFigureOut">
              <a:rPr lang="en-US" smtClean="0">
                <a:solidFill>
                  <a:prstClr val="black">
                    <a:tint val="75000"/>
                  </a:prstClr>
                </a:solidFill>
                <a:latin typeface="Arial" charset="0"/>
              </a:rPr>
              <a:pPr defTabSz="914400" fontAlgn="base">
                <a:spcBef>
                  <a:spcPct val="0"/>
                </a:spcBef>
                <a:spcAft>
                  <a:spcPct val="0"/>
                </a:spcAft>
              </a:pPr>
              <a:t>7/25/2022</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1D0B6A53-A75E-4E71-B06E-50C03C616139}" type="slidenum">
              <a:rPr lang="en-US" smtClean="0">
                <a:solidFill>
                  <a:prstClr val="black">
                    <a:tint val="75000"/>
                  </a:prstClr>
                </a:solidFill>
                <a:latin typeface="Arial" charset="0"/>
              </a:rPr>
              <a:pPr defTabSz="914400" fontAlgn="base">
                <a:spcBef>
                  <a:spcPct val="0"/>
                </a:spcBef>
                <a:spcAft>
                  <a:spcPct val="0"/>
                </a:spcAft>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278597684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4" r:id="rId4"/>
    <p:sldLayoutId id="2147483928" r:id="rId5"/>
    <p:sldLayoutId id="2147483929" r:id="rId6"/>
    <p:sldLayoutId id="2147483930" r:id="rId7"/>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doleta.gov/"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hyperlink" Target="http://www.dol.gov/whd/forms/wh347instr.htm" TargetMode="External"/><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3" Type="http://schemas.openxmlformats.org/officeDocument/2006/relationships/hyperlink" Target="https://www.sam.gov/portal/SAM/?navigationalstate=JBPNS_rO0ABXdcACJqYXZheC5mYWNlcy5wb3J0bGV0YnJpZGdlLlNUQVRFX0lEAAAAAQApdmlldzoyNTVmNDRiNS0yNWUyLTQ5NjctOGMxNS03ZGRkMWI0ZGUwYzYAB19fRU9GX18*&amp;portal:componentId=59d72e76-89e6-4c5e-bafe-743ae8077d85&amp;interactionstate=JBPNS_rO0ABXcwABBfanNmQnJpZGdlVmlld0lkAAAAAQAPL2pzZi9iYW5uZXIuanNwAAdfX0VPRl9f&amp;portal:type=action" TargetMode="External"/><Relationship Id="rId2" Type="http://schemas.openxmlformats.org/officeDocument/2006/relationships/notesSlide" Target="../notesSlides/notesSlide70.xml"/><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hyperlink" Target="https://www.federalregister.gov/documents/2016/09/30/2016-22964/establishing-paid-sick-leave-for-federal-contractors" TargetMode="External"/><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2.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3" Type="http://schemas.openxmlformats.org/officeDocument/2006/relationships/hyperlink" Target="https://www.dol.gov/whd/govcontracts/dbra-forms.htm" TargetMode="External"/><Relationship Id="rId2" Type="http://schemas.openxmlformats.org/officeDocument/2006/relationships/notesSlide" Target="../notesSlides/notesSlide77.xml"/><Relationship Id="rId1" Type="http://schemas.openxmlformats.org/officeDocument/2006/relationships/slideLayout" Target="../slideLayouts/slideLayout54.xml"/><Relationship Id="rId4" Type="http://schemas.openxmlformats.org/officeDocument/2006/relationships/hyperlink" Target="https://www.dol.gov/whd/govcontracts/dbra-guidance.htm"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9.xml.rels><?xml version="1.0" encoding="UTF-8" standalone="yes"?>
<Relationships xmlns="http://schemas.openxmlformats.org/package/2006/relationships"><Relationship Id="rId8" Type="http://schemas.openxmlformats.org/officeDocument/2006/relationships/hyperlink" Target="http://www.dol.gov/arb" TargetMode="External"/><Relationship Id="rId3" Type="http://schemas.openxmlformats.org/officeDocument/2006/relationships/image" Target="../media/image8.png"/><Relationship Id="rId7" Type="http://schemas.openxmlformats.org/officeDocument/2006/relationships/hyperlink" Target="http://www.oalj.dol.gov/"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dol.gov/whd/govcontracts/pwrb/toc.htm" TargetMode="External"/><Relationship Id="rId5" Type="http://schemas.openxmlformats.org/officeDocument/2006/relationships/hyperlink" Target="http://www.dol.gov/whd" TargetMode="External"/><Relationship Id="rId4" Type="http://schemas.openxmlformats.org/officeDocument/2006/relationships/hyperlink" Target="https://beta.sam.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TextBox 5"/>
          <p:cNvSpPr txBox="1"/>
          <p:nvPr/>
        </p:nvSpPr>
        <p:spPr>
          <a:xfrm>
            <a:off x="0" y="1122307"/>
            <a:ext cx="9144000" cy="2031325"/>
          </a:xfrm>
          <a:prstGeom prst="rect">
            <a:avLst/>
          </a:prstGeom>
          <a:solidFill>
            <a:srgbClr val="FCFCFC"/>
          </a:solid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 name="TextBox 3"/>
          <p:cNvSpPr txBox="1"/>
          <p:nvPr/>
        </p:nvSpPr>
        <p:spPr>
          <a:xfrm>
            <a:off x="0" y="1749850"/>
            <a:ext cx="9144000" cy="3631763"/>
          </a:xfrm>
          <a:prstGeom prst="rect">
            <a:avLst/>
          </a:prstGeom>
          <a:solidFill>
            <a:srgbClr val="FCFCFC"/>
          </a:solidFill>
        </p:spPr>
        <p:txBody>
          <a:bodyPr wrap="square" rtlCol="0">
            <a:spAutoFit/>
          </a:bodyPr>
          <a:lstStyle/>
          <a:p>
            <a:pPr algn="ctr"/>
            <a:r>
              <a:rPr lang="en-US" sz="5400" dirty="0">
                <a:solidFill>
                  <a:srgbClr val="00AEEF"/>
                </a:solidFill>
                <a:latin typeface="Stencil" panose="040409050D0802020404" pitchFamily="82" charset="0"/>
              </a:rPr>
              <a:t>Davis Bacon Principles</a:t>
            </a:r>
          </a:p>
          <a:p>
            <a:pPr algn="ctr"/>
            <a:endParaRPr lang="en-US" dirty="0"/>
          </a:p>
          <a:p>
            <a:pPr algn="ctr"/>
            <a:r>
              <a:rPr lang="en-US" sz="3000" dirty="0">
                <a:solidFill>
                  <a:schemeClr val="bg1">
                    <a:lumMod val="50000"/>
                  </a:schemeClr>
                </a:solidFill>
                <a:latin typeface="AR CENA" panose="02000000000000000000" pitchFamily="2" charset="0"/>
              </a:rPr>
              <a:t>Federal Labor Standards for Government Construction Contracts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Rectangle 4"/>
          <p:cNvSpPr/>
          <p:nvPr/>
        </p:nvSpPr>
        <p:spPr>
          <a:xfrm>
            <a:off x="2399179" y="3958212"/>
            <a:ext cx="4553712" cy="245973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6029" y="3958212"/>
            <a:ext cx="4526862" cy="2456803"/>
          </a:xfrm>
          <a:prstGeom prst="rect">
            <a:avLst/>
          </a:prstGeom>
          <a:ln w="57150">
            <a:solidFill>
              <a:srgbClr val="00AEEF"/>
            </a:solidFill>
          </a:ln>
        </p:spPr>
      </p:pic>
      <p:sp>
        <p:nvSpPr>
          <p:cNvPr id="7" name="Vertical Scroll 6"/>
          <p:cNvSpPr/>
          <p:nvPr/>
        </p:nvSpPr>
        <p:spPr>
          <a:xfrm>
            <a:off x="6032311" y="-574163"/>
            <a:ext cx="2920304" cy="2296633"/>
          </a:xfrm>
          <a:prstGeom prst="verticalScroll">
            <a:avLst/>
          </a:prstGeom>
          <a:solidFill>
            <a:srgbClr val="D2232A"/>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 CENA"/>
              </a:rPr>
              <a:t>2022</a:t>
            </a:r>
          </a:p>
        </p:txBody>
      </p:sp>
    </p:spTree>
    <p:extLst>
      <p:ext uri="{BB962C8B-B14F-4D97-AF65-F5344CB8AC3E}">
        <p14:creationId xmlns:p14="http://schemas.microsoft.com/office/powerpoint/2010/main" val="3716756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dirty="0"/>
              <a:t>Laborers and Mechanics</a:t>
            </a:r>
          </a:p>
        </p:txBody>
      </p:sp>
      <p:sp>
        <p:nvSpPr>
          <p:cNvPr id="7171" name="Rectangle 3"/>
          <p:cNvSpPr>
            <a:spLocks noGrp="1" noChangeArrowheads="1"/>
          </p:cNvSpPr>
          <p:nvPr>
            <p:ph idx="1"/>
          </p:nvPr>
        </p:nvSpPr>
        <p:spPr/>
        <p:txBody>
          <a:bodyPr/>
          <a:lstStyle/>
          <a:p>
            <a:r>
              <a:rPr lang="en-US" altLang="en-US" sz="2800" dirty="0"/>
              <a:t> Does </a:t>
            </a:r>
            <a:r>
              <a:rPr lang="en-US" altLang="en-US" sz="2800" u="sng" dirty="0"/>
              <a:t>not</a:t>
            </a:r>
            <a:r>
              <a:rPr lang="en-US" altLang="en-US" sz="2800" dirty="0"/>
              <a:t> include:</a:t>
            </a:r>
          </a:p>
          <a:p>
            <a:endParaRPr lang="en-US" altLang="en-US" sz="300" dirty="0"/>
          </a:p>
          <a:p>
            <a:pPr lvl="1"/>
            <a:r>
              <a:rPr lang="en-US" altLang="en-US" dirty="0"/>
              <a:t>Timekeepers, inspectors, architects, engineers; or</a:t>
            </a:r>
          </a:p>
          <a:p>
            <a:endParaRPr lang="en-US" altLang="en-US" sz="300" dirty="0"/>
          </a:p>
          <a:p>
            <a:pPr lvl="1"/>
            <a:r>
              <a:rPr lang="en-US" altLang="en-US" dirty="0"/>
              <a:t>Bona fide executive, administrative, and  professional employees as defined under FLSA.</a:t>
            </a:r>
          </a:p>
          <a:p>
            <a:pPr lvl="1"/>
            <a:endParaRPr lang="en-US" altLang="en-US" sz="1400" dirty="0"/>
          </a:p>
          <a:p>
            <a:r>
              <a:rPr lang="en-US" altLang="en-US" sz="2800" dirty="0"/>
              <a:t> </a:t>
            </a:r>
            <a:r>
              <a:rPr lang="en-US" altLang="en-US" sz="2800" dirty="0">
                <a:highlight>
                  <a:srgbClr val="FFFF00"/>
                </a:highlight>
              </a:rPr>
              <a:t>Working foremen are generally non-exempt:</a:t>
            </a:r>
          </a:p>
          <a:p>
            <a:pPr lvl="1"/>
            <a:r>
              <a:rPr lang="en-US" altLang="en-US" dirty="0">
                <a:highlight>
                  <a:srgbClr val="FFFF00"/>
                </a:highlight>
              </a:rPr>
              <a:t>must be paid the Davis Bacon (DB) rate for the classification of work performed if not 541 exempt.</a:t>
            </a:r>
          </a:p>
        </p:txBody>
      </p:sp>
    </p:spTree>
    <p:extLst>
      <p:ext uri="{BB962C8B-B14F-4D97-AF65-F5344CB8AC3E}">
        <p14:creationId xmlns:p14="http://schemas.microsoft.com/office/powerpoint/2010/main" val="24615388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Local Resources</a:t>
            </a:r>
          </a:p>
        </p:txBody>
      </p:sp>
      <p:sp>
        <p:nvSpPr>
          <p:cNvPr id="3" name="Content Placeholder 2"/>
          <p:cNvSpPr>
            <a:spLocks noGrp="1"/>
          </p:cNvSpPr>
          <p:nvPr>
            <p:ph idx="1"/>
          </p:nvPr>
        </p:nvSpPr>
        <p:spPr/>
        <p:txBody>
          <a:bodyPr>
            <a:normAutofit/>
          </a:bodyPr>
          <a:lstStyle/>
          <a:p>
            <a:r>
              <a:rPr lang="en-US" dirty="0"/>
              <a:t>Oklahoma City District Office</a:t>
            </a:r>
          </a:p>
          <a:p>
            <a:pPr lvl="1"/>
            <a:r>
              <a:rPr lang="en-US" dirty="0"/>
              <a:t>405-231-4158</a:t>
            </a:r>
          </a:p>
          <a:p>
            <a:pPr lvl="1"/>
            <a:endParaRPr lang="en-US" dirty="0"/>
          </a:p>
          <a:p>
            <a:r>
              <a:rPr lang="en-US" dirty="0"/>
              <a:t>Tulsa Area Office</a:t>
            </a:r>
          </a:p>
          <a:p>
            <a:pPr lvl="1"/>
            <a:r>
              <a:rPr lang="en-US" dirty="0"/>
              <a:t>918-581-6303</a:t>
            </a:r>
          </a:p>
          <a:p>
            <a:pPr lvl="1"/>
            <a:endParaRPr lang="en-US" dirty="0"/>
          </a:p>
          <a:p>
            <a:r>
              <a:rPr lang="en-US" dirty="0"/>
              <a:t>Lawton Field Office</a:t>
            </a:r>
          </a:p>
          <a:p>
            <a:pPr lvl="1"/>
            <a:r>
              <a:rPr lang="en-US" dirty="0"/>
              <a:t>580-357-3796</a:t>
            </a:r>
          </a:p>
        </p:txBody>
      </p:sp>
    </p:spTree>
    <p:extLst>
      <p:ext uri="{BB962C8B-B14F-4D97-AF65-F5344CB8AC3E}">
        <p14:creationId xmlns:p14="http://schemas.microsoft.com/office/powerpoint/2010/main" val="32790750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094CD-0DFA-6342-57BF-E291169E4B5D}"/>
              </a:ext>
            </a:extLst>
          </p:cNvPr>
          <p:cNvSpPr>
            <a:spLocks noGrp="1"/>
          </p:cNvSpPr>
          <p:nvPr>
            <p:ph type="title"/>
          </p:nvPr>
        </p:nvSpPr>
        <p:spPr/>
        <p:txBody>
          <a:bodyPr/>
          <a:lstStyle/>
          <a:p>
            <a:r>
              <a:rPr lang="en-US" dirty="0"/>
              <a:t>Area Practice Survey</a:t>
            </a:r>
          </a:p>
        </p:txBody>
      </p:sp>
      <p:pic>
        <p:nvPicPr>
          <p:cNvPr id="3" name="Picture 2" descr="Table&#10;&#10;Description automatically generated">
            <a:extLst>
              <a:ext uri="{FF2B5EF4-FFF2-40B4-BE49-F238E27FC236}">
                <a16:creationId xmlns:a16="http://schemas.microsoft.com/office/drawing/2014/main" id="{0EB99BE2-4112-E863-EA8A-50B1E21DC662}"/>
              </a:ext>
            </a:extLst>
          </p:cNvPr>
          <p:cNvPicPr>
            <a:picLocks noChangeAspect="1"/>
          </p:cNvPicPr>
          <p:nvPr/>
        </p:nvPicPr>
        <p:blipFill rotWithShape="1">
          <a:blip r:embed="rId2">
            <a:extLst>
              <a:ext uri="{28A0092B-C50C-407E-A947-70E740481C1C}">
                <a14:useLocalDpi xmlns:a14="http://schemas.microsoft.com/office/drawing/2010/main" val="0"/>
              </a:ext>
            </a:extLst>
          </a:blip>
          <a:srcRect t="8000" b="15282"/>
          <a:stretch/>
        </p:blipFill>
        <p:spPr>
          <a:xfrm>
            <a:off x="268941" y="1392702"/>
            <a:ext cx="8875059" cy="5261317"/>
          </a:xfrm>
          <a:prstGeom prst="rect">
            <a:avLst/>
          </a:prstGeom>
        </p:spPr>
      </p:pic>
    </p:spTree>
    <p:extLst>
      <p:ext uri="{BB962C8B-B14F-4D97-AF65-F5344CB8AC3E}">
        <p14:creationId xmlns:p14="http://schemas.microsoft.com/office/powerpoint/2010/main" val="287097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Site of the Work</a:t>
            </a:r>
          </a:p>
        </p:txBody>
      </p:sp>
      <p:sp>
        <p:nvSpPr>
          <p:cNvPr id="8195" name="Rectangle 3"/>
          <p:cNvSpPr>
            <a:spLocks noGrp="1" noChangeArrowheads="1"/>
          </p:cNvSpPr>
          <p:nvPr>
            <p:ph idx="1"/>
          </p:nvPr>
        </p:nvSpPr>
        <p:spPr/>
        <p:txBody>
          <a:bodyPr/>
          <a:lstStyle/>
          <a:p>
            <a:r>
              <a:rPr lang="en-US" altLang="en-US" sz="2800" dirty="0"/>
              <a:t>Davis-Bacon applies only to laborers and mechanics employed “directly on the site of the work.”</a:t>
            </a:r>
          </a:p>
          <a:p>
            <a:endParaRPr lang="en-US" altLang="en-US" sz="2000" dirty="0"/>
          </a:p>
          <a:p>
            <a:r>
              <a:rPr lang="en-US" altLang="en-US" sz="2800" dirty="0"/>
              <a:t>A three-part definition applies to determine the scope of the term “site of the work.”</a:t>
            </a:r>
            <a:r>
              <a:rPr lang="en-US" altLang="en-US" sz="2800" b="1" dirty="0"/>
              <a:t>		</a:t>
            </a:r>
          </a:p>
        </p:txBody>
      </p:sp>
    </p:spTree>
    <p:extLst>
      <p:ext uri="{BB962C8B-B14F-4D97-AF65-F5344CB8AC3E}">
        <p14:creationId xmlns:p14="http://schemas.microsoft.com/office/powerpoint/2010/main" val="376011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Site of the Work Definition #1</a:t>
            </a:r>
          </a:p>
        </p:txBody>
      </p:sp>
      <p:sp>
        <p:nvSpPr>
          <p:cNvPr id="9219" name="Rectangle 3"/>
          <p:cNvSpPr>
            <a:spLocks noGrp="1" noChangeArrowheads="1"/>
          </p:cNvSpPr>
          <p:nvPr>
            <p:ph idx="1"/>
          </p:nvPr>
        </p:nvSpPr>
        <p:spPr/>
        <p:txBody>
          <a:bodyPr/>
          <a:lstStyle/>
          <a:p>
            <a:pPr>
              <a:lnSpc>
                <a:spcPct val="90000"/>
              </a:lnSpc>
            </a:pPr>
            <a:r>
              <a:rPr lang="en-US" altLang="en-US" dirty="0"/>
              <a:t>DBA applies only to workers “directly on the site of the work:”</a:t>
            </a:r>
            <a:endParaRPr lang="en-US" altLang="en-US" b="1" dirty="0"/>
          </a:p>
          <a:p>
            <a:pPr lvl="1">
              <a:lnSpc>
                <a:spcPct val="40000"/>
              </a:lnSpc>
            </a:pPr>
            <a:endParaRPr lang="en-US" altLang="en-US" dirty="0"/>
          </a:p>
          <a:p>
            <a:pPr lvl="1">
              <a:lnSpc>
                <a:spcPct val="90000"/>
              </a:lnSpc>
            </a:pPr>
            <a:r>
              <a:rPr lang="en-US" altLang="en-US" dirty="0"/>
              <a:t>The physical place or places where the construction called for in the contract will remain after work has been completed; and</a:t>
            </a:r>
          </a:p>
          <a:p>
            <a:pPr lvl="1">
              <a:lnSpc>
                <a:spcPct val="40000"/>
              </a:lnSpc>
            </a:pPr>
            <a:endParaRPr lang="en-US" altLang="en-US" b="1" dirty="0"/>
          </a:p>
          <a:p>
            <a:pPr lvl="1">
              <a:lnSpc>
                <a:spcPct val="90000"/>
              </a:lnSpc>
            </a:pPr>
            <a:r>
              <a:rPr lang="en-US" altLang="en-US" dirty="0"/>
              <a:t>Any other site where a </a:t>
            </a:r>
            <a:r>
              <a:rPr lang="en-US" altLang="en-US" b="1" dirty="0"/>
              <a:t>significant</a:t>
            </a:r>
            <a:r>
              <a:rPr lang="en-US" altLang="en-US" dirty="0"/>
              <a:t> portion of the building or work is constructed, </a:t>
            </a:r>
            <a:r>
              <a:rPr lang="en-US" altLang="en-US" i="1" dirty="0"/>
              <a:t>provided that </a:t>
            </a:r>
            <a:r>
              <a:rPr lang="en-US" altLang="en-US" dirty="0"/>
              <a:t>such site is established specifically for the contract.</a:t>
            </a:r>
          </a:p>
          <a:p>
            <a:endParaRPr lang="en-US" altLang="en-US" dirty="0"/>
          </a:p>
        </p:txBody>
      </p:sp>
    </p:spTree>
    <p:extLst>
      <p:ext uri="{BB962C8B-B14F-4D97-AF65-F5344CB8AC3E}">
        <p14:creationId xmlns:p14="http://schemas.microsoft.com/office/powerpoint/2010/main" val="182201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Site of the Work Definition #2</a:t>
            </a:r>
          </a:p>
        </p:txBody>
      </p:sp>
      <p:sp>
        <p:nvSpPr>
          <p:cNvPr id="10243" name="Rectangle 3"/>
          <p:cNvSpPr>
            <a:spLocks noGrp="1" noChangeArrowheads="1"/>
          </p:cNvSpPr>
          <p:nvPr>
            <p:ph idx="1"/>
          </p:nvPr>
        </p:nvSpPr>
        <p:spPr/>
        <p:txBody>
          <a:bodyPr/>
          <a:lstStyle/>
          <a:p>
            <a:r>
              <a:rPr lang="en-US" altLang="en-US" dirty="0"/>
              <a:t>“Site of the work” also includes job headquarters, tool yards, batch plants, borrow pits, etc., </a:t>
            </a:r>
            <a:r>
              <a:rPr lang="en-US" altLang="en-US" i="1" dirty="0"/>
              <a:t>provided</a:t>
            </a:r>
            <a:r>
              <a:rPr lang="en-US" altLang="en-US" dirty="0"/>
              <a:t> they are:</a:t>
            </a:r>
          </a:p>
          <a:p>
            <a:pPr>
              <a:lnSpc>
                <a:spcPct val="0"/>
              </a:lnSpc>
            </a:pPr>
            <a:endParaRPr lang="en-US" altLang="en-US" b="1" dirty="0"/>
          </a:p>
          <a:p>
            <a:pPr lvl="1"/>
            <a:r>
              <a:rPr lang="en-US" altLang="en-US" dirty="0"/>
              <a:t>Located </a:t>
            </a:r>
            <a:r>
              <a:rPr lang="en-US" altLang="en-US" u="sng" dirty="0"/>
              <a:t>adjacent or virtually adjacent</a:t>
            </a:r>
            <a:r>
              <a:rPr lang="en-US" altLang="en-US" dirty="0"/>
              <a:t> to the </a:t>
            </a:r>
          </a:p>
          <a:p>
            <a:pPr lvl="1">
              <a:buFont typeface="Wingdings 2" pitchFamily="18" charset="2"/>
              <a:buNone/>
            </a:pPr>
            <a:r>
              <a:rPr lang="en-US" altLang="en-US" dirty="0"/>
              <a:t>	“site of the work” described in paragraph 1; and</a:t>
            </a:r>
            <a:endParaRPr lang="en-US" altLang="en-US" u="sng" dirty="0"/>
          </a:p>
          <a:p>
            <a:pPr lvl="1">
              <a:lnSpc>
                <a:spcPct val="110000"/>
              </a:lnSpc>
            </a:pPr>
            <a:r>
              <a:rPr lang="en-US" altLang="en-US" dirty="0"/>
              <a:t>Dedicated exclusively or nearly so to the performance of the contract or project.</a:t>
            </a:r>
          </a:p>
          <a:p>
            <a:pPr lvl="1">
              <a:lnSpc>
                <a:spcPct val="120000"/>
              </a:lnSpc>
            </a:pPr>
            <a:r>
              <a:rPr lang="en-US" altLang="en-US" dirty="0"/>
              <a:t>Except if they are excluded – see next slide</a:t>
            </a:r>
          </a:p>
        </p:txBody>
      </p:sp>
    </p:spTree>
    <p:extLst>
      <p:ext uri="{BB962C8B-B14F-4D97-AF65-F5344CB8AC3E}">
        <p14:creationId xmlns:p14="http://schemas.microsoft.com/office/powerpoint/2010/main" val="358153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Site of the Work Definition #3</a:t>
            </a:r>
          </a:p>
        </p:txBody>
      </p:sp>
      <p:sp>
        <p:nvSpPr>
          <p:cNvPr id="11267" name="Rectangle 3"/>
          <p:cNvSpPr>
            <a:spLocks noGrp="1" noChangeArrowheads="1"/>
          </p:cNvSpPr>
          <p:nvPr>
            <p:ph idx="1"/>
          </p:nvPr>
        </p:nvSpPr>
        <p:spPr/>
        <p:txBody>
          <a:bodyPr/>
          <a:lstStyle/>
          <a:p>
            <a:r>
              <a:rPr lang="en-US" altLang="en-US" sz="2600" dirty="0"/>
              <a:t>“Site of the work” does not include a contractor’s </a:t>
            </a:r>
          </a:p>
          <a:p>
            <a:pPr>
              <a:buFont typeface="Wingdings" pitchFamily="2" charset="2"/>
              <a:buNone/>
            </a:pPr>
            <a:r>
              <a:rPr lang="en-US" altLang="en-US" sz="2600" dirty="0"/>
              <a:t>	 or subcontractor’s: </a:t>
            </a:r>
          </a:p>
          <a:p>
            <a:endParaRPr lang="en-US" altLang="en-US" sz="300" dirty="0"/>
          </a:p>
          <a:p>
            <a:pPr lvl="1"/>
            <a:r>
              <a:rPr lang="en-US" altLang="en-US" sz="2600" dirty="0"/>
              <a:t>permanent home office, branch locations, fabrication plants, tool yards, etc.; </a:t>
            </a:r>
          </a:p>
          <a:p>
            <a:endParaRPr lang="en-US" altLang="en-US" sz="300" dirty="0"/>
          </a:p>
          <a:p>
            <a:pPr lvl="1"/>
            <a:r>
              <a:rPr lang="en-US" altLang="en-US" sz="2600" dirty="0"/>
              <a:t>whose location and continuance in operation are determined without regard to a particular covered project.</a:t>
            </a:r>
          </a:p>
        </p:txBody>
      </p:sp>
    </p:spTree>
    <p:extLst>
      <p:ext uri="{BB962C8B-B14F-4D97-AF65-F5344CB8AC3E}">
        <p14:creationId xmlns:p14="http://schemas.microsoft.com/office/powerpoint/2010/main" val="216863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Truck Drivers</a:t>
            </a:r>
          </a:p>
        </p:txBody>
      </p:sp>
      <p:sp>
        <p:nvSpPr>
          <p:cNvPr id="13315" name="Rectangle 3"/>
          <p:cNvSpPr>
            <a:spLocks noGrp="1" noChangeArrowheads="1"/>
          </p:cNvSpPr>
          <p:nvPr>
            <p:ph idx="1"/>
          </p:nvPr>
        </p:nvSpPr>
        <p:spPr/>
        <p:txBody>
          <a:bodyPr/>
          <a:lstStyle/>
          <a:p>
            <a:r>
              <a:rPr lang="en-US" altLang="en-US" dirty="0"/>
              <a:t>Truck drivers of the contractor or subcontractor are covered by Davis-Bacon for time:</a:t>
            </a:r>
            <a:endParaRPr lang="en-US" altLang="en-US" b="1" dirty="0"/>
          </a:p>
          <a:p>
            <a:pPr lvl="1"/>
            <a:endParaRPr lang="en-US" altLang="en-US" sz="2000" dirty="0"/>
          </a:p>
          <a:p>
            <a:pPr lvl="1">
              <a:lnSpc>
                <a:spcPct val="60000"/>
              </a:lnSpc>
            </a:pPr>
            <a:r>
              <a:rPr lang="en-US" altLang="en-US" dirty="0"/>
              <a:t>Spent working on the “site of the work;” and/or</a:t>
            </a:r>
          </a:p>
          <a:p>
            <a:pPr lvl="1">
              <a:lnSpc>
                <a:spcPct val="60000"/>
              </a:lnSpc>
            </a:pPr>
            <a:endParaRPr lang="en-US" altLang="en-US" sz="2000" dirty="0"/>
          </a:p>
          <a:p>
            <a:pPr lvl="1"/>
            <a:r>
              <a:rPr lang="en-US" altLang="en-US" dirty="0"/>
              <a:t>Spent loading or unloading materials and supplies on the “site of the work,” if such time is more than </a:t>
            </a:r>
            <a:r>
              <a:rPr lang="en-US" altLang="en-US" i="1" dirty="0"/>
              <a:t>de minimis</a:t>
            </a:r>
            <a:r>
              <a:rPr lang="en-US" altLang="en-US" b="1" dirty="0"/>
              <a:t>.  </a:t>
            </a:r>
          </a:p>
          <a:p>
            <a:pPr lvl="1"/>
            <a:endParaRPr lang="en-US" altLang="en-US" sz="1400" dirty="0"/>
          </a:p>
        </p:txBody>
      </p:sp>
    </p:spTree>
    <p:extLst>
      <p:ext uri="{BB962C8B-B14F-4D97-AF65-F5344CB8AC3E}">
        <p14:creationId xmlns:p14="http://schemas.microsoft.com/office/powerpoint/2010/main" val="289667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a:t>Truck Drivers</a:t>
            </a:r>
            <a:br>
              <a:rPr lang="en-US" altLang="en-US" dirty="0"/>
            </a:br>
            <a:r>
              <a:rPr lang="en-US" altLang="en-US" dirty="0"/>
              <a:t>Owner-Operators</a:t>
            </a:r>
          </a:p>
        </p:txBody>
      </p:sp>
      <p:sp>
        <p:nvSpPr>
          <p:cNvPr id="15363" name="Rectangle 3"/>
          <p:cNvSpPr>
            <a:spLocks noGrp="1" noChangeArrowheads="1"/>
          </p:cNvSpPr>
          <p:nvPr>
            <p:ph idx="1"/>
          </p:nvPr>
        </p:nvSpPr>
        <p:spPr/>
        <p:txBody>
          <a:bodyPr>
            <a:normAutofit lnSpcReduction="10000"/>
          </a:bodyPr>
          <a:lstStyle/>
          <a:p>
            <a:pPr>
              <a:lnSpc>
                <a:spcPct val="90000"/>
              </a:lnSpc>
            </a:pPr>
            <a:r>
              <a:rPr lang="en-US" altLang="en-US" dirty="0"/>
              <a:t>DOL has an enforcement position with respect to </a:t>
            </a:r>
            <a:r>
              <a:rPr lang="en-US" altLang="en-US" i="1" dirty="0"/>
              <a:t>bona fide</a:t>
            </a:r>
            <a:r>
              <a:rPr lang="en-US" altLang="en-US" dirty="0"/>
              <a:t> owner-operators of trucks who are independent contractors (an owner-operator is a person who </a:t>
            </a:r>
            <a:r>
              <a:rPr lang="en-US" altLang="en-US" u="sng" dirty="0"/>
              <a:t>owns and drives a truck)</a:t>
            </a:r>
            <a:r>
              <a:rPr lang="en-US" altLang="en-US" dirty="0"/>
              <a:t>.  Certified payrolls including the names of such owner-operators do not need to show the hours worked or the rates paid, only the notation “owner-operator.”  </a:t>
            </a:r>
          </a:p>
          <a:p>
            <a:pPr>
              <a:lnSpc>
                <a:spcPct val="90000"/>
              </a:lnSpc>
              <a:buFont typeface="Wingdings" pitchFamily="2" charset="2"/>
              <a:buNone/>
            </a:pPr>
            <a:endParaRPr lang="en-US" altLang="en-US" sz="1400" dirty="0"/>
          </a:p>
          <a:p>
            <a:pPr>
              <a:lnSpc>
                <a:spcPct val="90000"/>
              </a:lnSpc>
            </a:pPr>
            <a:r>
              <a:rPr lang="en-US" altLang="en-US" dirty="0">
                <a:highlight>
                  <a:srgbClr val="FFFF00"/>
                </a:highlight>
              </a:rPr>
              <a:t>This position does not apply to owner-operators of other equipment such as bulldozers, cranes, etc.</a:t>
            </a:r>
          </a:p>
        </p:txBody>
      </p:sp>
    </p:spTree>
    <p:extLst>
      <p:ext uri="{BB962C8B-B14F-4D97-AF65-F5344CB8AC3E}">
        <p14:creationId xmlns:p14="http://schemas.microsoft.com/office/powerpoint/2010/main" val="10345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Material Suppliers</a:t>
            </a:r>
          </a:p>
        </p:txBody>
      </p:sp>
      <p:sp>
        <p:nvSpPr>
          <p:cNvPr id="16387" name="Rectangle 3"/>
          <p:cNvSpPr>
            <a:spLocks noGrp="1" noChangeArrowheads="1"/>
          </p:cNvSpPr>
          <p:nvPr>
            <p:ph idx="1"/>
          </p:nvPr>
        </p:nvSpPr>
        <p:spPr/>
        <p:txBody>
          <a:bodyPr/>
          <a:lstStyle/>
          <a:p>
            <a:r>
              <a:rPr lang="en-US" altLang="en-US" sz="2000" dirty="0"/>
              <a:t>The manufacture and delivery to the work site of supply items such as sand, gravel, and ready-mixed concrete by bona fide material suppliers, are activities </a:t>
            </a:r>
            <a:r>
              <a:rPr lang="en-US" altLang="en-US" sz="2000" u="sng" dirty="0"/>
              <a:t>not</a:t>
            </a:r>
            <a:r>
              <a:rPr lang="en-US" altLang="en-US" sz="2000" dirty="0"/>
              <a:t> covered by DBA/DBRA requirements (even though the materials are delivered directly into a contractor’s work site mixing facilities).</a:t>
            </a:r>
          </a:p>
          <a:p>
            <a:endParaRPr lang="en-US" altLang="en-US" sz="2000" dirty="0"/>
          </a:p>
          <a:p>
            <a:r>
              <a:rPr lang="en-US" altLang="en-US" sz="2000" dirty="0"/>
              <a:t>Bona fide material suppliers (including truck drivers) whose </a:t>
            </a:r>
            <a:r>
              <a:rPr lang="en-US" altLang="en-US" sz="2000" u="sng" dirty="0"/>
              <a:t>only</a:t>
            </a:r>
            <a:r>
              <a:rPr lang="en-US" altLang="en-US" sz="2000" dirty="0"/>
              <a:t> contractual obligations for on-site work are to deliver materials and/or pick up materials are not considered contractors under the DBA/DBRA.  Thus, their employees are not subject to the Davis-Bacon labor standards.</a:t>
            </a:r>
          </a:p>
          <a:p>
            <a:pPr lvl="1">
              <a:lnSpc>
                <a:spcPct val="0"/>
              </a:lnSpc>
              <a:buFont typeface="Wingdings 2" pitchFamily="18" charset="2"/>
              <a:buNone/>
            </a:pPr>
            <a:r>
              <a:rPr lang="en-US" altLang="en-US" sz="2000" dirty="0"/>
              <a:t> </a:t>
            </a:r>
          </a:p>
        </p:txBody>
      </p:sp>
    </p:spTree>
    <p:extLst>
      <p:ext uri="{BB962C8B-B14F-4D97-AF65-F5344CB8AC3E}">
        <p14:creationId xmlns:p14="http://schemas.microsoft.com/office/powerpoint/2010/main" val="339335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Material Suppliers </a:t>
            </a:r>
            <a:r>
              <a:rPr lang="en-US" altLang="en-US" sz="2800" dirty="0"/>
              <a:t>(cont’d.)</a:t>
            </a:r>
            <a:endParaRPr lang="en-US" altLang="en-US" dirty="0"/>
          </a:p>
        </p:txBody>
      </p:sp>
      <p:sp>
        <p:nvSpPr>
          <p:cNvPr id="17411" name="Rectangle 3"/>
          <p:cNvSpPr>
            <a:spLocks noGrp="1" noChangeArrowheads="1"/>
          </p:cNvSpPr>
          <p:nvPr>
            <p:ph idx="1"/>
          </p:nvPr>
        </p:nvSpPr>
        <p:spPr/>
        <p:txBody>
          <a:bodyPr>
            <a:normAutofit/>
          </a:bodyPr>
          <a:lstStyle/>
          <a:p>
            <a:r>
              <a:rPr lang="en-US" altLang="en-US" dirty="0"/>
              <a:t>However, laborers and mechanics employed at the site of the work by a material supplier, manufacturer, or carrier that undertakes to perform a part of a construction contract as a subcontractor: </a:t>
            </a:r>
          </a:p>
          <a:p>
            <a:pPr lvl="1"/>
            <a:r>
              <a:rPr lang="en-US" altLang="en-US" sz="2000" dirty="0"/>
              <a:t>Would be subject to Davis-Bacon labor standards in the same manner as those employed by any other contractor or subcontractor. </a:t>
            </a:r>
          </a:p>
          <a:p>
            <a:pPr lvl="1"/>
            <a:r>
              <a:rPr lang="en-US" altLang="en-US" sz="2000" dirty="0"/>
              <a:t>For enforcement purposes, if such a worker spends more than an incidental amount (20%) of his/her time in a workweek engaged in construction work on the site, he/she is covered for all time spent on the site during workweek. </a:t>
            </a:r>
          </a:p>
        </p:txBody>
      </p:sp>
    </p:spTree>
    <p:extLst>
      <p:ext uri="{BB962C8B-B14F-4D97-AF65-F5344CB8AC3E}">
        <p14:creationId xmlns:p14="http://schemas.microsoft.com/office/powerpoint/2010/main" val="86642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sz="3100" b="1" i="1" dirty="0">
                <a:solidFill>
                  <a:schemeClr val="tx1"/>
                </a:solidFill>
              </a:rPr>
              <a:t>Wage Determinations &amp; Conformances</a:t>
            </a:r>
            <a:endParaRPr lang="en-US" b="1" i="1" dirty="0">
              <a:solidFill>
                <a:schemeClr val="tx1"/>
              </a:solidFill>
            </a:endParaRPr>
          </a:p>
        </p:txBody>
      </p:sp>
    </p:spTree>
    <p:extLst>
      <p:ext uri="{BB962C8B-B14F-4D97-AF65-F5344CB8AC3E}">
        <p14:creationId xmlns:p14="http://schemas.microsoft.com/office/powerpoint/2010/main" val="81377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Disclaimer</a:t>
            </a:r>
          </a:p>
        </p:txBody>
      </p:sp>
      <p:sp>
        <p:nvSpPr>
          <p:cNvPr id="3" name="Content Placeholder 2"/>
          <p:cNvSpPr>
            <a:spLocks noGrp="1"/>
          </p:cNvSpPr>
          <p:nvPr>
            <p:ph idx="1"/>
          </p:nvPr>
        </p:nvSpPr>
        <p:spPr/>
        <p:txBody>
          <a:bodyPr>
            <a:normAutofit fontScale="85000" lnSpcReduction="20000"/>
          </a:bodyPr>
          <a:lstStyle/>
          <a:p>
            <a:pPr>
              <a:lnSpc>
                <a:spcPct val="80000"/>
              </a:lnSpc>
              <a:buClr>
                <a:schemeClr val="accent2"/>
              </a:buClr>
            </a:pPr>
            <a:r>
              <a:rPr lang="en-US" altLang="en-US" b="1" dirty="0"/>
              <a:t>This presentation is intended as general information only and does not carry the force of legal opinion.</a:t>
            </a:r>
          </a:p>
          <a:p>
            <a:pPr>
              <a:lnSpc>
                <a:spcPct val="80000"/>
              </a:lnSpc>
              <a:buClr>
                <a:schemeClr val="accent2"/>
              </a:buClr>
            </a:pPr>
            <a:endParaRPr lang="en-US" altLang="en-US" b="1" dirty="0"/>
          </a:p>
          <a:p>
            <a:pPr>
              <a:lnSpc>
                <a:spcPct val="80000"/>
              </a:lnSpc>
              <a:buClr>
                <a:schemeClr val="accent2"/>
              </a:buClr>
            </a:pPr>
            <a:r>
              <a:rPr lang="en-US" altLang="en-US" b="1" dirty="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altLang="en-US" b="1" i="1" dirty="0"/>
              <a:t>Federal Register</a:t>
            </a:r>
            <a:r>
              <a:rPr lang="en-US" altLang="en-US" b="1" dirty="0"/>
              <a:t> and the </a:t>
            </a:r>
            <a:r>
              <a:rPr lang="en-US" altLang="en-US" b="1" i="1" dirty="0"/>
              <a:t>Code of Federal Regulations</a:t>
            </a:r>
            <a:r>
              <a:rPr lang="en-US" altLang="en-US" b="1" dirty="0"/>
              <a:t> remain the official source for regulatory information published by the Department of Labor. We will make every effort to keep this information current and to correct errors brought to our attention.</a:t>
            </a:r>
          </a:p>
          <a:p>
            <a:pPr>
              <a:lnSpc>
                <a:spcPct val="80000"/>
              </a:lnSpc>
            </a:pPr>
            <a:endParaRPr lang="en-US" altLang="en-US" dirty="0"/>
          </a:p>
          <a:p>
            <a:endParaRPr lang="en-US" dirty="0"/>
          </a:p>
        </p:txBody>
      </p:sp>
    </p:spTree>
    <p:extLst>
      <p:ext uri="{BB962C8B-B14F-4D97-AF65-F5344CB8AC3E}">
        <p14:creationId xmlns:p14="http://schemas.microsoft.com/office/powerpoint/2010/main" val="403480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Wage Determinations</a:t>
            </a:r>
          </a:p>
        </p:txBody>
      </p:sp>
      <p:sp>
        <p:nvSpPr>
          <p:cNvPr id="3" name="Content Placeholder 2"/>
          <p:cNvSpPr>
            <a:spLocks noGrp="1"/>
          </p:cNvSpPr>
          <p:nvPr>
            <p:ph idx="1"/>
          </p:nvPr>
        </p:nvSpPr>
        <p:spPr/>
        <p:txBody>
          <a:bodyPr>
            <a:normAutofit/>
          </a:bodyPr>
          <a:lstStyle/>
          <a:p>
            <a:pPr marL="0" indent="0" algn="ctr">
              <a:buClr>
                <a:schemeClr val="accent2"/>
              </a:buClr>
              <a:buNone/>
            </a:pPr>
            <a:r>
              <a:rPr lang="en-US" altLang="en-US" sz="3600" dirty="0"/>
              <a:t>Davis-Bacon WDs specify the prevailing wages, including fringe benefits, which are determined to be prevailing for the described classes of laborers and mechanics employed on construction projects of a similar character in the localities specified therein. </a:t>
            </a:r>
          </a:p>
        </p:txBody>
      </p:sp>
    </p:spTree>
    <p:extLst>
      <p:ext uri="{BB962C8B-B14F-4D97-AF65-F5344CB8AC3E}">
        <p14:creationId xmlns:p14="http://schemas.microsoft.com/office/powerpoint/2010/main" val="308922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“General” WDs</a:t>
            </a:r>
          </a:p>
        </p:txBody>
      </p:sp>
      <p:sp>
        <p:nvSpPr>
          <p:cNvPr id="11267" name="Rectangle 3"/>
          <p:cNvSpPr>
            <a:spLocks noGrp="1" noChangeArrowheads="1"/>
          </p:cNvSpPr>
          <p:nvPr>
            <p:ph idx="1"/>
          </p:nvPr>
        </p:nvSpPr>
        <p:spPr/>
        <p:txBody>
          <a:bodyPr>
            <a:normAutofit/>
          </a:bodyPr>
          <a:lstStyle/>
          <a:p>
            <a:pPr>
              <a:lnSpc>
                <a:spcPct val="90000"/>
              </a:lnSpc>
            </a:pPr>
            <a:r>
              <a:rPr lang="en-US" altLang="en-US" sz="2800" dirty="0"/>
              <a:t>Issued for most counties for each major type of construction (building, heavy, highway and residential) nationwide.</a:t>
            </a:r>
          </a:p>
          <a:p>
            <a:pPr>
              <a:lnSpc>
                <a:spcPct val="90000"/>
              </a:lnSpc>
              <a:buFont typeface="Wingdings" pitchFamily="2" charset="2"/>
              <a:buNone/>
            </a:pPr>
            <a:endParaRPr lang="en-US" altLang="en-US" sz="2800" dirty="0"/>
          </a:p>
          <a:p>
            <a:pPr>
              <a:lnSpc>
                <a:spcPct val="0"/>
              </a:lnSpc>
            </a:pPr>
            <a:endParaRPr lang="en-US" altLang="en-US" sz="2800" dirty="0"/>
          </a:p>
          <a:p>
            <a:pPr>
              <a:lnSpc>
                <a:spcPct val="90000"/>
              </a:lnSpc>
            </a:pPr>
            <a:r>
              <a:rPr lang="en-US" altLang="en-US" sz="2800" dirty="0"/>
              <a:t>Official site for General Wage Determinations – </a:t>
            </a:r>
            <a:r>
              <a:rPr lang="en-US" altLang="en-US" sz="2800" dirty="0">
                <a:hlinkClick r:id="rId3"/>
              </a:rPr>
              <a:t>https://beta.sam.gov</a:t>
            </a:r>
            <a:endParaRPr lang="en-US" altLang="en-US" sz="2800" dirty="0"/>
          </a:p>
          <a:p>
            <a:pPr marL="0" indent="0">
              <a:lnSpc>
                <a:spcPct val="90000"/>
              </a:lnSpc>
              <a:buNone/>
            </a:pPr>
            <a:endParaRPr lang="en-US" altLang="en-US" sz="2800" dirty="0"/>
          </a:p>
          <a:p>
            <a:pPr>
              <a:lnSpc>
                <a:spcPct val="90000"/>
              </a:lnSpc>
            </a:pPr>
            <a:r>
              <a:rPr lang="en-US" altLang="en-US" sz="2800" dirty="0"/>
              <a:t>May be used by Federal agencies without notifying the WHD.</a:t>
            </a:r>
            <a:endParaRPr lang="en-US" altLang="en-US" dirty="0"/>
          </a:p>
        </p:txBody>
      </p:sp>
    </p:spTree>
    <p:extLst>
      <p:ext uri="{BB962C8B-B14F-4D97-AF65-F5344CB8AC3E}">
        <p14:creationId xmlns:p14="http://schemas.microsoft.com/office/powerpoint/2010/main" val="301122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dirty="0">
                <a:solidFill>
                  <a:schemeClr val="bg1"/>
                </a:solidFill>
              </a:rPr>
              <a:t>Selecting the Correct Wage Determination</a:t>
            </a:r>
          </a:p>
        </p:txBody>
      </p:sp>
      <p:sp>
        <p:nvSpPr>
          <p:cNvPr id="3" name="Content Placeholder 2"/>
          <p:cNvSpPr>
            <a:spLocks noGrp="1"/>
          </p:cNvSpPr>
          <p:nvPr>
            <p:ph idx="1"/>
          </p:nvPr>
        </p:nvSpPr>
        <p:spPr>
          <a:xfrm>
            <a:off x="361506" y="1644871"/>
            <a:ext cx="8548577" cy="4692133"/>
          </a:xfrm>
        </p:spPr>
        <p:txBody>
          <a:bodyPr>
            <a:normAutofit lnSpcReduction="10000"/>
          </a:bodyPr>
          <a:lstStyle/>
          <a:p>
            <a:pPr>
              <a:buClr>
                <a:schemeClr val="accent2"/>
              </a:buClr>
            </a:pPr>
            <a:r>
              <a:rPr lang="en-US" dirty="0"/>
              <a:t>Selecting and incorporating the appropriate general wage determination for the project type</a:t>
            </a:r>
          </a:p>
          <a:p>
            <a:pPr lvl="1">
              <a:buClr>
                <a:schemeClr val="accent2"/>
              </a:buClr>
            </a:pPr>
            <a:r>
              <a:rPr lang="en-US" dirty="0"/>
              <a:t>Building</a:t>
            </a:r>
          </a:p>
          <a:p>
            <a:pPr lvl="1">
              <a:buClr>
                <a:schemeClr val="accent2"/>
              </a:buClr>
            </a:pPr>
            <a:r>
              <a:rPr lang="en-US" dirty="0"/>
              <a:t>Residential</a:t>
            </a:r>
          </a:p>
          <a:p>
            <a:pPr lvl="1">
              <a:buClr>
                <a:schemeClr val="accent2"/>
              </a:buClr>
            </a:pPr>
            <a:r>
              <a:rPr lang="en-US" dirty="0"/>
              <a:t>Highway, and/or</a:t>
            </a:r>
          </a:p>
          <a:p>
            <a:pPr lvl="1">
              <a:buClr>
                <a:schemeClr val="accent2"/>
              </a:buClr>
            </a:pPr>
            <a:r>
              <a:rPr lang="en-US" dirty="0"/>
              <a:t>Heavy</a:t>
            </a:r>
          </a:p>
          <a:p>
            <a:pPr>
              <a:buClr>
                <a:schemeClr val="accent2"/>
              </a:buClr>
            </a:pPr>
            <a:r>
              <a:rPr lang="en-US" dirty="0"/>
              <a:t>Application of Multiple Wage Schedules</a:t>
            </a:r>
          </a:p>
          <a:p>
            <a:pPr>
              <a:buClr>
                <a:schemeClr val="accent2"/>
              </a:buClr>
            </a:pPr>
            <a:r>
              <a:rPr lang="en-US" dirty="0"/>
              <a:t>Separate constructions types and:</a:t>
            </a:r>
          </a:p>
          <a:p>
            <a:pPr lvl="1"/>
            <a:r>
              <a:rPr lang="en-US" dirty="0"/>
              <a:t>At least 20% of the total project is a different type of construction; and/or</a:t>
            </a:r>
          </a:p>
          <a:p>
            <a:pPr lvl="1"/>
            <a:r>
              <a:rPr lang="en-US" dirty="0"/>
              <a:t>The different type of construction is at least $1 million in cost</a:t>
            </a:r>
          </a:p>
          <a:p>
            <a:pPr marL="457200" lvl="1" indent="0" algn="ctr">
              <a:buNone/>
            </a:pPr>
            <a:r>
              <a:rPr lang="en-US" dirty="0"/>
              <a:t>Guidance found in AAM 130 and 131</a:t>
            </a:r>
          </a:p>
          <a:p>
            <a:pPr marL="457200" lvl="1" indent="0" algn="ctr">
              <a:buNone/>
            </a:pPr>
            <a:endParaRPr lang="en-US" dirty="0"/>
          </a:p>
        </p:txBody>
      </p:sp>
    </p:spTree>
    <p:extLst>
      <p:ext uri="{BB962C8B-B14F-4D97-AF65-F5344CB8AC3E}">
        <p14:creationId xmlns:p14="http://schemas.microsoft.com/office/powerpoint/2010/main" val="406613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79" y="0"/>
            <a:ext cx="8675649" cy="1325563"/>
          </a:xfrm>
        </p:spPr>
        <p:txBody>
          <a:bodyPr>
            <a:normAutofit/>
          </a:bodyPr>
          <a:lstStyle/>
          <a:p>
            <a:pPr algn="ctr"/>
            <a:r>
              <a:rPr lang="en-US" sz="3600" dirty="0">
                <a:solidFill>
                  <a:schemeClr val="bg1"/>
                </a:solidFill>
              </a:rPr>
              <a:t>Interpreting General Wage Determinations</a:t>
            </a:r>
          </a:p>
        </p:txBody>
      </p:sp>
      <p:sp>
        <p:nvSpPr>
          <p:cNvPr id="3" name="Content Placeholder 2"/>
          <p:cNvSpPr>
            <a:spLocks noGrp="1"/>
          </p:cNvSpPr>
          <p:nvPr>
            <p:ph idx="1"/>
          </p:nvPr>
        </p:nvSpPr>
        <p:spPr/>
        <p:txBody>
          <a:bodyPr>
            <a:normAutofit/>
          </a:bodyPr>
          <a:lstStyle/>
          <a:p>
            <a:pPr>
              <a:buClr>
                <a:schemeClr val="accent2"/>
              </a:buClr>
            </a:pPr>
            <a:r>
              <a:rPr lang="en-US" dirty="0"/>
              <a:t>Decision Number</a:t>
            </a:r>
          </a:p>
          <a:p>
            <a:pPr>
              <a:buClr>
                <a:schemeClr val="accent2"/>
              </a:buClr>
            </a:pPr>
            <a:r>
              <a:rPr lang="en-US" dirty="0"/>
              <a:t>State and county</a:t>
            </a:r>
          </a:p>
          <a:p>
            <a:pPr>
              <a:buClr>
                <a:schemeClr val="accent2"/>
              </a:buClr>
            </a:pPr>
            <a:r>
              <a:rPr lang="en-US" dirty="0"/>
              <a:t>Type of construction with description</a:t>
            </a:r>
          </a:p>
          <a:p>
            <a:pPr>
              <a:buClr>
                <a:schemeClr val="accent2"/>
              </a:buClr>
            </a:pPr>
            <a:r>
              <a:rPr lang="en-US" dirty="0"/>
              <a:t>Record of modifications</a:t>
            </a:r>
          </a:p>
          <a:p>
            <a:pPr>
              <a:buClr>
                <a:schemeClr val="accent2"/>
              </a:buClr>
            </a:pPr>
            <a:r>
              <a:rPr lang="en-US" dirty="0"/>
              <a:t>List of classifications and rates</a:t>
            </a:r>
          </a:p>
          <a:p>
            <a:pPr>
              <a:buClr>
                <a:schemeClr val="accent2"/>
              </a:buClr>
            </a:pPr>
            <a:r>
              <a:rPr lang="en-US" dirty="0"/>
              <a:t>Basis for rates – Identifiers</a:t>
            </a:r>
          </a:p>
          <a:p>
            <a:pPr lvl="1">
              <a:buClr>
                <a:schemeClr val="accent2"/>
              </a:buClr>
            </a:pPr>
            <a:r>
              <a:rPr lang="en-US" dirty="0"/>
              <a:t>Union Identifiers</a:t>
            </a:r>
          </a:p>
          <a:p>
            <a:pPr lvl="1">
              <a:buClr>
                <a:schemeClr val="accent2"/>
              </a:buClr>
            </a:pPr>
            <a:r>
              <a:rPr lang="en-US" dirty="0"/>
              <a:t>Union Weighted Average Identifiers</a:t>
            </a:r>
          </a:p>
          <a:p>
            <a:pPr lvl="1">
              <a:buClr>
                <a:schemeClr val="accent2"/>
              </a:buClr>
            </a:pPr>
            <a:r>
              <a:rPr lang="en-US" dirty="0"/>
              <a:t>SU Identifiers</a:t>
            </a:r>
          </a:p>
          <a:p>
            <a:endParaRPr lang="en-US" dirty="0"/>
          </a:p>
          <a:p>
            <a:endParaRPr lang="en-US" dirty="0"/>
          </a:p>
        </p:txBody>
      </p:sp>
    </p:spTree>
    <p:extLst>
      <p:ext uri="{BB962C8B-B14F-4D97-AF65-F5344CB8AC3E}">
        <p14:creationId xmlns:p14="http://schemas.microsoft.com/office/powerpoint/2010/main" val="340501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ltLang="en-US" dirty="0"/>
              <a:t>Interpreting “General” WDs</a:t>
            </a:r>
            <a:br>
              <a:rPr lang="en-US" altLang="en-US" dirty="0"/>
            </a:br>
            <a:r>
              <a:rPr lang="en-US" altLang="en-US" dirty="0"/>
              <a:t>Cover Sheet</a:t>
            </a:r>
          </a:p>
        </p:txBody>
      </p:sp>
      <p:sp>
        <p:nvSpPr>
          <p:cNvPr id="2" name="Content Placeholder 1"/>
          <p:cNvSpPr>
            <a:spLocks noGrp="1"/>
          </p:cNvSpPr>
          <p:nvPr>
            <p:ph idx="1"/>
          </p:nvPr>
        </p:nvSpPr>
        <p:spPr/>
        <p:txBody>
          <a:bodyPr/>
          <a:lstStyle/>
          <a:p>
            <a:endParaRPr lang="en-US" dirty="0"/>
          </a:p>
        </p:txBody>
      </p:sp>
      <p:pic>
        <p:nvPicPr>
          <p:cNvPr id="26627" name="Picture 4" descr="C:\Users\aherrman\Desktop\General WD Cover Sheet.jpg"/>
          <p:cNvPicPr>
            <a:picLocks noChangeAspect="1" noChangeArrowheads="1"/>
          </p:cNvPicPr>
          <p:nvPr/>
        </p:nvPicPr>
        <p:blipFill rotWithShape="1">
          <a:blip r:embed="rId3">
            <a:extLst>
              <a:ext uri="{28A0092B-C50C-407E-A947-70E740481C1C}">
                <a14:useLocalDpi xmlns:a14="http://schemas.microsoft.com/office/drawing/2010/main" val="0"/>
              </a:ext>
            </a:extLst>
          </a:blip>
          <a:srcRect r="49684"/>
          <a:stretch/>
        </p:blipFill>
        <p:spPr bwMode="auto">
          <a:xfrm>
            <a:off x="628651" y="1294875"/>
            <a:ext cx="7699272" cy="550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14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dirty="0"/>
              <a:t>Interpreting “General” WDs</a:t>
            </a:r>
            <a:br>
              <a:rPr lang="en-US" altLang="en-US" dirty="0"/>
            </a:br>
            <a:r>
              <a:rPr lang="en-US" altLang="en-US" dirty="0"/>
              <a:t>Body of WD</a:t>
            </a:r>
          </a:p>
        </p:txBody>
      </p:sp>
      <p:sp>
        <p:nvSpPr>
          <p:cNvPr id="28675" name="Rectangle 3"/>
          <p:cNvSpPr>
            <a:spLocks noGrp="1" noChangeArrowheads="1"/>
          </p:cNvSpPr>
          <p:nvPr>
            <p:ph idx="1"/>
          </p:nvPr>
        </p:nvSpPr>
        <p:spPr/>
        <p:txBody>
          <a:bodyPr>
            <a:normAutofit/>
          </a:bodyPr>
          <a:lstStyle/>
          <a:p>
            <a:pPr>
              <a:lnSpc>
                <a:spcPct val="90000"/>
              </a:lnSpc>
              <a:buFont typeface="Wingdings" pitchFamily="2" charset="2"/>
              <a:buNone/>
            </a:pPr>
            <a:r>
              <a:rPr lang="en-US" altLang="en-US" b="1" dirty="0"/>
              <a:t>Union Identifiers</a:t>
            </a:r>
            <a:r>
              <a:rPr lang="en-US" altLang="en-US" dirty="0"/>
              <a:t>  </a:t>
            </a:r>
          </a:p>
          <a:p>
            <a:pPr algn="ctr">
              <a:lnSpc>
                <a:spcPct val="90000"/>
              </a:lnSpc>
              <a:buFont typeface="Wingdings" pitchFamily="2" charset="2"/>
              <a:buNone/>
            </a:pPr>
            <a:r>
              <a:rPr lang="en-US" altLang="en-US" b="1" dirty="0"/>
              <a:t>ELEV0101-001    10/01/2017</a:t>
            </a:r>
            <a:r>
              <a:rPr lang="en-US" altLang="en-US" dirty="0"/>
              <a:t> </a:t>
            </a:r>
          </a:p>
          <a:p>
            <a:pPr algn="ctr">
              <a:lnSpc>
                <a:spcPct val="90000"/>
              </a:lnSpc>
              <a:buFont typeface="Wingdings" pitchFamily="2" charset="2"/>
              <a:buNone/>
            </a:pPr>
            <a:endParaRPr lang="en-US" altLang="en-US" sz="1600" dirty="0"/>
          </a:p>
          <a:p>
            <a:pPr>
              <a:lnSpc>
                <a:spcPct val="90000"/>
              </a:lnSpc>
              <a:buFont typeface="Wingdings" pitchFamily="2" charset="2"/>
              <a:buNone/>
            </a:pPr>
            <a:r>
              <a:rPr lang="en-US" altLang="en-US" sz="2000" b="1" dirty="0"/>
              <a:t>ELEV</a:t>
            </a:r>
            <a:r>
              <a:rPr lang="en-US" altLang="en-US" sz="2000" dirty="0"/>
              <a:t>ator Constructors:  International Union</a:t>
            </a:r>
          </a:p>
          <a:p>
            <a:pPr>
              <a:lnSpc>
                <a:spcPct val="90000"/>
              </a:lnSpc>
              <a:buFont typeface="Wingdings" pitchFamily="2" charset="2"/>
              <a:buNone/>
            </a:pPr>
            <a:endParaRPr lang="en-US" altLang="en-US" sz="2000" dirty="0"/>
          </a:p>
          <a:p>
            <a:pPr>
              <a:lnSpc>
                <a:spcPct val="90000"/>
              </a:lnSpc>
              <a:buFont typeface="Wingdings" pitchFamily="2" charset="2"/>
              <a:buNone/>
            </a:pPr>
            <a:r>
              <a:rPr lang="en-US" altLang="en-US" sz="2000" dirty="0"/>
              <a:t>Local </a:t>
            </a:r>
            <a:r>
              <a:rPr lang="en-US" altLang="en-US" sz="2000" b="1" dirty="0"/>
              <a:t>101: 	      </a:t>
            </a:r>
            <a:r>
              <a:rPr lang="en-US" altLang="en-US" sz="2000" dirty="0"/>
              <a:t>Local union Number</a:t>
            </a:r>
          </a:p>
          <a:p>
            <a:pPr>
              <a:lnSpc>
                <a:spcPct val="90000"/>
              </a:lnSpc>
              <a:buFont typeface="Wingdings" pitchFamily="2" charset="2"/>
              <a:buNone/>
            </a:pPr>
            <a:endParaRPr lang="en-US" altLang="en-US" sz="2000" dirty="0"/>
          </a:p>
          <a:p>
            <a:pPr>
              <a:lnSpc>
                <a:spcPct val="90000"/>
              </a:lnSpc>
              <a:buFont typeface="Wingdings" pitchFamily="2" charset="2"/>
              <a:buNone/>
            </a:pPr>
            <a:r>
              <a:rPr lang="en-US" altLang="en-US" sz="2000" b="1" dirty="0"/>
              <a:t>001</a:t>
            </a:r>
            <a:r>
              <a:rPr lang="en-US" altLang="en-US" sz="2000" dirty="0"/>
              <a:t>:  		      Internal Processing Number</a:t>
            </a:r>
          </a:p>
          <a:p>
            <a:pPr>
              <a:lnSpc>
                <a:spcPct val="90000"/>
              </a:lnSpc>
            </a:pPr>
            <a:endParaRPr lang="en-US" altLang="en-US" sz="2000" dirty="0"/>
          </a:p>
          <a:p>
            <a:pPr>
              <a:lnSpc>
                <a:spcPct val="90000"/>
              </a:lnSpc>
              <a:buFont typeface="Wingdings" pitchFamily="2" charset="2"/>
              <a:buNone/>
            </a:pPr>
            <a:r>
              <a:rPr lang="en-US" altLang="en-US" sz="2000" b="1" dirty="0"/>
              <a:t>10/01/2017:</a:t>
            </a:r>
            <a:r>
              <a:rPr lang="en-US" altLang="en-US" sz="2000" dirty="0"/>
              <a:t>	      Date the rate became effective on the CBA</a:t>
            </a:r>
          </a:p>
        </p:txBody>
      </p:sp>
    </p:spTree>
    <p:extLst>
      <p:ext uri="{BB962C8B-B14F-4D97-AF65-F5344CB8AC3E}">
        <p14:creationId xmlns:p14="http://schemas.microsoft.com/office/powerpoint/2010/main" val="236641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Interpreting “General” WDs</a:t>
            </a:r>
            <a:br>
              <a:rPr lang="en-US" altLang="en-US" dirty="0"/>
            </a:br>
            <a:r>
              <a:rPr lang="en-US" altLang="en-US" dirty="0"/>
              <a:t>Body of WD</a:t>
            </a:r>
          </a:p>
        </p:txBody>
      </p:sp>
      <p:sp>
        <p:nvSpPr>
          <p:cNvPr id="29699" name="Rectangle 3"/>
          <p:cNvSpPr>
            <a:spLocks noGrp="1" noChangeArrowheads="1"/>
          </p:cNvSpPr>
          <p:nvPr>
            <p:ph idx="1"/>
          </p:nvPr>
        </p:nvSpPr>
        <p:spPr/>
        <p:txBody>
          <a:bodyPr/>
          <a:lstStyle/>
          <a:p>
            <a:pPr>
              <a:lnSpc>
                <a:spcPct val="90000"/>
              </a:lnSpc>
              <a:buFont typeface="Wingdings" pitchFamily="2" charset="2"/>
              <a:buNone/>
            </a:pPr>
            <a:r>
              <a:rPr lang="en-US" altLang="en-US" dirty="0"/>
              <a:t>CARP0055-001                 11/01/2016</a:t>
            </a:r>
          </a:p>
          <a:p>
            <a:pPr>
              <a:lnSpc>
                <a:spcPct val="90000"/>
              </a:lnSpc>
              <a:buFont typeface="Wingdings" pitchFamily="2" charset="2"/>
              <a:buNone/>
            </a:pPr>
            <a:endParaRPr lang="en-US" altLang="en-US" dirty="0"/>
          </a:p>
          <a:p>
            <a:pPr>
              <a:lnSpc>
                <a:spcPct val="90000"/>
              </a:lnSpc>
              <a:buFont typeface="Wingdings" pitchFamily="2" charset="2"/>
              <a:buNone/>
            </a:pPr>
            <a:r>
              <a:rPr lang="en-US" altLang="en-US" dirty="0"/>
              <a:t>	  					 </a:t>
            </a:r>
            <a:r>
              <a:rPr lang="en-US" altLang="en-US" b="1" dirty="0"/>
              <a:t>Rates    Fringes</a:t>
            </a:r>
          </a:p>
          <a:p>
            <a:pPr>
              <a:lnSpc>
                <a:spcPct val="90000"/>
              </a:lnSpc>
              <a:buFont typeface="Wingdings" pitchFamily="2" charset="2"/>
              <a:buNone/>
            </a:pPr>
            <a:r>
              <a:rPr lang="en-US" altLang="en-US" dirty="0"/>
              <a:t>CARPENTER (Acoustical Ceiling   $26.25   $8.64	</a:t>
            </a:r>
          </a:p>
          <a:p>
            <a:pPr>
              <a:lnSpc>
                <a:spcPct val="90000"/>
              </a:lnSpc>
              <a:buFont typeface="Wingdings" pitchFamily="2" charset="2"/>
              <a:buNone/>
            </a:pPr>
            <a:r>
              <a:rPr lang="en-US" altLang="en-US" dirty="0"/>
              <a:t>Installation and Drywall Hanging Only)</a:t>
            </a:r>
          </a:p>
          <a:p>
            <a:pPr>
              <a:lnSpc>
                <a:spcPct val="90000"/>
              </a:lnSpc>
              <a:buFont typeface="Wingdings" pitchFamily="2" charset="2"/>
              <a:buNone/>
            </a:pPr>
            <a:r>
              <a:rPr lang="en-US" altLang="en-US" dirty="0"/>
              <a:t> ---------------------------------------------------</a:t>
            </a:r>
          </a:p>
          <a:p>
            <a:pPr>
              <a:lnSpc>
                <a:spcPct val="90000"/>
              </a:lnSpc>
              <a:buFont typeface="Wingdings" pitchFamily="2" charset="2"/>
              <a:buNone/>
            </a:pPr>
            <a:r>
              <a:rPr lang="en-US" altLang="en-US" sz="2000" dirty="0"/>
              <a:t>CBA rates are updated when CBA rates are changed</a:t>
            </a:r>
            <a:endParaRPr lang="en-US" altLang="en-US" dirty="0"/>
          </a:p>
        </p:txBody>
      </p:sp>
    </p:spTree>
    <p:extLst>
      <p:ext uri="{BB962C8B-B14F-4D97-AF65-F5344CB8AC3E}">
        <p14:creationId xmlns:p14="http://schemas.microsoft.com/office/powerpoint/2010/main" val="273842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ltLang="en-US" dirty="0"/>
              <a:t>Interpreting “General” WDs</a:t>
            </a:r>
            <a:br>
              <a:rPr lang="en-US" altLang="en-US" dirty="0"/>
            </a:br>
            <a:r>
              <a:rPr lang="en-US" altLang="en-US" dirty="0"/>
              <a:t>Body of WD</a:t>
            </a:r>
          </a:p>
        </p:txBody>
      </p:sp>
      <p:sp>
        <p:nvSpPr>
          <p:cNvPr id="30723" name="Rectangle 3"/>
          <p:cNvSpPr>
            <a:spLocks noGrp="1" noChangeArrowheads="1"/>
          </p:cNvSpPr>
          <p:nvPr>
            <p:ph idx="1"/>
          </p:nvPr>
        </p:nvSpPr>
        <p:spPr/>
        <p:txBody>
          <a:bodyPr>
            <a:normAutofit/>
          </a:bodyPr>
          <a:lstStyle/>
          <a:p>
            <a:pPr>
              <a:lnSpc>
                <a:spcPct val="80000"/>
              </a:lnSpc>
              <a:buFont typeface="Wingdings" pitchFamily="2" charset="2"/>
              <a:buNone/>
            </a:pPr>
            <a:r>
              <a:rPr lang="en-US" altLang="en-US" b="1" dirty="0"/>
              <a:t>SU (Non-Union) Identifiers</a:t>
            </a:r>
          </a:p>
          <a:p>
            <a:pPr algn="ctr">
              <a:lnSpc>
                <a:spcPct val="80000"/>
              </a:lnSpc>
              <a:buFont typeface="Wingdings" pitchFamily="2" charset="2"/>
              <a:buNone/>
            </a:pPr>
            <a:r>
              <a:rPr lang="en-US" altLang="en-US" b="1" dirty="0"/>
              <a:t>SUCO2015-015        07/31/2015</a:t>
            </a:r>
            <a:r>
              <a:rPr lang="en-US" altLang="en-US" sz="2000" b="1" dirty="0"/>
              <a:t> </a:t>
            </a:r>
            <a:endParaRPr lang="en-US" altLang="en-US" sz="2000" dirty="0"/>
          </a:p>
          <a:p>
            <a:pPr>
              <a:lnSpc>
                <a:spcPct val="80000"/>
              </a:lnSpc>
              <a:buFont typeface="Wingdings" pitchFamily="2" charset="2"/>
              <a:buNone/>
            </a:pPr>
            <a:endParaRPr lang="en-US" altLang="en-US" sz="2000" b="1" dirty="0"/>
          </a:p>
          <a:p>
            <a:pPr>
              <a:lnSpc>
                <a:spcPct val="80000"/>
              </a:lnSpc>
              <a:buFont typeface="Wingdings" pitchFamily="2" charset="2"/>
              <a:buNone/>
            </a:pPr>
            <a:r>
              <a:rPr lang="en-US" altLang="en-US" sz="2000" b="1" dirty="0"/>
              <a:t>SU:  		 SU</a:t>
            </a:r>
            <a:r>
              <a:rPr lang="en-US" altLang="en-US" sz="2000" dirty="0"/>
              <a:t>rvey – Basis of Rate(s)</a:t>
            </a:r>
          </a:p>
          <a:p>
            <a:pPr>
              <a:lnSpc>
                <a:spcPct val="80000"/>
              </a:lnSpc>
              <a:buFont typeface="Wingdings" pitchFamily="2" charset="2"/>
              <a:buNone/>
            </a:pPr>
            <a:r>
              <a:rPr lang="en-US" altLang="en-US" sz="2000" b="1" dirty="0"/>
              <a:t>CO</a:t>
            </a:r>
            <a:r>
              <a:rPr lang="en-US" altLang="en-US" sz="2000" dirty="0"/>
              <a:t>:  		 Colorado</a:t>
            </a:r>
          </a:p>
          <a:p>
            <a:pPr>
              <a:lnSpc>
                <a:spcPct val="80000"/>
              </a:lnSpc>
              <a:buFont typeface="Wingdings" pitchFamily="2" charset="2"/>
              <a:buNone/>
            </a:pPr>
            <a:r>
              <a:rPr lang="en-US" altLang="en-US" sz="2000" b="1" dirty="0"/>
              <a:t>2013</a:t>
            </a:r>
            <a:r>
              <a:rPr lang="en-US" altLang="en-US" sz="2000" dirty="0"/>
              <a:t>:  	     	 Date of Survey</a:t>
            </a:r>
          </a:p>
          <a:p>
            <a:pPr>
              <a:lnSpc>
                <a:spcPct val="80000"/>
              </a:lnSpc>
              <a:buFont typeface="Wingdings" pitchFamily="2" charset="2"/>
              <a:buNone/>
            </a:pPr>
            <a:r>
              <a:rPr lang="en-US" altLang="en-US" sz="2000" b="1" dirty="0"/>
              <a:t>015</a:t>
            </a:r>
            <a:r>
              <a:rPr lang="en-US" altLang="en-US" sz="2000" dirty="0"/>
              <a:t>:    	     	 Internal numbering</a:t>
            </a:r>
          </a:p>
          <a:p>
            <a:pPr>
              <a:lnSpc>
                <a:spcPct val="80000"/>
              </a:lnSpc>
              <a:buFont typeface="Wingdings" pitchFamily="2" charset="2"/>
              <a:buNone/>
            </a:pPr>
            <a:r>
              <a:rPr lang="en-US" altLang="en-US" sz="2000" b="1" dirty="0"/>
              <a:t>7/31/2015</a:t>
            </a:r>
            <a:r>
              <a:rPr lang="en-US" altLang="en-US" sz="2000" dirty="0"/>
              <a:t>:   	 Date submitted for publication </a:t>
            </a:r>
          </a:p>
          <a:p>
            <a:pPr>
              <a:lnSpc>
                <a:spcPct val="80000"/>
              </a:lnSpc>
              <a:buFont typeface="Wingdings" pitchFamily="2" charset="2"/>
              <a:buNone/>
            </a:pPr>
            <a:endParaRPr lang="en-US" altLang="en-US" sz="2000" b="1" dirty="0"/>
          </a:p>
          <a:p>
            <a:pPr>
              <a:lnSpc>
                <a:spcPct val="80000"/>
              </a:lnSpc>
              <a:buFont typeface="Wingdings" pitchFamily="2" charset="2"/>
              <a:buNone/>
            </a:pPr>
            <a:endParaRPr lang="en-US" altLang="en-US" sz="1800" b="1" dirty="0"/>
          </a:p>
          <a:p>
            <a:pPr>
              <a:lnSpc>
                <a:spcPct val="80000"/>
              </a:lnSpc>
              <a:buFont typeface="Wingdings" pitchFamily="2" charset="2"/>
              <a:buNone/>
            </a:pPr>
            <a:r>
              <a:rPr lang="en-US" altLang="en-US" sz="1800" b="1" dirty="0"/>
              <a:t>* SU rates remain unchanged until new survey</a:t>
            </a:r>
            <a:endParaRPr lang="en-US" altLang="en-US" sz="2000" dirty="0"/>
          </a:p>
        </p:txBody>
      </p:sp>
    </p:spTree>
    <p:extLst>
      <p:ext uri="{BB962C8B-B14F-4D97-AF65-F5344CB8AC3E}">
        <p14:creationId xmlns:p14="http://schemas.microsoft.com/office/powerpoint/2010/main" val="2724739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altLang="en-US" dirty="0"/>
              <a:t>Interpreting “General” WDs</a:t>
            </a:r>
            <a:br>
              <a:rPr lang="en-US" altLang="en-US" dirty="0"/>
            </a:br>
            <a:r>
              <a:rPr lang="en-US" altLang="en-US" dirty="0"/>
              <a:t>Body of WD</a:t>
            </a:r>
          </a:p>
        </p:txBody>
      </p:sp>
      <p:sp>
        <p:nvSpPr>
          <p:cNvPr id="31747" name="Rectangle 3"/>
          <p:cNvSpPr>
            <a:spLocks noGrp="1" noChangeArrowheads="1"/>
          </p:cNvSpPr>
          <p:nvPr>
            <p:ph idx="1"/>
          </p:nvPr>
        </p:nvSpPr>
        <p:spPr/>
        <p:txBody>
          <a:bodyPr/>
          <a:lstStyle/>
          <a:p>
            <a:pPr>
              <a:lnSpc>
                <a:spcPct val="90000"/>
              </a:lnSpc>
              <a:buFont typeface="Wingdings" pitchFamily="2" charset="2"/>
              <a:buNone/>
            </a:pPr>
            <a:r>
              <a:rPr lang="en-US" altLang="en-US" sz="2200" b="1" dirty="0"/>
              <a:t>SUCO2015-05 07/31/2015</a:t>
            </a:r>
          </a:p>
          <a:p>
            <a:pPr>
              <a:lnSpc>
                <a:spcPct val="90000"/>
              </a:lnSpc>
              <a:buFont typeface="Wingdings" pitchFamily="2" charset="2"/>
              <a:buNone/>
            </a:pPr>
            <a:r>
              <a:rPr lang="en-US" altLang="en-US" sz="2200" b="1" dirty="0"/>
              <a:t>                                         	      Rates      Fringes</a:t>
            </a:r>
          </a:p>
          <a:p>
            <a:pPr>
              <a:lnSpc>
                <a:spcPct val="90000"/>
              </a:lnSpc>
              <a:buFont typeface="Wingdings" pitchFamily="2" charset="2"/>
              <a:buNone/>
            </a:pPr>
            <a:r>
              <a:rPr lang="en-US" altLang="en-US" sz="2200" b="1" dirty="0"/>
              <a:t>Bricklayer...................................$ 21.96         0.00  </a:t>
            </a:r>
          </a:p>
          <a:p>
            <a:pPr>
              <a:lnSpc>
                <a:spcPct val="90000"/>
              </a:lnSpc>
              <a:buFont typeface="Wingdings" pitchFamily="2" charset="2"/>
              <a:buNone/>
            </a:pPr>
            <a:endParaRPr lang="en-US" altLang="en-US" sz="2200" b="1" dirty="0"/>
          </a:p>
          <a:p>
            <a:pPr>
              <a:lnSpc>
                <a:spcPct val="90000"/>
              </a:lnSpc>
              <a:buFont typeface="Wingdings" pitchFamily="2" charset="2"/>
              <a:buNone/>
            </a:pPr>
            <a:r>
              <a:rPr lang="en-US" altLang="en-US" sz="2200" b="1" dirty="0"/>
              <a:t>Carpenter...................................$  18.22         0.00</a:t>
            </a:r>
          </a:p>
        </p:txBody>
      </p:sp>
    </p:spTree>
    <p:extLst>
      <p:ext uri="{BB962C8B-B14F-4D97-AF65-F5344CB8AC3E}">
        <p14:creationId xmlns:p14="http://schemas.microsoft.com/office/powerpoint/2010/main" val="222534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b="1" i="1" dirty="0">
                <a:solidFill>
                  <a:schemeClr val="tx1"/>
                </a:solidFill>
              </a:rPr>
              <a:t>Apprentices, Trainees, &amp; Helpers</a:t>
            </a:r>
          </a:p>
        </p:txBody>
      </p:sp>
    </p:spTree>
    <p:extLst>
      <p:ext uri="{BB962C8B-B14F-4D97-AF65-F5344CB8AC3E}">
        <p14:creationId xmlns:p14="http://schemas.microsoft.com/office/powerpoint/2010/main" val="248071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DBA Coverage</a:t>
            </a:r>
          </a:p>
        </p:txBody>
      </p:sp>
      <p:sp>
        <p:nvSpPr>
          <p:cNvPr id="3" name="Content Placeholder 2"/>
          <p:cNvSpPr>
            <a:spLocks noGrp="1"/>
          </p:cNvSpPr>
          <p:nvPr>
            <p:ph idx="1"/>
          </p:nvPr>
        </p:nvSpPr>
        <p:spPr/>
        <p:txBody>
          <a:bodyPr/>
          <a:lstStyle/>
          <a:p>
            <a:pPr>
              <a:buClr>
                <a:schemeClr val="accent2"/>
              </a:buClr>
            </a:pPr>
            <a:r>
              <a:rPr lang="en-US" dirty="0"/>
              <a:t>Applies to contracts in excess of $2,000 to </a:t>
            </a:r>
          </a:p>
          <a:p>
            <a:pPr>
              <a:buClr>
                <a:schemeClr val="accent2"/>
              </a:buClr>
              <a:buFont typeface="Wingdings" pitchFamily="2" charset="2"/>
              <a:buNone/>
            </a:pPr>
            <a:r>
              <a:rPr lang="en-US" dirty="0"/>
              <a:t>	 which the Federal Government or the District</a:t>
            </a:r>
          </a:p>
          <a:p>
            <a:pPr>
              <a:buClr>
                <a:schemeClr val="accent2"/>
              </a:buClr>
              <a:buFont typeface="Wingdings" pitchFamily="2" charset="2"/>
              <a:buNone/>
            </a:pPr>
            <a:r>
              <a:rPr lang="en-US" dirty="0"/>
              <a:t>	 of Columbia is a party for construction,</a:t>
            </a:r>
          </a:p>
          <a:p>
            <a:pPr>
              <a:buClr>
                <a:schemeClr val="accent2"/>
              </a:buClr>
              <a:buFont typeface="Wingdings" pitchFamily="2" charset="2"/>
              <a:buNone/>
            </a:pPr>
            <a:r>
              <a:rPr lang="en-US" dirty="0"/>
              <a:t>	 alteration, and/or repair, including painting</a:t>
            </a:r>
          </a:p>
          <a:p>
            <a:pPr>
              <a:buClr>
                <a:schemeClr val="accent2"/>
              </a:buClr>
              <a:buFont typeface="Wingdings" pitchFamily="2" charset="2"/>
              <a:buNone/>
            </a:pPr>
            <a:r>
              <a:rPr lang="en-US" dirty="0"/>
              <a:t>	 and decorating, of public buildings or public</a:t>
            </a:r>
          </a:p>
          <a:p>
            <a:pPr>
              <a:buClr>
                <a:schemeClr val="accent2"/>
              </a:buClr>
              <a:buFont typeface="Wingdings" pitchFamily="2" charset="2"/>
              <a:buNone/>
            </a:pPr>
            <a:r>
              <a:rPr lang="en-US" dirty="0"/>
              <a:t>	 works.</a:t>
            </a:r>
          </a:p>
        </p:txBody>
      </p:sp>
    </p:spTree>
    <p:extLst>
      <p:ext uri="{BB962C8B-B14F-4D97-AF65-F5344CB8AC3E}">
        <p14:creationId xmlns:p14="http://schemas.microsoft.com/office/powerpoint/2010/main" val="3556105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altLang="en-US" sz="4800" dirty="0">
                <a:solidFill>
                  <a:schemeClr val="bg1"/>
                </a:solidFill>
              </a:rPr>
              <a:t>Apprentices and Trainees</a:t>
            </a:r>
            <a:endParaRPr lang="en-US" sz="4800" dirty="0">
              <a:solidFill>
                <a:schemeClr val="bg1"/>
              </a:solidFill>
            </a:endParaRPr>
          </a:p>
        </p:txBody>
      </p:sp>
      <p:sp>
        <p:nvSpPr>
          <p:cNvPr id="3" name="Content Placeholder 2"/>
          <p:cNvSpPr>
            <a:spLocks noGrp="1"/>
          </p:cNvSpPr>
          <p:nvPr>
            <p:ph idx="1"/>
          </p:nvPr>
        </p:nvSpPr>
        <p:spPr/>
        <p:txBody>
          <a:bodyPr/>
          <a:lstStyle/>
          <a:p>
            <a:pPr>
              <a:buClr>
                <a:schemeClr val="accent2"/>
              </a:buClr>
            </a:pPr>
            <a:r>
              <a:rPr lang="en-US" altLang="en-US" sz="2600" dirty="0"/>
              <a:t>Are laborers and mechanics; not listed on WDs.</a:t>
            </a:r>
          </a:p>
          <a:p>
            <a:pPr>
              <a:buClr>
                <a:schemeClr val="accent2"/>
              </a:buClr>
            </a:pPr>
            <a:endParaRPr lang="en-US" altLang="en-US" sz="1200" dirty="0"/>
          </a:p>
          <a:p>
            <a:pPr>
              <a:buClr>
                <a:schemeClr val="accent2"/>
              </a:buClr>
            </a:pPr>
            <a:r>
              <a:rPr lang="en-US" altLang="en-US" sz="2600" dirty="0"/>
              <a:t>Permitted to work on covered projects and be paid less than the journey level WD rate </a:t>
            </a:r>
            <a:r>
              <a:rPr lang="en-US" altLang="en-US" sz="2600" u="sng" dirty="0"/>
              <a:t>when</a:t>
            </a:r>
            <a:r>
              <a:rPr lang="en-US" altLang="en-US" sz="2600" dirty="0"/>
              <a:t>:</a:t>
            </a:r>
            <a:endParaRPr lang="en-US" altLang="en-US" sz="2600" b="1" dirty="0"/>
          </a:p>
          <a:p>
            <a:pPr lvl="1">
              <a:lnSpc>
                <a:spcPct val="0"/>
              </a:lnSpc>
              <a:buClr>
                <a:schemeClr val="accent2"/>
              </a:buClr>
            </a:pPr>
            <a:endParaRPr lang="en-US" altLang="en-US" sz="2600" dirty="0"/>
          </a:p>
          <a:p>
            <a:pPr lvl="1">
              <a:buClr>
                <a:schemeClr val="accent2"/>
              </a:buClr>
            </a:pPr>
            <a:r>
              <a:rPr lang="en-US" altLang="en-US" sz="2600" dirty="0"/>
              <a:t>Individually registered in an approved apprenticeship or training program; </a:t>
            </a:r>
          </a:p>
          <a:p>
            <a:pPr lvl="1">
              <a:buClr>
                <a:schemeClr val="accent2"/>
              </a:buClr>
            </a:pPr>
            <a:r>
              <a:rPr lang="en-US" altLang="en-US" sz="2600" dirty="0"/>
              <a:t>Paid the percentage of hourly rate required by the apprenticeship or training program;</a:t>
            </a:r>
          </a:p>
          <a:p>
            <a:endParaRPr lang="en-US" dirty="0"/>
          </a:p>
        </p:txBody>
      </p:sp>
    </p:spTree>
    <p:extLst>
      <p:ext uri="{BB962C8B-B14F-4D97-AF65-F5344CB8AC3E}">
        <p14:creationId xmlns:p14="http://schemas.microsoft.com/office/powerpoint/2010/main" val="31518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altLang="en-US" sz="4800" dirty="0"/>
              <a:t>Apprentices</a:t>
            </a:r>
            <a:endParaRPr lang="en-US" sz="4800" dirty="0"/>
          </a:p>
        </p:txBody>
      </p:sp>
      <p:sp>
        <p:nvSpPr>
          <p:cNvPr id="3" name="Content Placeholder 2"/>
          <p:cNvSpPr>
            <a:spLocks noGrp="1"/>
          </p:cNvSpPr>
          <p:nvPr>
            <p:ph idx="1"/>
          </p:nvPr>
        </p:nvSpPr>
        <p:spPr/>
        <p:txBody>
          <a:bodyPr>
            <a:normAutofit/>
          </a:bodyPr>
          <a:lstStyle/>
          <a:p>
            <a:pPr>
              <a:buClr>
                <a:schemeClr val="accent2"/>
              </a:buClr>
            </a:pPr>
            <a:r>
              <a:rPr lang="en-US" altLang="en-US" dirty="0"/>
              <a:t>Persons individually registered in a bona fide apprenticeship program registered with DOL’s Employment Training Administration (ETA) Office of Apprenticeship (OA) or a State Apprenticeship Agency recognized by OA. </a:t>
            </a:r>
          </a:p>
          <a:p>
            <a:pPr>
              <a:buClr>
                <a:schemeClr val="accent2"/>
              </a:buClr>
            </a:pPr>
            <a:endParaRPr lang="en-US" altLang="en-US" sz="1000" dirty="0"/>
          </a:p>
          <a:p>
            <a:pPr>
              <a:buClr>
                <a:schemeClr val="accent2"/>
              </a:buClr>
            </a:pPr>
            <a:r>
              <a:rPr lang="en-US" altLang="en-US" dirty="0"/>
              <a:t>Individuals in their first 90 days of probationary employment as an apprentice in such a program.</a:t>
            </a:r>
            <a:endParaRPr lang="en-US" altLang="en-US" sz="2400" dirty="0"/>
          </a:p>
          <a:p>
            <a:pPr>
              <a:buClr>
                <a:schemeClr val="accent2"/>
              </a:buClr>
            </a:pPr>
            <a:endParaRPr lang="en-US" altLang="en-US" sz="1000" dirty="0"/>
          </a:p>
          <a:p>
            <a:pPr>
              <a:buClr>
                <a:schemeClr val="accent2"/>
              </a:buClr>
            </a:pPr>
            <a:r>
              <a:rPr lang="en-US" altLang="en-US" dirty="0"/>
              <a:t>Regulations:  29 C.F.R. §§ 5.2(n)(1) and 5.5(a)(4)(i).</a:t>
            </a:r>
          </a:p>
          <a:p>
            <a:pPr marL="0" indent="0" algn="ctr">
              <a:buNone/>
            </a:pPr>
            <a:endParaRPr lang="en-US" b="1" dirty="0"/>
          </a:p>
        </p:txBody>
      </p:sp>
    </p:spTree>
    <p:extLst>
      <p:ext uri="{BB962C8B-B14F-4D97-AF65-F5344CB8AC3E}">
        <p14:creationId xmlns:p14="http://schemas.microsoft.com/office/powerpoint/2010/main" val="159062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altLang="en-US" sz="4800" dirty="0">
                <a:solidFill>
                  <a:schemeClr val="bg1"/>
                </a:solidFill>
              </a:rPr>
              <a:t>Trainees</a:t>
            </a:r>
            <a:endParaRPr lang="en-US" sz="4800" dirty="0">
              <a:solidFill>
                <a:schemeClr val="bg1"/>
              </a:solidFill>
            </a:endParaRPr>
          </a:p>
        </p:txBody>
      </p:sp>
      <p:sp>
        <p:nvSpPr>
          <p:cNvPr id="3" name="Content Placeholder 2"/>
          <p:cNvSpPr>
            <a:spLocks noGrp="1"/>
          </p:cNvSpPr>
          <p:nvPr>
            <p:ph idx="1"/>
          </p:nvPr>
        </p:nvSpPr>
        <p:spPr/>
        <p:txBody>
          <a:bodyPr/>
          <a:lstStyle/>
          <a:p>
            <a:pPr>
              <a:buClr>
                <a:schemeClr val="accent2"/>
              </a:buClr>
              <a:buFont typeface="Calibri" panose="020F0502020204030204" pitchFamily="34" charset="0"/>
              <a:buChar char="•"/>
            </a:pPr>
            <a:r>
              <a:rPr lang="en-US" altLang="en-US" sz="3200" dirty="0"/>
              <a:t>Persons registered and receiving on-the-job training in a construction occupation under a program approved in advance by DOL’s Employment Training Administration (ETA).</a:t>
            </a:r>
            <a:br>
              <a:rPr lang="en-US" altLang="en-US" sz="3200" dirty="0"/>
            </a:br>
            <a:endParaRPr lang="en-US" altLang="en-US" sz="1800" dirty="0"/>
          </a:p>
          <a:p>
            <a:pPr>
              <a:buClr>
                <a:schemeClr val="accent2"/>
              </a:buClr>
              <a:buFont typeface="Calibri" panose="020F0502020204030204" pitchFamily="34" charset="0"/>
              <a:buChar char="•"/>
            </a:pPr>
            <a:r>
              <a:rPr lang="en-US" altLang="en-US" sz="3200" dirty="0"/>
              <a:t>Regulations:  29 C.F.R. §§ 5.2(n)(2) and 5.5(a)(4)(ii).</a:t>
            </a:r>
          </a:p>
          <a:p>
            <a:endParaRPr lang="en-US" dirty="0"/>
          </a:p>
        </p:txBody>
      </p:sp>
    </p:spTree>
    <p:extLst>
      <p:ext uri="{BB962C8B-B14F-4D97-AF65-F5344CB8AC3E}">
        <p14:creationId xmlns:p14="http://schemas.microsoft.com/office/powerpoint/2010/main" val="168262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altLang="en-US" sz="3600" dirty="0">
                <a:solidFill>
                  <a:schemeClr val="bg1"/>
                </a:solidFill>
              </a:rPr>
              <a:t>Employment Training Administration  Office of Apprenticeship</a:t>
            </a:r>
            <a:endParaRPr lang="en-US" sz="3600" dirty="0">
              <a:solidFill>
                <a:schemeClr val="bg1"/>
              </a:solidFill>
            </a:endParaRPr>
          </a:p>
        </p:txBody>
      </p:sp>
      <p:sp>
        <p:nvSpPr>
          <p:cNvPr id="3" name="Content Placeholder 2"/>
          <p:cNvSpPr>
            <a:spLocks noGrp="1"/>
          </p:cNvSpPr>
          <p:nvPr>
            <p:ph idx="1"/>
          </p:nvPr>
        </p:nvSpPr>
        <p:spPr/>
        <p:txBody>
          <a:bodyPr>
            <a:normAutofit/>
          </a:bodyPr>
          <a:lstStyle/>
          <a:p>
            <a:pPr marL="0" indent="0" algn="ctr">
              <a:buClr>
                <a:schemeClr val="accent2"/>
              </a:buClr>
              <a:buNone/>
            </a:pPr>
            <a:r>
              <a:rPr lang="en-US" altLang="en-US" dirty="0">
                <a:hlinkClick r:id="rId3"/>
              </a:rPr>
              <a:t>www.doleta.gov</a:t>
            </a:r>
            <a:endParaRPr lang="en-US" altLang="en-US" dirty="0"/>
          </a:p>
          <a:p>
            <a:pPr marL="0" indent="0" algn="ctr">
              <a:buNone/>
            </a:pPr>
            <a:endParaRPr lang="en-US" sz="3500" b="1" dirty="0"/>
          </a:p>
          <a:p>
            <a:pPr marL="0" indent="0" algn="ctr">
              <a:buNone/>
            </a:pPr>
            <a:r>
              <a:rPr lang="en-US" sz="3500" b="1" dirty="0"/>
              <a:t>Robert “Bob” Couse</a:t>
            </a:r>
          </a:p>
          <a:p>
            <a:pPr marL="0" indent="0" algn="ctr">
              <a:buNone/>
            </a:pPr>
            <a:r>
              <a:rPr lang="en-US" dirty="0"/>
              <a:t>U.S. Department of Labor</a:t>
            </a:r>
          </a:p>
          <a:p>
            <a:pPr marL="0" indent="0" algn="ctr">
              <a:buNone/>
            </a:pPr>
            <a:r>
              <a:rPr lang="en-US" dirty="0"/>
              <a:t>Office of Apprenticeship</a:t>
            </a:r>
          </a:p>
          <a:p>
            <a:pPr marL="0" indent="0" algn="ctr">
              <a:buNone/>
            </a:pPr>
            <a:r>
              <a:rPr lang="en-US" dirty="0"/>
              <a:t>(405) 231-4338</a:t>
            </a:r>
          </a:p>
          <a:p>
            <a:pPr marL="0" indent="0" algn="ctr">
              <a:buNone/>
            </a:pPr>
            <a:r>
              <a:rPr lang="en-US" dirty="0"/>
              <a:t>Couse.robert@dol.gov</a:t>
            </a:r>
          </a:p>
          <a:p>
            <a:pPr marL="0" indent="0" algn="ctr">
              <a:buClr>
                <a:schemeClr val="accent2"/>
              </a:buClr>
              <a:buNone/>
            </a:pPr>
            <a:endParaRPr lang="en-US" altLang="en-US" dirty="0"/>
          </a:p>
          <a:p>
            <a:pPr marL="0" indent="0">
              <a:buClr>
                <a:schemeClr val="accent2"/>
              </a:buClr>
              <a:buNone/>
            </a:pPr>
            <a:endParaRPr lang="en-US" dirty="0"/>
          </a:p>
        </p:txBody>
      </p:sp>
    </p:spTree>
    <p:extLst>
      <p:ext uri="{BB962C8B-B14F-4D97-AF65-F5344CB8AC3E}">
        <p14:creationId xmlns:p14="http://schemas.microsoft.com/office/powerpoint/2010/main" val="1449043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altLang="en-US" dirty="0">
                <a:solidFill>
                  <a:schemeClr val="bg1"/>
                </a:solidFill>
              </a:rPr>
              <a:t>Helpers</a:t>
            </a:r>
            <a:endParaRPr lang="en-US" dirty="0">
              <a:solidFill>
                <a:schemeClr val="bg1"/>
              </a:solidFill>
            </a:endParaRPr>
          </a:p>
        </p:txBody>
      </p:sp>
      <p:sp>
        <p:nvSpPr>
          <p:cNvPr id="3" name="Content Placeholder 2"/>
          <p:cNvSpPr>
            <a:spLocks noGrp="1"/>
          </p:cNvSpPr>
          <p:nvPr>
            <p:ph idx="1"/>
          </p:nvPr>
        </p:nvSpPr>
        <p:spPr/>
        <p:txBody>
          <a:bodyPr/>
          <a:lstStyle/>
          <a:p>
            <a:pPr>
              <a:buClr>
                <a:schemeClr val="accent2"/>
              </a:buClr>
            </a:pPr>
            <a:r>
              <a:rPr lang="en-US" altLang="en-US" dirty="0"/>
              <a:t>May be employed if:</a:t>
            </a:r>
          </a:p>
          <a:p>
            <a:pPr>
              <a:lnSpc>
                <a:spcPct val="0"/>
              </a:lnSpc>
              <a:buClr>
                <a:schemeClr val="accent2"/>
              </a:buClr>
            </a:pPr>
            <a:endParaRPr lang="en-US" altLang="en-US" dirty="0"/>
          </a:p>
          <a:p>
            <a:pPr lvl="1">
              <a:lnSpc>
                <a:spcPct val="110000"/>
              </a:lnSpc>
              <a:buClr>
                <a:schemeClr val="accent2"/>
              </a:buClr>
            </a:pPr>
            <a:r>
              <a:rPr lang="en-US" altLang="en-US" dirty="0"/>
              <a:t>Duties are clearly defined and distinct from other classifications on the WD;</a:t>
            </a:r>
          </a:p>
          <a:p>
            <a:pPr lvl="1">
              <a:lnSpc>
                <a:spcPct val="10000"/>
              </a:lnSpc>
              <a:buClr>
                <a:schemeClr val="accent2"/>
              </a:buClr>
            </a:pPr>
            <a:endParaRPr lang="en-US" altLang="en-US" dirty="0"/>
          </a:p>
          <a:p>
            <a:pPr lvl="1">
              <a:buClr>
                <a:schemeClr val="accent2"/>
              </a:buClr>
            </a:pPr>
            <a:r>
              <a:rPr lang="en-US" altLang="en-US" dirty="0"/>
              <a:t>An established prevailing practice in the area; and </a:t>
            </a:r>
          </a:p>
          <a:p>
            <a:pPr lvl="1">
              <a:lnSpc>
                <a:spcPct val="30000"/>
              </a:lnSpc>
              <a:buClr>
                <a:schemeClr val="accent2"/>
              </a:buClr>
            </a:pPr>
            <a:endParaRPr lang="en-US" altLang="en-US" dirty="0"/>
          </a:p>
          <a:p>
            <a:pPr lvl="1">
              <a:buClr>
                <a:schemeClr val="accent2"/>
              </a:buClr>
            </a:pPr>
            <a:r>
              <a:rPr lang="en-US" altLang="en-US" dirty="0"/>
              <a:t>Not employed in an informal training program. </a:t>
            </a:r>
          </a:p>
          <a:p>
            <a:pPr>
              <a:buClr>
                <a:schemeClr val="accent2"/>
              </a:buClr>
            </a:pPr>
            <a:r>
              <a:rPr lang="en-US" altLang="en-US" dirty="0"/>
              <a:t>May be added to WD if all above conditions are met; and no WD class performs the work.</a:t>
            </a:r>
          </a:p>
          <a:p>
            <a:endParaRPr lang="en-US" dirty="0"/>
          </a:p>
        </p:txBody>
      </p:sp>
    </p:spTree>
    <p:extLst>
      <p:ext uri="{BB962C8B-B14F-4D97-AF65-F5344CB8AC3E}">
        <p14:creationId xmlns:p14="http://schemas.microsoft.com/office/powerpoint/2010/main" val="1370207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sz="3100" b="1" i="1" dirty="0">
                <a:solidFill>
                  <a:schemeClr val="tx1"/>
                </a:solidFill>
              </a:rPr>
              <a:t>Prevailing Wage &amp; Fringe Benefits</a:t>
            </a:r>
            <a:endParaRPr lang="en-US" b="1" i="1" dirty="0">
              <a:solidFill>
                <a:schemeClr val="tx1"/>
              </a:solidFill>
            </a:endParaRPr>
          </a:p>
        </p:txBody>
      </p:sp>
    </p:spTree>
    <p:extLst>
      <p:ext uri="{BB962C8B-B14F-4D97-AF65-F5344CB8AC3E}">
        <p14:creationId xmlns:p14="http://schemas.microsoft.com/office/powerpoint/2010/main" val="102869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Wages &amp; Fringe Benefits</a:t>
            </a:r>
          </a:p>
        </p:txBody>
      </p:sp>
      <p:sp>
        <p:nvSpPr>
          <p:cNvPr id="20483" name="Rectangle 3"/>
          <p:cNvSpPr>
            <a:spLocks noGrp="1" noChangeArrowheads="1"/>
          </p:cNvSpPr>
          <p:nvPr>
            <p:ph idx="1"/>
          </p:nvPr>
        </p:nvSpPr>
        <p:spPr/>
        <p:txBody>
          <a:bodyPr/>
          <a:lstStyle/>
          <a:p>
            <a:r>
              <a:rPr lang="en-US" altLang="en-US" dirty="0"/>
              <a:t>DBA:  the terms “wages” and “prevailing wages” include:</a:t>
            </a:r>
          </a:p>
          <a:p>
            <a:pPr lvl="1"/>
            <a:r>
              <a:rPr lang="en-US" altLang="en-US" dirty="0"/>
              <a:t>The basic hourly rate </a:t>
            </a:r>
            <a:r>
              <a:rPr lang="en-US" altLang="en-US" sz="2300" dirty="0"/>
              <a:t>(BHR);</a:t>
            </a:r>
          </a:p>
          <a:p>
            <a:pPr lvl="1"/>
            <a:r>
              <a:rPr lang="en-US" altLang="en-US" dirty="0"/>
              <a:t>Contractor contributions </a:t>
            </a:r>
            <a:r>
              <a:rPr lang="en-US" altLang="en-US" i="1" dirty="0"/>
              <a:t>irrevocably</a:t>
            </a:r>
            <a:r>
              <a:rPr lang="en-US" altLang="en-US" dirty="0"/>
              <a:t> made to a trustee or third party pursuant to a bona fide fringe benefit (</a:t>
            </a:r>
            <a:r>
              <a:rPr lang="en-US" altLang="en-US" sz="2300" dirty="0"/>
              <a:t>FB</a:t>
            </a:r>
            <a:r>
              <a:rPr lang="en-US" altLang="en-US" dirty="0"/>
              <a:t>) fund, plan, or program; and/or</a:t>
            </a:r>
          </a:p>
          <a:p>
            <a:pPr lvl="1"/>
            <a:r>
              <a:rPr lang="en-US" altLang="en-US" dirty="0"/>
              <a:t>The rate of costs the contractor reasonably anticipates in providing bona fide </a:t>
            </a:r>
            <a:r>
              <a:rPr lang="en-US" altLang="en-US" sz="2300" dirty="0"/>
              <a:t>FB</a:t>
            </a:r>
            <a:r>
              <a:rPr lang="en-US" altLang="en-US" dirty="0"/>
              <a:t>’s where certain conditions are met. </a:t>
            </a:r>
          </a:p>
        </p:txBody>
      </p:sp>
    </p:spTree>
    <p:extLst>
      <p:ext uri="{BB962C8B-B14F-4D97-AF65-F5344CB8AC3E}">
        <p14:creationId xmlns:p14="http://schemas.microsoft.com/office/powerpoint/2010/main" val="239273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dirty="0"/>
              <a:t>Wage &amp; Fringe Benefits</a:t>
            </a:r>
          </a:p>
        </p:txBody>
      </p:sp>
      <p:sp>
        <p:nvSpPr>
          <p:cNvPr id="21507" name="Rectangle 3"/>
          <p:cNvSpPr>
            <a:spLocks noGrp="1" noChangeArrowheads="1"/>
          </p:cNvSpPr>
          <p:nvPr>
            <p:ph idx="1"/>
          </p:nvPr>
        </p:nvSpPr>
        <p:spPr>
          <a:noFill/>
        </p:spPr>
        <p:txBody>
          <a:bodyPr/>
          <a:lstStyle/>
          <a:p>
            <a:pPr>
              <a:lnSpc>
                <a:spcPct val="90000"/>
              </a:lnSpc>
            </a:pPr>
            <a:r>
              <a:rPr lang="en-US" altLang="en-US" dirty="0"/>
              <a:t>Under DBA, FB’s are a component of the DBA </a:t>
            </a:r>
          </a:p>
          <a:p>
            <a:pPr>
              <a:lnSpc>
                <a:spcPct val="90000"/>
              </a:lnSpc>
              <a:buFont typeface="Wingdings" pitchFamily="2" charset="2"/>
              <a:buNone/>
            </a:pPr>
            <a:r>
              <a:rPr lang="en-US" altLang="en-US" dirty="0"/>
              <a:t>	“prevailing wage.”</a:t>
            </a:r>
          </a:p>
          <a:p>
            <a:pPr>
              <a:lnSpc>
                <a:spcPct val="90000"/>
              </a:lnSpc>
            </a:pPr>
            <a:endParaRPr lang="en-US" altLang="en-US" sz="1200" dirty="0"/>
          </a:p>
          <a:p>
            <a:pPr>
              <a:lnSpc>
                <a:spcPct val="90000"/>
              </a:lnSpc>
            </a:pPr>
            <a:r>
              <a:rPr lang="en-US" altLang="en-US" dirty="0"/>
              <a:t>The prevailing wage obligation may be satisfied by:</a:t>
            </a:r>
          </a:p>
          <a:p>
            <a:pPr lvl="1">
              <a:lnSpc>
                <a:spcPct val="90000"/>
              </a:lnSpc>
            </a:pPr>
            <a:r>
              <a:rPr lang="en-US" altLang="en-US" dirty="0"/>
              <a:t>Paying the BHR </a:t>
            </a:r>
            <a:r>
              <a:rPr lang="en-US" altLang="en-US" u="sng" dirty="0"/>
              <a:t>and</a:t>
            </a:r>
            <a:r>
              <a:rPr lang="en-US" altLang="en-US" dirty="0"/>
              <a:t> FB in cash (including negotiable instruments payable on demand);</a:t>
            </a:r>
          </a:p>
          <a:p>
            <a:pPr lvl="1">
              <a:lnSpc>
                <a:spcPct val="90000"/>
              </a:lnSpc>
            </a:pPr>
            <a:endParaRPr lang="en-US" altLang="en-US" sz="800" dirty="0"/>
          </a:p>
          <a:p>
            <a:pPr lvl="1">
              <a:lnSpc>
                <a:spcPct val="90000"/>
              </a:lnSpc>
            </a:pPr>
            <a:r>
              <a:rPr lang="en-US" altLang="en-US" dirty="0"/>
              <a:t>Contributing payments to a bona fide plan; or</a:t>
            </a:r>
          </a:p>
          <a:p>
            <a:pPr lvl="1">
              <a:lnSpc>
                <a:spcPct val="90000"/>
              </a:lnSpc>
            </a:pPr>
            <a:endParaRPr lang="en-US" altLang="en-US" sz="800" dirty="0"/>
          </a:p>
          <a:p>
            <a:pPr lvl="1">
              <a:lnSpc>
                <a:spcPct val="90000"/>
              </a:lnSpc>
            </a:pPr>
            <a:r>
              <a:rPr lang="en-US" altLang="en-US" dirty="0"/>
              <a:t>Any combination of the two.</a:t>
            </a:r>
          </a:p>
        </p:txBody>
      </p:sp>
    </p:spTree>
    <p:extLst>
      <p:ext uri="{BB962C8B-B14F-4D97-AF65-F5344CB8AC3E}">
        <p14:creationId xmlns:p14="http://schemas.microsoft.com/office/powerpoint/2010/main" val="82897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dirty="0"/>
              <a:t>Wages &amp; Fringe Benefits</a:t>
            </a:r>
          </a:p>
        </p:txBody>
      </p:sp>
      <p:sp>
        <p:nvSpPr>
          <p:cNvPr id="22531" name="Rectangle 3"/>
          <p:cNvSpPr>
            <a:spLocks noGrp="1" noChangeArrowheads="1"/>
          </p:cNvSpPr>
          <p:nvPr>
            <p:ph idx="1"/>
          </p:nvPr>
        </p:nvSpPr>
        <p:spPr/>
        <p:txBody>
          <a:bodyPr/>
          <a:lstStyle/>
          <a:p>
            <a:pPr>
              <a:lnSpc>
                <a:spcPct val="105000"/>
              </a:lnSpc>
            </a:pPr>
            <a:r>
              <a:rPr lang="en-US" altLang="en-US" sz="2800" dirty="0">
                <a:highlight>
                  <a:srgbClr val="FFFF00"/>
                </a:highlight>
              </a:rPr>
              <a:t>Must be paid weekly </a:t>
            </a:r>
            <a:r>
              <a:rPr lang="en-US" altLang="en-US" sz="2800" dirty="0"/>
              <a:t>for all hours worked:</a:t>
            </a:r>
          </a:p>
          <a:p>
            <a:pPr lvl="1">
              <a:lnSpc>
                <a:spcPct val="105000"/>
              </a:lnSpc>
            </a:pPr>
            <a:r>
              <a:rPr lang="en-US" altLang="en-US" sz="2800" dirty="0"/>
              <a:t>Unless the fringe benefits are paid into a bona fide FB plan and then contributions must be paid no less often then quarterly.</a:t>
            </a:r>
          </a:p>
          <a:p>
            <a:pPr>
              <a:lnSpc>
                <a:spcPct val="105000"/>
              </a:lnSpc>
            </a:pPr>
            <a:r>
              <a:rPr lang="en-US" altLang="en-US" sz="2800" dirty="0"/>
              <a:t>Cash wages paid in excess of BHR may count to offset or satisfy the FB obligation (unlike under SCA).</a:t>
            </a:r>
            <a:endParaRPr lang="en-US" altLang="en-US" dirty="0"/>
          </a:p>
        </p:txBody>
      </p:sp>
    </p:spTree>
    <p:extLst>
      <p:ext uri="{BB962C8B-B14F-4D97-AF65-F5344CB8AC3E}">
        <p14:creationId xmlns:p14="http://schemas.microsoft.com/office/powerpoint/2010/main" val="3687768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Prevailing Wage Example</a:t>
            </a:r>
          </a:p>
        </p:txBody>
      </p:sp>
      <p:sp>
        <p:nvSpPr>
          <p:cNvPr id="23555" name="Rectangle 3"/>
          <p:cNvSpPr>
            <a:spLocks noGrp="1" noChangeArrowheads="1"/>
          </p:cNvSpPr>
          <p:nvPr>
            <p:ph idx="1"/>
          </p:nvPr>
        </p:nvSpPr>
        <p:spPr/>
        <p:txBody>
          <a:bodyPr/>
          <a:lstStyle/>
          <a:p>
            <a:r>
              <a:rPr lang="en-US" altLang="en-US" sz="2600" b="1" dirty="0"/>
              <a:t>BHR				$14.00</a:t>
            </a:r>
          </a:p>
          <a:p>
            <a:pPr>
              <a:lnSpc>
                <a:spcPct val="80000"/>
              </a:lnSpc>
            </a:pPr>
            <a:r>
              <a:rPr lang="en-US" altLang="en-US" sz="2600" b="1" u="sng" dirty="0"/>
              <a:t>FB                                        	$  1.00</a:t>
            </a:r>
            <a:endParaRPr lang="en-US" altLang="en-US" sz="2600" b="1" dirty="0"/>
          </a:p>
          <a:p>
            <a:pPr>
              <a:lnSpc>
                <a:spcPct val="80000"/>
              </a:lnSpc>
            </a:pPr>
            <a:r>
              <a:rPr lang="en-US" altLang="en-US" sz="2600" b="1" dirty="0"/>
              <a:t>Total prevailing wage     	$15.00</a:t>
            </a:r>
          </a:p>
          <a:p>
            <a:pPr>
              <a:lnSpc>
                <a:spcPct val="60000"/>
              </a:lnSpc>
              <a:buFont typeface="Wingdings" pitchFamily="2" charset="2"/>
              <a:buNone/>
            </a:pPr>
            <a:endParaRPr lang="en-US" altLang="en-US" sz="2600" b="1" dirty="0"/>
          </a:p>
          <a:p>
            <a:pPr>
              <a:lnSpc>
                <a:spcPct val="60000"/>
              </a:lnSpc>
            </a:pPr>
            <a:r>
              <a:rPr lang="en-US" altLang="en-US" sz="2600" b="1" dirty="0"/>
              <a:t>The contractor may comply by paying:</a:t>
            </a:r>
          </a:p>
          <a:p>
            <a:pPr lvl="1">
              <a:lnSpc>
                <a:spcPct val="60000"/>
              </a:lnSpc>
            </a:pPr>
            <a:endParaRPr lang="en-US" altLang="en-US" sz="1400" b="1" dirty="0"/>
          </a:p>
          <a:p>
            <a:pPr lvl="1">
              <a:lnSpc>
                <a:spcPct val="60000"/>
              </a:lnSpc>
            </a:pPr>
            <a:r>
              <a:rPr lang="en-US" altLang="en-US" sz="2600" b="1" dirty="0"/>
              <a:t>$15.00 in cash wages</a:t>
            </a:r>
          </a:p>
          <a:p>
            <a:pPr lvl="1"/>
            <a:r>
              <a:rPr lang="en-US" altLang="en-US" sz="2600" b="1" dirty="0"/>
              <a:t>$14.00 in cash wages plus $1.00 for FB</a:t>
            </a:r>
          </a:p>
          <a:p>
            <a:pPr lvl="1"/>
            <a:r>
              <a:rPr lang="en-US" altLang="en-US" sz="2600" b="1" dirty="0"/>
              <a:t>$12.00 in cash wages plus $3.00 for FB</a:t>
            </a:r>
          </a:p>
        </p:txBody>
      </p:sp>
    </p:spTree>
    <p:extLst>
      <p:ext uri="{BB962C8B-B14F-4D97-AF65-F5344CB8AC3E}">
        <p14:creationId xmlns:p14="http://schemas.microsoft.com/office/powerpoint/2010/main" val="340094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Davis Bacon Related Acts (DBRA)</a:t>
            </a:r>
          </a:p>
        </p:txBody>
      </p:sp>
      <p:sp>
        <p:nvSpPr>
          <p:cNvPr id="3" name="Content Placeholder 2"/>
          <p:cNvSpPr>
            <a:spLocks noGrp="1"/>
          </p:cNvSpPr>
          <p:nvPr>
            <p:ph idx="1"/>
          </p:nvPr>
        </p:nvSpPr>
        <p:spPr/>
        <p:txBody>
          <a:bodyPr/>
          <a:lstStyle/>
          <a:p>
            <a:pPr>
              <a:buClr>
                <a:schemeClr val="accent2"/>
              </a:buClr>
              <a:buSzPct val="70000"/>
            </a:pPr>
            <a:r>
              <a:rPr lang="en-US" dirty="0"/>
              <a:t>Davis-Bacon (DB) requirements extend to numerous “related Acts” that provide federal assistance by</a:t>
            </a:r>
          </a:p>
          <a:p>
            <a:pPr lvl="1">
              <a:buClr>
                <a:schemeClr val="accent2"/>
              </a:buClr>
              <a:buSzPct val="70000"/>
            </a:pPr>
            <a:r>
              <a:rPr lang="en-US" sz="2800" dirty="0"/>
              <a:t>Grants</a:t>
            </a:r>
          </a:p>
          <a:p>
            <a:pPr lvl="1">
              <a:buClr>
                <a:schemeClr val="accent2"/>
              </a:buClr>
              <a:buSzPct val="70000"/>
            </a:pPr>
            <a:r>
              <a:rPr lang="en-US" sz="2800" dirty="0"/>
              <a:t>Loans</a:t>
            </a:r>
          </a:p>
          <a:p>
            <a:pPr lvl="1">
              <a:buClr>
                <a:schemeClr val="accent2"/>
              </a:buClr>
              <a:buSzPct val="70000"/>
            </a:pPr>
            <a:r>
              <a:rPr lang="en-US" sz="2800" dirty="0"/>
              <a:t>Loan guarantees</a:t>
            </a:r>
          </a:p>
          <a:p>
            <a:pPr lvl="1">
              <a:buClr>
                <a:schemeClr val="accent2"/>
              </a:buClr>
              <a:buSzPct val="70000"/>
            </a:pPr>
            <a:r>
              <a:rPr lang="en-US" sz="2800" dirty="0"/>
              <a:t>Insurance</a:t>
            </a:r>
          </a:p>
          <a:p>
            <a:endParaRPr lang="en-US" dirty="0"/>
          </a:p>
        </p:txBody>
      </p:sp>
    </p:spTree>
    <p:extLst>
      <p:ext uri="{BB962C8B-B14F-4D97-AF65-F5344CB8AC3E}">
        <p14:creationId xmlns:p14="http://schemas.microsoft.com/office/powerpoint/2010/main" val="2977945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Prevailing Wage Example</a:t>
            </a:r>
          </a:p>
        </p:txBody>
      </p:sp>
      <p:sp>
        <p:nvSpPr>
          <p:cNvPr id="24579" name="Content Placeholder 2"/>
          <p:cNvSpPr>
            <a:spLocks noGrp="1"/>
          </p:cNvSpPr>
          <p:nvPr>
            <p:ph idx="1"/>
          </p:nvPr>
        </p:nvSpPr>
        <p:spPr/>
        <p:txBody>
          <a:bodyPr>
            <a:normAutofit/>
          </a:bodyPr>
          <a:lstStyle/>
          <a:p>
            <a:r>
              <a:rPr lang="en-US" altLang="en-US" dirty="0"/>
              <a:t>An employee spent 32 hours working as an electrician, with a BHR of $22.00 and an FBR of $3.00, and 8 hours working as a laborer, with a BHR of $14.00 and a FBR of $1.00.</a:t>
            </a:r>
          </a:p>
          <a:p>
            <a:r>
              <a:rPr lang="en-US" altLang="en-US" dirty="0"/>
              <a:t>The employee is due $800.00 for his electrician work (32 hours X ($22.00 + $3.00)) and $120.00 for his laborer work (8 hours X ($14.00 +$1.00)), for a total of $920.00.</a:t>
            </a:r>
          </a:p>
          <a:p>
            <a:r>
              <a:rPr lang="en-US" altLang="en-US" dirty="0"/>
              <a:t>The $920.00 can be paid in any combination of cash wages and fringe benefit contributions.</a:t>
            </a:r>
          </a:p>
        </p:txBody>
      </p:sp>
    </p:spTree>
    <p:extLst>
      <p:ext uri="{BB962C8B-B14F-4D97-AF65-F5344CB8AC3E}">
        <p14:creationId xmlns:p14="http://schemas.microsoft.com/office/powerpoint/2010/main" val="3822479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Examples of Fringe Benefits</a:t>
            </a:r>
          </a:p>
        </p:txBody>
      </p:sp>
      <p:sp>
        <p:nvSpPr>
          <p:cNvPr id="35843" name="Rectangle 3"/>
          <p:cNvSpPr>
            <a:spLocks noGrp="1" noChangeArrowheads="1"/>
          </p:cNvSpPr>
          <p:nvPr>
            <p:ph idx="1"/>
          </p:nvPr>
        </p:nvSpPr>
        <p:spPr/>
        <p:txBody>
          <a:bodyPr/>
          <a:lstStyle/>
          <a:p>
            <a:r>
              <a:rPr lang="en-US" altLang="en-US" sz="2800" dirty="0"/>
              <a:t>Life Insurance;</a:t>
            </a:r>
          </a:p>
          <a:p>
            <a:pPr>
              <a:lnSpc>
                <a:spcPct val="120000"/>
              </a:lnSpc>
            </a:pPr>
            <a:r>
              <a:rPr lang="en-US" altLang="en-US" sz="2800" dirty="0"/>
              <a:t>Health Insurance;</a:t>
            </a:r>
          </a:p>
          <a:p>
            <a:pPr>
              <a:lnSpc>
                <a:spcPct val="120000"/>
              </a:lnSpc>
            </a:pPr>
            <a:r>
              <a:rPr lang="en-US" altLang="en-US" sz="2800" dirty="0"/>
              <a:t>Pension;</a:t>
            </a:r>
          </a:p>
          <a:p>
            <a:pPr>
              <a:lnSpc>
                <a:spcPct val="120000"/>
              </a:lnSpc>
            </a:pPr>
            <a:r>
              <a:rPr lang="en-US" altLang="en-US" sz="2800" dirty="0"/>
              <a:t>Vacation;</a:t>
            </a:r>
          </a:p>
          <a:p>
            <a:pPr>
              <a:lnSpc>
                <a:spcPct val="120000"/>
              </a:lnSpc>
            </a:pPr>
            <a:r>
              <a:rPr lang="en-US" altLang="en-US" sz="2800" dirty="0"/>
              <a:t>Holiday; and</a:t>
            </a:r>
          </a:p>
          <a:p>
            <a:pPr>
              <a:lnSpc>
                <a:spcPct val="120000"/>
              </a:lnSpc>
            </a:pPr>
            <a:r>
              <a:rPr lang="en-US" altLang="en-US" sz="2800" b="1" dirty="0">
                <a:solidFill>
                  <a:srgbClr val="FF0000"/>
                </a:solidFill>
              </a:rPr>
              <a:t>Sick Leave </a:t>
            </a:r>
            <a:r>
              <a:rPr lang="en-US" altLang="en-US" sz="2400" b="1" dirty="0">
                <a:solidFill>
                  <a:srgbClr val="FF0000"/>
                </a:solidFill>
              </a:rPr>
              <a:t>(only what exceeds Executive order 13706).</a:t>
            </a:r>
          </a:p>
        </p:txBody>
      </p:sp>
    </p:spTree>
    <p:extLst>
      <p:ext uri="{BB962C8B-B14F-4D97-AF65-F5344CB8AC3E}">
        <p14:creationId xmlns:p14="http://schemas.microsoft.com/office/powerpoint/2010/main" val="59311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8.33333E-7 1.85185E-6 L 8.33333E-7 -0.07222 " pathEditMode="relative" rAng="0" ptsTypes="AA">
                                      <p:cBhvr>
                                        <p:cTn id="18" dur="250" accel="50000" decel="50000" autoRev="1" fill="hold">
                                          <p:stCondLst>
                                            <p:cond delay="0"/>
                                          </p:stCondLst>
                                        </p:cTn>
                                        <p:tgtEl>
                                          <p:spTgt spid="35843">
                                            <p:txEl>
                                              <p:pRg st="5" end="5"/>
                                            </p:txEl>
                                          </p:spTgt>
                                        </p:tgtEl>
                                        <p:attrNameLst>
                                          <p:attrName>ppt_x</p:attrName>
                                          <p:attrName>ppt_y</p:attrName>
                                        </p:attrNameLst>
                                      </p:cBhvr>
                                      <p:rCtr x="0" y="-3611"/>
                                    </p:animMotion>
                                    <p:animRot by="1500000">
                                      <p:cBhvr>
                                        <p:cTn id="19" dur="125" fill="hold">
                                          <p:stCondLst>
                                            <p:cond delay="0"/>
                                          </p:stCondLst>
                                        </p:cTn>
                                        <p:tgtEl>
                                          <p:spTgt spid="35843">
                                            <p:txEl>
                                              <p:pRg st="5" end="5"/>
                                            </p:txEl>
                                          </p:spTgt>
                                        </p:tgtEl>
                                        <p:attrNameLst>
                                          <p:attrName>r</p:attrName>
                                        </p:attrNameLst>
                                      </p:cBhvr>
                                    </p:animRot>
                                    <p:animRot by="-1500000">
                                      <p:cBhvr>
                                        <p:cTn id="20" dur="125" fill="hold">
                                          <p:stCondLst>
                                            <p:cond delay="125"/>
                                          </p:stCondLst>
                                        </p:cTn>
                                        <p:tgtEl>
                                          <p:spTgt spid="35843">
                                            <p:txEl>
                                              <p:pRg st="5" end="5"/>
                                            </p:txEl>
                                          </p:spTgt>
                                        </p:tgtEl>
                                        <p:attrNameLst>
                                          <p:attrName>r</p:attrName>
                                        </p:attrNameLst>
                                      </p:cBhvr>
                                    </p:animRot>
                                    <p:animRot by="-1500000">
                                      <p:cBhvr>
                                        <p:cTn id="21" dur="125" fill="hold">
                                          <p:stCondLst>
                                            <p:cond delay="250"/>
                                          </p:stCondLst>
                                        </p:cTn>
                                        <p:tgtEl>
                                          <p:spTgt spid="35843">
                                            <p:txEl>
                                              <p:pRg st="5" end="5"/>
                                            </p:txEl>
                                          </p:spTgt>
                                        </p:tgtEl>
                                        <p:attrNameLst>
                                          <p:attrName>r</p:attrName>
                                        </p:attrNameLst>
                                      </p:cBhvr>
                                    </p:animRot>
                                    <p:animRot by="1500000">
                                      <p:cBhvr>
                                        <p:cTn id="22" dur="125" fill="hold">
                                          <p:stCondLst>
                                            <p:cond delay="375"/>
                                          </p:stCondLst>
                                        </p:cTn>
                                        <p:tgtEl>
                                          <p:spTgt spid="3584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dirty="0"/>
              <a:t>Computing the Hourly Equivalent Fringe Benefit Credit – Medical Insurance</a:t>
            </a:r>
          </a:p>
        </p:txBody>
      </p:sp>
      <p:sp>
        <p:nvSpPr>
          <p:cNvPr id="15363" name="Rectangle 3"/>
          <p:cNvSpPr>
            <a:spLocks noGrp="1" noChangeArrowheads="1"/>
          </p:cNvSpPr>
          <p:nvPr>
            <p:ph idx="1"/>
          </p:nvPr>
        </p:nvSpPr>
        <p:spPr/>
        <p:txBody>
          <a:bodyPr>
            <a:normAutofit/>
          </a:bodyPr>
          <a:lstStyle/>
          <a:p>
            <a:r>
              <a:rPr lang="en-US" altLang="en-US" dirty="0"/>
              <a:t> Employer provides medical insurance at $200 per</a:t>
            </a:r>
          </a:p>
          <a:p>
            <a:pPr>
              <a:buFont typeface="Wingdings" pitchFamily="2" charset="2"/>
              <a:buNone/>
            </a:pPr>
            <a:r>
              <a:rPr lang="en-US" altLang="en-US" dirty="0"/>
              <a:t>	 month to an electrician on a Davis-Bacon project.  </a:t>
            </a:r>
          </a:p>
          <a:p>
            <a:pPr>
              <a:buFont typeface="Wingdings" pitchFamily="2" charset="2"/>
              <a:buNone/>
            </a:pPr>
            <a:r>
              <a:rPr lang="en-US" altLang="en-US" dirty="0"/>
              <a:t>	 The WD requires $16.00 plus $2.50 in FB’s, or $18.50  an hour.  Employee works 160 hours a month</a:t>
            </a:r>
          </a:p>
          <a:p>
            <a:pPr lvl="1">
              <a:buClr>
                <a:schemeClr val="accent2"/>
              </a:buClr>
            </a:pPr>
            <a:r>
              <a:rPr lang="en-US" altLang="en-US" dirty="0"/>
              <a:t>$200/160 hours = $1.25 </a:t>
            </a:r>
            <a:r>
              <a:rPr lang="en-US" altLang="en-US" u="sng" dirty="0"/>
              <a:t>credit per hour for the FB</a:t>
            </a:r>
            <a:endParaRPr lang="en-US" altLang="en-US" dirty="0"/>
          </a:p>
          <a:p>
            <a:pPr lvl="1">
              <a:buClr>
                <a:schemeClr val="accent2"/>
              </a:buClr>
            </a:pPr>
            <a:r>
              <a:rPr lang="en-US" altLang="en-US" dirty="0"/>
              <a:t>No other benefit provided</a:t>
            </a:r>
          </a:p>
          <a:p>
            <a:pPr lvl="1">
              <a:buClr>
                <a:schemeClr val="accent2"/>
              </a:buClr>
            </a:pPr>
            <a:r>
              <a:rPr lang="en-US" altLang="en-US" dirty="0"/>
              <a:t>Electrician is due: $17.25 in cash wages per hour </a:t>
            </a:r>
          </a:p>
          <a:p>
            <a:pPr lvl="1">
              <a:buClr>
                <a:schemeClr val="accent2"/>
              </a:buClr>
              <a:buFont typeface="Wingdings 2" pitchFamily="18" charset="2"/>
              <a:buNone/>
            </a:pPr>
            <a:r>
              <a:rPr lang="en-US" altLang="en-US" dirty="0"/>
              <a:t>				        ($18.50 - $1.25 = $17.25)</a:t>
            </a:r>
          </a:p>
        </p:txBody>
      </p:sp>
    </p:spTree>
    <p:extLst>
      <p:ext uri="{BB962C8B-B14F-4D97-AF65-F5344CB8AC3E}">
        <p14:creationId xmlns:p14="http://schemas.microsoft.com/office/powerpoint/2010/main" val="1996209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b="1" i="1" dirty="0">
                <a:solidFill>
                  <a:schemeClr val="tx1"/>
                </a:solidFill>
              </a:rPr>
              <a:t>Overtime</a:t>
            </a:r>
          </a:p>
        </p:txBody>
      </p:sp>
    </p:spTree>
    <p:extLst>
      <p:ext uri="{BB962C8B-B14F-4D97-AF65-F5344CB8AC3E}">
        <p14:creationId xmlns:p14="http://schemas.microsoft.com/office/powerpoint/2010/main" val="3599821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	</a:t>
            </a:r>
            <a:r>
              <a:rPr lang="en-US" altLang="en-US" sz="4100" dirty="0"/>
              <a:t>Overtime</a:t>
            </a:r>
          </a:p>
        </p:txBody>
      </p:sp>
      <p:sp>
        <p:nvSpPr>
          <p:cNvPr id="6147" name="Rectangle 3"/>
          <p:cNvSpPr>
            <a:spLocks noGrp="1" noChangeArrowheads="1"/>
          </p:cNvSpPr>
          <p:nvPr>
            <p:ph idx="1"/>
          </p:nvPr>
        </p:nvSpPr>
        <p:spPr/>
        <p:txBody>
          <a:bodyPr/>
          <a:lstStyle/>
          <a:p>
            <a:pPr>
              <a:lnSpc>
                <a:spcPct val="90000"/>
              </a:lnSpc>
              <a:buClr>
                <a:schemeClr val="accent2"/>
              </a:buClr>
              <a:buSzPct val="70000"/>
            </a:pPr>
            <a:r>
              <a:rPr lang="en-US" altLang="en-US" sz="2800" dirty="0"/>
              <a:t>Neither DBA nor SCA provide premium rates for overtime hours of work, but both recognize other Federal laws that do:</a:t>
            </a:r>
          </a:p>
          <a:p>
            <a:pPr lvl="1">
              <a:lnSpc>
                <a:spcPct val="90000"/>
              </a:lnSpc>
              <a:buClr>
                <a:schemeClr val="accent2"/>
              </a:buClr>
              <a:buSzPct val="140000"/>
              <a:buFontTx/>
              <a:buChar char="•"/>
            </a:pPr>
            <a:r>
              <a:rPr lang="en-US" altLang="en-US" dirty="0"/>
              <a:t>Contract Work Hours and Safety Standards Act (CWHSSA) (40 U.S.C. </a:t>
            </a:r>
            <a:r>
              <a:rPr lang="en-US" altLang="en-US" dirty="0">
                <a:cs typeface="Arial" pitchFamily="34" charset="0"/>
              </a:rPr>
              <a:t>§§ </a:t>
            </a:r>
            <a:r>
              <a:rPr lang="en-US" altLang="en-US" dirty="0"/>
              <a:t>327-332) applies to contracts in excess of $100,000 ($150,000 for contracts procured under the Federal Acquisition Regulations) that employ laborers, mechanics,</a:t>
            </a:r>
            <a:r>
              <a:rPr lang="en-US" altLang="en-US" dirty="0">
                <a:latin typeface="Verdana" pitchFamily="34" charset="0"/>
              </a:rPr>
              <a:t> guards, and watchmen.</a:t>
            </a:r>
            <a:r>
              <a:rPr lang="en-US" altLang="en-US" dirty="0"/>
              <a:t> </a:t>
            </a:r>
          </a:p>
          <a:p>
            <a:pPr lvl="1">
              <a:lnSpc>
                <a:spcPct val="90000"/>
              </a:lnSpc>
              <a:buClr>
                <a:schemeClr val="accent2"/>
              </a:buClr>
              <a:buSzPct val="140000"/>
              <a:buFontTx/>
              <a:buChar char="•"/>
            </a:pPr>
            <a:r>
              <a:rPr lang="en-US" altLang="en-US" dirty="0"/>
              <a:t>Fair Labor Standards Act (FLSA) (29 U.S.C. </a:t>
            </a:r>
            <a:r>
              <a:rPr lang="en-US" altLang="en-US" dirty="0">
                <a:cs typeface="Arial" pitchFamily="34" charset="0"/>
              </a:rPr>
              <a:t>§ </a:t>
            </a:r>
            <a:r>
              <a:rPr lang="en-US" altLang="en-US" dirty="0"/>
              <a:t>201, et seq.)applies more broadly, with over 130 million workers subject to coverage. </a:t>
            </a:r>
          </a:p>
          <a:p>
            <a:pPr lvl="1">
              <a:lnSpc>
                <a:spcPct val="90000"/>
              </a:lnSpc>
              <a:buClr>
                <a:schemeClr val="accent2"/>
              </a:buClr>
              <a:buSzPct val="140000"/>
              <a:buFontTx/>
              <a:buChar char="•"/>
            </a:pPr>
            <a:endParaRPr lang="en-US" altLang="en-US" sz="2000" dirty="0"/>
          </a:p>
        </p:txBody>
      </p:sp>
    </p:spTree>
    <p:extLst>
      <p:ext uri="{BB962C8B-B14F-4D97-AF65-F5344CB8AC3E}">
        <p14:creationId xmlns:p14="http://schemas.microsoft.com/office/powerpoint/2010/main" val="2018861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Requirements of CWHSSA</a:t>
            </a:r>
          </a:p>
        </p:txBody>
      </p:sp>
      <p:sp>
        <p:nvSpPr>
          <p:cNvPr id="8195" name="Rectangle 3"/>
          <p:cNvSpPr>
            <a:spLocks noGrp="1" noChangeArrowheads="1"/>
          </p:cNvSpPr>
          <p:nvPr>
            <p:ph idx="1"/>
          </p:nvPr>
        </p:nvSpPr>
        <p:spPr/>
        <p:txBody>
          <a:bodyPr/>
          <a:lstStyle/>
          <a:p>
            <a:pPr>
              <a:lnSpc>
                <a:spcPct val="90000"/>
              </a:lnSpc>
              <a:spcBef>
                <a:spcPct val="5000"/>
              </a:spcBef>
              <a:buClr>
                <a:schemeClr val="accent2"/>
              </a:buClr>
              <a:buSzPct val="70000"/>
            </a:pPr>
            <a:r>
              <a:rPr lang="en-US" altLang="en-US" sz="2800" dirty="0"/>
              <a:t>Requires overtime pay for laborers, mechanics, guards, and watchmen at a rate of one and a half times the basic rate of pay for hours worked in excess of 40 in a workweek on covered contracts.</a:t>
            </a:r>
          </a:p>
          <a:p>
            <a:pPr>
              <a:lnSpc>
                <a:spcPct val="90000"/>
              </a:lnSpc>
              <a:spcBef>
                <a:spcPct val="5000"/>
              </a:spcBef>
              <a:buClr>
                <a:schemeClr val="accent2"/>
              </a:buClr>
              <a:buSzPct val="70000"/>
            </a:pPr>
            <a:endParaRPr lang="en-US" altLang="en-US" sz="2800" dirty="0"/>
          </a:p>
          <a:p>
            <a:pPr>
              <a:lnSpc>
                <a:spcPct val="90000"/>
              </a:lnSpc>
              <a:spcBef>
                <a:spcPct val="5000"/>
              </a:spcBef>
              <a:buClr>
                <a:schemeClr val="accent2"/>
              </a:buClr>
              <a:buSzPct val="70000"/>
            </a:pPr>
            <a:r>
              <a:rPr lang="en-US" altLang="en-US" sz="2800" dirty="0"/>
              <a:t>Liquidated damages can be assessed per day for each laborer, mechanic, guard, or watchman not paid proper overtime</a:t>
            </a:r>
          </a:p>
          <a:p>
            <a:pPr>
              <a:lnSpc>
                <a:spcPct val="90000"/>
              </a:lnSpc>
              <a:spcBef>
                <a:spcPct val="5000"/>
              </a:spcBef>
              <a:buClr>
                <a:schemeClr val="accent2"/>
              </a:buClr>
              <a:buSzPct val="70000"/>
            </a:pPr>
            <a:endParaRPr lang="en-US" altLang="en-US" sz="2800" dirty="0"/>
          </a:p>
        </p:txBody>
      </p:sp>
    </p:spTree>
    <p:extLst>
      <p:ext uri="{BB962C8B-B14F-4D97-AF65-F5344CB8AC3E}">
        <p14:creationId xmlns:p14="http://schemas.microsoft.com/office/powerpoint/2010/main" val="2967460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Coverage of CWHSSA</a:t>
            </a:r>
          </a:p>
        </p:txBody>
      </p:sp>
      <p:sp>
        <p:nvSpPr>
          <p:cNvPr id="9219" name="Rectangle 3"/>
          <p:cNvSpPr>
            <a:spLocks noGrp="1" noChangeArrowheads="1"/>
          </p:cNvSpPr>
          <p:nvPr>
            <p:ph idx="1"/>
          </p:nvPr>
        </p:nvSpPr>
        <p:spPr/>
        <p:txBody>
          <a:bodyPr>
            <a:normAutofit fontScale="92500" lnSpcReduction="10000"/>
          </a:bodyPr>
          <a:lstStyle/>
          <a:p>
            <a:pPr>
              <a:buClr>
                <a:schemeClr val="accent2"/>
              </a:buClr>
              <a:buSzPct val="70000"/>
            </a:pPr>
            <a:r>
              <a:rPr lang="en-US" altLang="en-US" dirty="0"/>
              <a:t>Covers contracts over $100,000 ($150,000 for contracts procured under the Federal Acquisition Regulations) that require or involve the employment of laborers, mechanics, watchmen or guards on </a:t>
            </a:r>
          </a:p>
          <a:p>
            <a:pPr lvl="1">
              <a:buClr>
                <a:schemeClr val="accent2"/>
              </a:buClr>
              <a:buSzPct val="70000"/>
            </a:pPr>
            <a:r>
              <a:rPr lang="en-US" altLang="en-US" dirty="0"/>
              <a:t>DBA covered construction contracts</a:t>
            </a:r>
          </a:p>
          <a:p>
            <a:pPr lvl="1">
              <a:buClr>
                <a:schemeClr val="accent2"/>
              </a:buClr>
              <a:buSzPct val="70000"/>
            </a:pPr>
            <a:r>
              <a:rPr lang="en-US" altLang="en-US" dirty="0"/>
              <a:t>DBRA covered construction contracts; and</a:t>
            </a:r>
          </a:p>
          <a:p>
            <a:pPr lvl="1">
              <a:buClr>
                <a:schemeClr val="accent2"/>
              </a:buClr>
              <a:buSzPct val="70000"/>
            </a:pPr>
            <a:r>
              <a:rPr lang="en-US" altLang="en-US" dirty="0"/>
              <a:t>SCA covered service contracts</a:t>
            </a:r>
          </a:p>
          <a:p>
            <a:pPr>
              <a:buClr>
                <a:schemeClr val="accent2"/>
              </a:buClr>
              <a:buSzPct val="70000"/>
            </a:pPr>
            <a:r>
              <a:rPr lang="en-US" altLang="en-US" dirty="0"/>
              <a:t>Is self-executing (even if not stated in contract)</a:t>
            </a:r>
          </a:p>
          <a:p>
            <a:pPr>
              <a:buClr>
                <a:schemeClr val="accent2"/>
              </a:buClr>
              <a:buSzPct val="70000"/>
            </a:pPr>
            <a:r>
              <a:rPr lang="en-US" altLang="en-US" dirty="0"/>
              <a:t>Has no “site of the work” limitation</a:t>
            </a:r>
          </a:p>
          <a:p>
            <a:endParaRPr lang="en-US" altLang="en-US" sz="2000" dirty="0"/>
          </a:p>
        </p:txBody>
      </p:sp>
    </p:spTree>
    <p:extLst>
      <p:ext uri="{BB962C8B-B14F-4D97-AF65-F5344CB8AC3E}">
        <p14:creationId xmlns:p14="http://schemas.microsoft.com/office/powerpoint/2010/main" val="4242227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4000" dirty="0"/>
              <a:t>Application of CWHSSA</a:t>
            </a:r>
          </a:p>
        </p:txBody>
      </p:sp>
      <p:sp>
        <p:nvSpPr>
          <p:cNvPr id="10243" name="Rectangle 3"/>
          <p:cNvSpPr>
            <a:spLocks noGrp="1" noChangeArrowheads="1"/>
          </p:cNvSpPr>
          <p:nvPr>
            <p:ph idx="1"/>
          </p:nvPr>
        </p:nvSpPr>
        <p:spPr/>
        <p:txBody>
          <a:bodyPr/>
          <a:lstStyle/>
          <a:p>
            <a:pPr eaLnBrk="1" hangingPunct="1"/>
            <a:r>
              <a:rPr lang="en-US" altLang="en-US" dirty="0"/>
              <a:t>CWHSSA applies to </a:t>
            </a:r>
            <a:r>
              <a:rPr lang="en-US" altLang="en-US" b="1" u="sng" dirty="0"/>
              <a:t>laborers,</a:t>
            </a:r>
            <a:r>
              <a:rPr lang="en-US" altLang="en-US" u="sng" dirty="0"/>
              <a:t> </a:t>
            </a:r>
            <a:r>
              <a:rPr lang="en-US" altLang="en-US" b="1" u="sng" dirty="0"/>
              <a:t>mechanics, guards and watchmen</a:t>
            </a:r>
            <a:r>
              <a:rPr lang="en-US" altLang="en-US" dirty="0"/>
              <a:t> for the time spent on covered contract work only. </a:t>
            </a:r>
          </a:p>
          <a:p>
            <a:pPr lvl="1" eaLnBrk="1" hangingPunct="1"/>
            <a:r>
              <a:rPr lang="en-US" altLang="en-US" sz="2800" dirty="0"/>
              <a:t>Total up all the time each employee spent working </a:t>
            </a:r>
            <a:r>
              <a:rPr lang="en-US" altLang="en-US" sz="2800" b="1" u="sng" dirty="0"/>
              <a:t>on covered contracts</a:t>
            </a:r>
            <a:r>
              <a:rPr lang="en-US" altLang="en-US" sz="2800" dirty="0"/>
              <a:t> – off-site as well as on-site on </a:t>
            </a:r>
            <a:r>
              <a:rPr lang="en-US" altLang="en-US" sz="2800" u="sng" dirty="0"/>
              <a:t>DBA/DBRA</a:t>
            </a:r>
            <a:r>
              <a:rPr lang="en-US" altLang="en-US" sz="2800" dirty="0"/>
              <a:t> projects;</a:t>
            </a:r>
          </a:p>
          <a:p>
            <a:pPr lvl="1" eaLnBrk="1" hangingPunct="1"/>
            <a:r>
              <a:rPr lang="en-US" altLang="en-US" sz="2800" dirty="0"/>
              <a:t>Exclude all commercial, non-government, </a:t>
            </a:r>
            <a:r>
              <a:rPr lang="en-US" altLang="en-US" sz="2800" u="sng" dirty="0"/>
              <a:t>non-covered</a:t>
            </a:r>
            <a:r>
              <a:rPr lang="en-US" altLang="en-US" sz="2800" dirty="0"/>
              <a:t> work. </a:t>
            </a:r>
          </a:p>
        </p:txBody>
      </p:sp>
    </p:spTree>
    <p:extLst>
      <p:ext uri="{BB962C8B-B14F-4D97-AF65-F5344CB8AC3E}">
        <p14:creationId xmlns:p14="http://schemas.microsoft.com/office/powerpoint/2010/main" val="2200518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Overtime Pay is for Hours Worked</a:t>
            </a:r>
          </a:p>
        </p:txBody>
      </p:sp>
      <p:sp>
        <p:nvSpPr>
          <p:cNvPr id="16387" name="Rectangle 3"/>
          <p:cNvSpPr>
            <a:spLocks noGrp="1" noChangeArrowheads="1"/>
          </p:cNvSpPr>
          <p:nvPr>
            <p:ph idx="1"/>
          </p:nvPr>
        </p:nvSpPr>
        <p:spPr/>
        <p:txBody>
          <a:bodyPr/>
          <a:lstStyle/>
          <a:p>
            <a:pPr eaLnBrk="1" hangingPunct="1"/>
            <a:r>
              <a:rPr lang="en-US" altLang="en-US" dirty="0"/>
              <a:t>CWHSSA and FLSA requirements apply only to hours worked.  </a:t>
            </a:r>
          </a:p>
          <a:p>
            <a:pPr lvl="1" eaLnBrk="1" hangingPunct="1"/>
            <a:r>
              <a:rPr lang="en-US" altLang="en-US" dirty="0"/>
              <a:t>Non-work hours such as paid holidays and paid leave are not counted in computing overtime pay.  Rules concerning “Hours Worked” are at 29 C.F.R. Part 785. </a:t>
            </a:r>
          </a:p>
        </p:txBody>
      </p:sp>
    </p:spTree>
    <p:extLst>
      <p:ext uri="{BB962C8B-B14F-4D97-AF65-F5344CB8AC3E}">
        <p14:creationId xmlns:p14="http://schemas.microsoft.com/office/powerpoint/2010/main" val="1689047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dirty="0"/>
              <a:t>Overtime Pay Computations</a:t>
            </a:r>
            <a:br>
              <a:rPr lang="en-US" altLang="en-US" dirty="0"/>
            </a:br>
            <a:r>
              <a:rPr lang="en-US" altLang="en-US" sz="3200" dirty="0"/>
              <a:t>Example 1</a:t>
            </a:r>
          </a:p>
        </p:txBody>
      </p:sp>
      <p:sp>
        <p:nvSpPr>
          <p:cNvPr id="18435" name="Rectangle 3"/>
          <p:cNvSpPr>
            <a:spLocks noGrp="1" noChangeArrowheads="1"/>
          </p:cNvSpPr>
          <p:nvPr>
            <p:ph idx="1"/>
          </p:nvPr>
        </p:nvSpPr>
        <p:spPr/>
        <p:txBody>
          <a:bodyPr/>
          <a:lstStyle/>
          <a:p>
            <a:pPr eaLnBrk="1" hangingPunct="1"/>
            <a:r>
              <a:rPr lang="en-US" altLang="en-US" dirty="0"/>
              <a:t>If the employer paid $</a:t>
            </a:r>
            <a:r>
              <a:rPr lang="en-US" altLang="en-US" dirty="0">
                <a:highlight>
                  <a:srgbClr val="FFFF00"/>
                </a:highlight>
              </a:rPr>
              <a:t>22.00</a:t>
            </a:r>
            <a:r>
              <a:rPr lang="en-US" altLang="en-US" dirty="0"/>
              <a:t> in cash wages and paid $</a:t>
            </a:r>
            <a:r>
              <a:rPr lang="en-US" altLang="en-US" dirty="0">
                <a:highlight>
                  <a:srgbClr val="FFFF00"/>
                </a:highlight>
              </a:rPr>
              <a:t>5.00 </a:t>
            </a:r>
            <a:r>
              <a:rPr lang="en-US" altLang="en-US" dirty="0"/>
              <a:t>in fringe benefits, the electrician would receive:</a:t>
            </a:r>
          </a:p>
          <a:p>
            <a:pPr eaLnBrk="1" hangingPunct="1">
              <a:buFont typeface="Wingdings" pitchFamily="2" charset="2"/>
              <a:buNone/>
            </a:pPr>
            <a:endParaRPr lang="en-US" altLang="en-US" sz="2000" dirty="0"/>
          </a:p>
          <a:p>
            <a:pPr eaLnBrk="1" hangingPunct="1">
              <a:buFont typeface="Wingdings" pitchFamily="2" charset="2"/>
              <a:buNone/>
            </a:pPr>
            <a:r>
              <a:rPr lang="en-US" altLang="en-US" sz="2000" dirty="0"/>
              <a:t>		44 hours   x	$22.00 =  $  968.00 for cash wages</a:t>
            </a:r>
          </a:p>
          <a:p>
            <a:pPr eaLnBrk="1" hangingPunct="1">
              <a:buFont typeface="Wingdings" pitchFamily="2" charset="2"/>
              <a:buNone/>
            </a:pPr>
            <a:r>
              <a:rPr lang="en-US" altLang="en-US" sz="2000" dirty="0"/>
              <a:t>		44 hours   x 	$  5.00 =  $  220.00 in fringe benefits</a:t>
            </a:r>
          </a:p>
          <a:p>
            <a:pPr eaLnBrk="1" hangingPunct="1">
              <a:buFont typeface="Wingdings" pitchFamily="2" charset="2"/>
              <a:buNone/>
            </a:pPr>
            <a:r>
              <a:rPr lang="en-US" altLang="en-US" sz="2000" dirty="0"/>
              <a:t>		4 hours x  ½  x  $22.00 =</a:t>
            </a:r>
            <a:r>
              <a:rPr lang="en-US" altLang="en-US" sz="1600" dirty="0"/>
              <a:t>   </a:t>
            </a:r>
            <a:r>
              <a:rPr lang="en-US" altLang="en-US" sz="2000" u="sng" dirty="0"/>
              <a:t>$    44.00</a:t>
            </a:r>
            <a:r>
              <a:rPr lang="en-US" altLang="en-US" sz="2000" dirty="0"/>
              <a:t> for CWHSSA earnings</a:t>
            </a:r>
          </a:p>
          <a:p>
            <a:pPr eaLnBrk="1" hangingPunct="1">
              <a:buFont typeface="Wingdings" pitchFamily="2" charset="2"/>
              <a:buNone/>
            </a:pPr>
            <a:r>
              <a:rPr lang="en-US" altLang="en-US" sz="2000" dirty="0"/>
              <a:t>					   $1232.00</a:t>
            </a:r>
          </a:p>
        </p:txBody>
      </p:sp>
    </p:spTree>
    <p:extLst>
      <p:ext uri="{BB962C8B-B14F-4D97-AF65-F5344CB8AC3E}">
        <p14:creationId xmlns:p14="http://schemas.microsoft.com/office/powerpoint/2010/main" val="267343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Distinguishing DBA and DBRA</a:t>
            </a:r>
          </a:p>
        </p:txBody>
      </p:sp>
      <p:sp>
        <p:nvSpPr>
          <p:cNvPr id="21507" name="Rectangle 3"/>
          <p:cNvSpPr>
            <a:spLocks noGrp="1" noChangeArrowheads="1"/>
          </p:cNvSpPr>
          <p:nvPr>
            <p:ph idx="1"/>
          </p:nvPr>
        </p:nvSpPr>
        <p:spPr/>
        <p:txBody>
          <a:bodyPr/>
          <a:lstStyle/>
          <a:p>
            <a:pPr marL="0" indent="0">
              <a:buClr>
                <a:schemeClr val="accent2"/>
              </a:buClr>
              <a:buSzPct val="70000"/>
              <a:buNone/>
            </a:pPr>
            <a:r>
              <a:rPr lang="en-US" sz="6000" u="sng" dirty="0"/>
              <a:t>DBA</a:t>
            </a:r>
          </a:p>
          <a:p>
            <a:pPr lvl="1">
              <a:buClr>
                <a:schemeClr val="accent2"/>
              </a:buClr>
              <a:buSzPct val="70000"/>
            </a:pPr>
            <a:r>
              <a:rPr lang="en-US" sz="3600" dirty="0"/>
              <a:t>VA hospital</a:t>
            </a:r>
          </a:p>
          <a:p>
            <a:pPr lvl="1">
              <a:buClr>
                <a:schemeClr val="accent2"/>
              </a:buClr>
              <a:buSzPct val="70000"/>
            </a:pPr>
            <a:r>
              <a:rPr lang="en-US" sz="3600" dirty="0"/>
              <a:t>Federal office building (GSA)</a:t>
            </a:r>
          </a:p>
          <a:p>
            <a:pPr lvl="1">
              <a:buClr>
                <a:schemeClr val="accent2"/>
              </a:buClr>
              <a:buSzPct val="70000"/>
            </a:pPr>
            <a:r>
              <a:rPr lang="en-US" sz="3600" dirty="0"/>
              <a:t>Military base housing (DOD)</a:t>
            </a:r>
          </a:p>
          <a:p>
            <a:pPr lvl="1">
              <a:buClr>
                <a:schemeClr val="accent2"/>
              </a:buClr>
              <a:buSzPct val="70000"/>
            </a:pPr>
            <a:r>
              <a:rPr lang="en-US" sz="3600" dirty="0"/>
              <a:t>National Park road (Dept. of Interior)</a:t>
            </a:r>
            <a:endParaRPr lang="en-US" dirty="0"/>
          </a:p>
        </p:txBody>
      </p:sp>
    </p:spTree>
    <p:extLst>
      <p:ext uri="{BB962C8B-B14F-4D97-AF65-F5344CB8AC3E}">
        <p14:creationId xmlns:p14="http://schemas.microsoft.com/office/powerpoint/2010/main" val="258806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dirty="0"/>
              <a:t>Overtime Pay Computations</a:t>
            </a:r>
            <a:br>
              <a:rPr lang="en-US" altLang="en-US" dirty="0"/>
            </a:br>
            <a:r>
              <a:rPr lang="en-US" altLang="en-US" sz="3200" dirty="0"/>
              <a:t>Example 2</a:t>
            </a:r>
          </a:p>
        </p:txBody>
      </p:sp>
      <p:sp>
        <p:nvSpPr>
          <p:cNvPr id="19459" name="Rectangle 3"/>
          <p:cNvSpPr>
            <a:spLocks noGrp="1" noChangeArrowheads="1"/>
          </p:cNvSpPr>
          <p:nvPr>
            <p:ph idx="1"/>
          </p:nvPr>
        </p:nvSpPr>
        <p:spPr/>
        <p:txBody>
          <a:bodyPr/>
          <a:lstStyle/>
          <a:p>
            <a:pPr eaLnBrk="1" hangingPunct="1"/>
            <a:r>
              <a:rPr lang="en-US" altLang="en-US" dirty="0"/>
              <a:t>If the employer paid $20.00 in cash wages and $7.00 in fringe benefits:</a:t>
            </a:r>
          </a:p>
          <a:p>
            <a:pPr eaLnBrk="1" hangingPunct="1">
              <a:buFont typeface="Wingdings" pitchFamily="2" charset="2"/>
              <a:buNone/>
            </a:pPr>
            <a:endParaRPr lang="en-US" altLang="en-US" sz="2000" dirty="0"/>
          </a:p>
          <a:p>
            <a:pPr eaLnBrk="1" hangingPunct="1">
              <a:buFont typeface="Wingdings" pitchFamily="2" charset="2"/>
              <a:buNone/>
            </a:pPr>
            <a:r>
              <a:rPr lang="en-US" altLang="en-US" sz="2000" dirty="0"/>
              <a:t>		44 hours   x	$20.00 =  $  880.00 for cash wages</a:t>
            </a:r>
          </a:p>
          <a:p>
            <a:pPr eaLnBrk="1" hangingPunct="1">
              <a:buFont typeface="Wingdings" pitchFamily="2" charset="2"/>
              <a:buNone/>
            </a:pPr>
            <a:r>
              <a:rPr lang="en-US" altLang="en-US" sz="2000" dirty="0"/>
              <a:t>		44 hours   x 	$  7.00 =  $  308.00 in fringe benefits</a:t>
            </a:r>
          </a:p>
          <a:p>
            <a:pPr eaLnBrk="1" hangingPunct="1">
              <a:buFont typeface="Wingdings" pitchFamily="2" charset="2"/>
              <a:buNone/>
            </a:pPr>
            <a:r>
              <a:rPr lang="en-US" altLang="en-US" sz="2000" dirty="0"/>
              <a:t>		</a:t>
            </a:r>
            <a:r>
              <a:rPr lang="en-US" altLang="en-US" sz="2000" dirty="0">
                <a:highlight>
                  <a:srgbClr val="FFFF00"/>
                </a:highlight>
              </a:rPr>
              <a:t>4 hours x  ½  x  $22.00 </a:t>
            </a:r>
            <a:r>
              <a:rPr lang="en-US" altLang="en-US" sz="2000" dirty="0"/>
              <a:t>=</a:t>
            </a:r>
            <a:r>
              <a:rPr lang="en-US" altLang="en-US" sz="1600" dirty="0"/>
              <a:t>   </a:t>
            </a:r>
            <a:r>
              <a:rPr lang="en-US" altLang="en-US" sz="2000" u="sng" dirty="0"/>
              <a:t>$    44.00</a:t>
            </a:r>
            <a:r>
              <a:rPr lang="en-US" altLang="en-US" sz="2000" dirty="0"/>
              <a:t> in CWHSSA earnings</a:t>
            </a:r>
          </a:p>
          <a:p>
            <a:pPr eaLnBrk="1" hangingPunct="1">
              <a:buFont typeface="Wingdings" pitchFamily="2" charset="2"/>
              <a:buNone/>
            </a:pPr>
            <a:r>
              <a:rPr lang="en-US" altLang="en-US" sz="2000" dirty="0"/>
              <a:t>					   $1232.00</a:t>
            </a:r>
          </a:p>
        </p:txBody>
      </p:sp>
    </p:spTree>
    <p:extLst>
      <p:ext uri="{BB962C8B-B14F-4D97-AF65-F5344CB8AC3E}">
        <p14:creationId xmlns:p14="http://schemas.microsoft.com/office/powerpoint/2010/main" val="1759604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tLang="en-US" dirty="0"/>
              <a:t>Overtime Pay Computations</a:t>
            </a:r>
            <a:br>
              <a:rPr lang="en-US" altLang="en-US" dirty="0"/>
            </a:br>
            <a:r>
              <a:rPr lang="en-US" altLang="en-US" sz="3200" dirty="0"/>
              <a:t>Example 3</a:t>
            </a:r>
          </a:p>
        </p:txBody>
      </p:sp>
      <p:sp>
        <p:nvSpPr>
          <p:cNvPr id="20483" name="Rectangle 3"/>
          <p:cNvSpPr>
            <a:spLocks noGrp="1" noChangeArrowheads="1"/>
          </p:cNvSpPr>
          <p:nvPr>
            <p:ph idx="1"/>
          </p:nvPr>
        </p:nvSpPr>
        <p:spPr/>
        <p:txBody>
          <a:bodyPr/>
          <a:lstStyle/>
          <a:p>
            <a:pPr eaLnBrk="1" hangingPunct="1"/>
            <a:r>
              <a:rPr lang="en-US" altLang="en-US" dirty="0"/>
              <a:t>If the employer paid $24.00 in cash wages and $3.00 in fringe benefits:</a:t>
            </a:r>
          </a:p>
          <a:p>
            <a:pPr eaLnBrk="1" hangingPunct="1">
              <a:buFont typeface="Wingdings" pitchFamily="2" charset="2"/>
              <a:buNone/>
            </a:pPr>
            <a:endParaRPr lang="en-US" altLang="en-US" sz="2000" dirty="0"/>
          </a:p>
          <a:p>
            <a:pPr eaLnBrk="1" hangingPunct="1">
              <a:buFont typeface="Wingdings" pitchFamily="2" charset="2"/>
              <a:buNone/>
            </a:pPr>
            <a:r>
              <a:rPr lang="en-US" altLang="en-US" sz="2000" dirty="0"/>
              <a:t>		44 hours   x	$22.00 =  $   968.00 for cash wages</a:t>
            </a:r>
          </a:p>
          <a:p>
            <a:pPr eaLnBrk="1" hangingPunct="1">
              <a:buFont typeface="Wingdings" pitchFamily="2" charset="2"/>
              <a:buNone/>
            </a:pPr>
            <a:r>
              <a:rPr lang="en-US" altLang="en-US" sz="2000" dirty="0"/>
              <a:t>		44 hours   x       $  2.00 =  $     88.00 cash in lieu of fringes</a:t>
            </a:r>
          </a:p>
          <a:p>
            <a:pPr eaLnBrk="1" hangingPunct="1">
              <a:buFont typeface="Wingdings" pitchFamily="2" charset="2"/>
              <a:buNone/>
            </a:pPr>
            <a:r>
              <a:rPr lang="en-US" altLang="en-US" sz="2000" dirty="0"/>
              <a:t>		44 hours   x 	$  3.00 =  $   132.00 in fringe benefits</a:t>
            </a:r>
          </a:p>
          <a:p>
            <a:pPr eaLnBrk="1" hangingPunct="1">
              <a:buFont typeface="Wingdings" pitchFamily="2" charset="2"/>
              <a:buNone/>
            </a:pPr>
            <a:r>
              <a:rPr lang="en-US" altLang="en-US" sz="2000" dirty="0"/>
              <a:t>		</a:t>
            </a:r>
            <a:r>
              <a:rPr lang="en-US" altLang="en-US" sz="2000" dirty="0">
                <a:highlight>
                  <a:srgbClr val="FFFF00"/>
                </a:highlight>
              </a:rPr>
              <a:t>4 hours x  ½  x  $22.00 </a:t>
            </a:r>
            <a:r>
              <a:rPr lang="en-US" altLang="en-US" sz="2000" dirty="0"/>
              <a:t>=  </a:t>
            </a:r>
            <a:r>
              <a:rPr lang="en-US" altLang="en-US" sz="2000" u="sng" dirty="0"/>
              <a:t>$   </a:t>
            </a:r>
            <a:r>
              <a:rPr lang="en-US" altLang="en-US" sz="1800" u="sng" dirty="0"/>
              <a:t>   44</a:t>
            </a:r>
            <a:r>
              <a:rPr lang="en-US" altLang="en-US" sz="2000" u="sng" dirty="0"/>
              <a:t>.00</a:t>
            </a:r>
            <a:r>
              <a:rPr lang="en-US" altLang="en-US" sz="2000" dirty="0"/>
              <a:t> in CWHSSA earnings</a:t>
            </a:r>
          </a:p>
          <a:p>
            <a:pPr eaLnBrk="1" hangingPunct="1">
              <a:buFont typeface="Wingdings" pitchFamily="2" charset="2"/>
              <a:buNone/>
            </a:pPr>
            <a:r>
              <a:rPr lang="en-US" altLang="en-US" sz="2000" dirty="0"/>
              <a:t>					   $ 1232.00</a:t>
            </a:r>
          </a:p>
        </p:txBody>
      </p:sp>
    </p:spTree>
    <p:extLst>
      <p:ext uri="{BB962C8B-B14F-4D97-AF65-F5344CB8AC3E}">
        <p14:creationId xmlns:p14="http://schemas.microsoft.com/office/powerpoint/2010/main" val="1826309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dirty="0"/>
              <a:t>Overtime Computations</a:t>
            </a:r>
            <a:br>
              <a:rPr lang="en-US" altLang="en-US" dirty="0"/>
            </a:br>
            <a:r>
              <a:rPr lang="en-US" altLang="en-US" sz="3600" dirty="0"/>
              <a:t>Employee Employed at Different Rates</a:t>
            </a:r>
            <a:endParaRPr lang="en-US" altLang="en-US" dirty="0"/>
          </a:p>
        </p:txBody>
      </p:sp>
      <p:sp>
        <p:nvSpPr>
          <p:cNvPr id="24579" name="Rectangle 3"/>
          <p:cNvSpPr>
            <a:spLocks noGrp="1" noChangeArrowheads="1"/>
          </p:cNvSpPr>
          <p:nvPr>
            <p:ph idx="1"/>
          </p:nvPr>
        </p:nvSpPr>
        <p:spPr/>
        <p:txBody>
          <a:bodyPr/>
          <a:lstStyle/>
          <a:p>
            <a:pPr>
              <a:lnSpc>
                <a:spcPct val="90000"/>
              </a:lnSpc>
              <a:buFont typeface="Wingdings" pitchFamily="2" charset="2"/>
              <a:buNone/>
            </a:pPr>
            <a:r>
              <a:rPr lang="en-US" altLang="en-US" sz="2000" dirty="0"/>
              <a:t>During a workweek, an employee works 20 hours as an Electrician at $22.00 an hour and 24 hours as a Painter at $20.00 an hour.  </a:t>
            </a:r>
          </a:p>
          <a:p>
            <a:pPr>
              <a:lnSpc>
                <a:spcPct val="40000"/>
              </a:lnSpc>
              <a:buFont typeface="Wingdings" pitchFamily="2" charset="2"/>
              <a:buNone/>
            </a:pPr>
            <a:endParaRPr lang="en-US" altLang="en-US" sz="2000" dirty="0"/>
          </a:p>
          <a:p>
            <a:pPr>
              <a:lnSpc>
                <a:spcPct val="90000"/>
              </a:lnSpc>
              <a:buFont typeface="Wingdings" pitchFamily="2" charset="2"/>
              <a:buNone/>
            </a:pPr>
            <a:r>
              <a:rPr lang="en-US" altLang="en-US" sz="2000" dirty="0"/>
              <a:t>		Electrician 	$22.00 X 20 hours = $440.00</a:t>
            </a:r>
          </a:p>
          <a:p>
            <a:pPr>
              <a:lnSpc>
                <a:spcPct val="90000"/>
              </a:lnSpc>
              <a:buFont typeface="Wingdings" pitchFamily="2" charset="2"/>
              <a:buNone/>
            </a:pPr>
            <a:r>
              <a:rPr lang="en-US" altLang="en-US" sz="2000" dirty="0"/>
              <a:t>		</a:t>
            </a:r>
            <a:r>
              <a:rPr lang="en-US" altLang="en-US" sz="2000" u="sng" dirty="0"/>
              <a:t>Painter	     	$20.00 X 24 hours = $480.00</a:t>
            </a:r>
          </a:p>
          <a:p>
            <a:pPr>
              <a:buFont typeface="Wingdings" pitchFamily="2" charset="2"/>
              <a:buNone/>
            </a:pPr>
            <a:r>
              <a:rPr lang="en-US" altLang="en-US" sz="2000" dirty="0"/>
              <a:t>		Total 	          Straight time wages       $920.00</a:t>
            </a:r>
          </a:p>
          <a:p>
            <a:pPr>
              <a:lnSpc>
                <a:spcPct val="40000"/>
              </a:lnSpc>
              <a:buFont typeface="Wingdings" pitchFamily="2" charset="2"/>
              <a:buNone/>
            </a:pPr>
            <a:r>
              <a:rPr lang="en-US" altLang="en-US" sz="2000" dirty="0"/>
              <a:t>	</a:t>
            </a:r>
          </a:p>
          <a:p>
            <a:pPr algn="ctr">
              <a:buFont typeface="Wingdings" pitchFamily="2" charset="2"/>
              <a:buNone/>
            </a:pPr>
            <a:r>
              <a:rPr lang="en-US" altLang="en-US" sz="2000" dirty="0"/>
              <a:t>$920/44 hours = $20.91 (regular rate)</a:t>
            </a:r>
          </a:p>
          <a:p>
            <a:pPr algn="ctr">
              <a:buFont typeface="Wingdings" pitchFamily="2" charset="2"/>
              <a:buNone/>
            </a:pPr>
            <a:endParaRPr lang="en-US" altLang="en-US" sz="2000" dirty="0"/>
          </a:p>
          <a:p>
            <a:pPr>
              <a:lnSpc>
                <a:spcPct val="60000"/>
              </a:lnSpc>
              <a:buFont typeface="Wingdings" pitchFamily="2" charset="2"/>
              <a:buNone/>
            </a:pPr>
            <a:r>
              <a:rPr lang="en-US" altLang="en-US" sz="2000" dirty="0"/>
              <a:t>Overtime due: $20.91 X 1/2 x 4 hours = $41.82</a:t>
            </a:r>
          </a:p>
        </p:txBody>
      </p:sp>
    </p:spTree>
    <p:extLst>
      <p:ext uri="{BB962C8B-B14F-4D97-AF65-F5344CB8AC3E}">
        <p14:creationId xmlns:p14="http://schemas.microsoft.com/office/powerpoint/2010/main" val="3189033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Liquidated Damages</a:t>
            </a:r>
          </a:p>
        </p:txBody>
      </p:sp>
      <p:sp>
        <p:nvSpPr>
          <p:cNvPr id="32771" name="Content Placeholder 2"/>
          <p:cNvSpPr>
            <a:spLocks noGrp="1"/>
          </p:cNvSpPr>
          <p:nvPr>
            <p:ph idx="1"/>
          </p:nvPr>
        </p:nvSpPr>
        <p:spPr/>
        <p:txBody>
          <a:bodyPr/>
          <a:lstStyle/>
          <a:p>
            <a:r>
              <a:rPr lang="en-US" altLang="en-US" sz="2000" dirty="0"/>
              <a:t>CWHSSA</a:t>
            </a:r>
          </a:p>
          <a:p>
            <a:pPr lvl="1"/>
            <a:r>
              <a:rPr lang="en-US" altLang="en-US" sz="2000" dirty="0"/>
              <a:t>Liquidated damages shall be computed in the sum of $29 per calendar day on which an individual did not receive the required overtime compensation</a:t>
            </a:r>
          </a:p>
          <a:p>
            <a:pPr lvl="1"/>
            <a:r>
              <a:rPr lang="en-US" altLang="en-US" sz="2000" dirty="0"/>
              <a:t>Liquidated damages are assessed by the contracting agency, but the contracting agency must seek the concurrence of the Administrator to reduce or entirely relieve the contractor of liquidated damages liability, per 29 CFR 5.8</a:t>
            </a:r>
          </a:p>
          <a:p>
            <a:r>
              <a:rPr lang="en-US" altLang="en-US" sz="2000" dirty="0"/>
              <a:t>FLSA</a:t>
            </a:r>
          </a:p>
          <a:p>
            <a:pPr lvl="1"/>
            <a:r>
              <a:rPr lang="en-US" altLang="en-US" sz="2000" dirty="0"/>
              <a:t>The statute provides that liquidated damages shall be assessed in an amount equal to the unpaid overtime compensation</a:t>
            </a:r>
          </a:p>
          <a:p>
            <a:pPr lvl="1"/>
            <a:r>
              <a:rPr lang="en-US" altLang="en-US" sz="2000" dirty="0"/>
              <a:t>Liquidated damages are assessed by WHD </a:t>
            </a:r>
          </a:p>
        </p:txBody>
      </p:sp>
    </p:spTree>
    <p:extLst>
      <p:ext uri="{BB962C8B-B14F-4D97-AF65-F5344CB8AC3E}">
        <p14:creationId xmlns:p14="http://schemas.microsoft.com/office/powerpoint/2010/main" val="774973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dirty="0"/>
              <a:t>Computing Liquidated Damages under CWHSSA</a:t>
            </a:r>
          </a:p>
        </p:txBody>
      </p:sp>
      <p:sp>
        <p:nvSpPr>
          <p:cNvPr id="33795" name="Rectangle 3"/>
          <p:cNvSpPr>
            <a:spLocks noGrp="1" noChangeArrowheads="1"/>
          </p:cNvSpPr>
          <p:nvPr>
            <p:ph idx="1"/>
          </p:nvPr>
        </p:nvSpPr>
        <p:spPr>
          <a:xfrm>
            <a:off x="368490" y="1825625"/>
            <a:ext cx="8146860" cy="4534232"/>
          </a:xfrm>
        </p:spPr>
        <p:txBody>
          <a:bodyPr>
            <a:normAutofit fontScale="92500" lnSpcReduction="10000"/>
          </a:bodyPr>
          <a:lstStyle/>
          <a:p>
            <a:pPr>
              <a:buFont typeface="Wingdings" pitchFamily="2" charset="2"/>
              <a:buNone/>
            </a:pPr>
            <a:r>
              <a:rPr lang="en-US" altLang="en-US" dirty="0"/>
              <a:t>Are computed at $29 per day per violation:</a:t>
            </a:r>
          </a:p>
          <a:p>
            <a:pPr>
              <a:lnSpc>
                <a:spcPct val="60000"/>
              </a:lnSpc>
              <a:buFont typeface="Wingdings" pitchFamily="2" charset="2"/>
              <a:buNone/>
            </a:pPr>
            <a:endParaRPr lang="en-US" altLang="en-US" sz="2000" dirty="0"/>
          </a:p>
          <a:p>
            <a:pPr>
              <a:lnSpc>
                <a:spcPct val="60000"/>
              </a:lnSpc>
              <a:buFont typeface="Wingdings" pitchFamily="2" charset="2"/>
              <a:buNone/>
            </a:pPr>
            <a:r>
              <a:rPr lang="en-US" altLang="en-US" sz="2000" dirty="0"/>
              <a:t>		            	 	</a:t>
            </a:r>
            <a:r>
              <a:rPr lang="en-US" altLang="en-US" dirty="0"/>
              <a:t>S  M   T    W  T  F  S    Total</a:t>
            </a:r>
          </a:p>
          <a:p>
            <a:pPr>
              <a:lnSpc>
                <a:spcPct val="60000"/>
              </a:lnSpc>
              <a:buFont typeface="Wingdings" pitchFamily="2" charset="2"/>
              <a:buNone/>
            </a:pPr>
            <a:endParaRPr lang="en-US" altLang="en-US" dirty="0"/>
          </a:p>
          <a:p>
            <a:pPr>
              <a:lnSpc>
                <a:spcPct val="60000"/>
              </a:lnSpc>
              <a:buFont typeface="Wingdings" pitchFamily="2" charset="2"/>
              <a:buNone/>
            </a:pPr>
            <a:r>
              <a:rPr lang="en-US" altLang="en-US" b="1" dirty="0"/>
              <a:t>Regular Time</a:t>
            </a:r>
            <a:r>
              <a:rPr lang="en-US" altLang="en-US" dirty="0"/>
              <a:t>  	0  10  12  13  9  8  3     55</a:t>
            </a:r>
          </a:p>
          <a:p>
            <a:pPr>
              <a:buFont typeface="Wingdings" pitchFamily="2" charset="2"/>
              <a:buNone/>
            </a:pPr>
            <a:r>
              <a:rPr lang="en-US" altLang="en-US" dirty="0"/>
              <a:t>	</a:t>
            </a:r>
            <a:endParaRPr lang="en-US" altLang="en-US" sz="1600" dirty="0"/>
          </a:p>
          <a:p>
            <a:pPr>
              <a:buFont typeface="Wingdings" pitchFamily="2" charset="2"/>
              <a:buNone/>
            </a:pPr>
            <a:r>
              <a:rPr lang="en-US" altLang="en-US" dirty="0"/>
              <a:t>	15 weekly hours of overtime were worked on 3 calendar days (Thursday, Friday, Saturday) without payment of overtime.  Liquidated damages computed at </a:t>
            </a:r>
            <a:r>
              <a:rPr lang="en-US" altLang="en-US" i="1" dirty="0">
                <a:solidFill>
                  <a:srgbClr val="00B050"/>
                </a:solidFill>
              </a:rPr>
              <a:t>$81.</a:t>
            </a:r>
            <a:r>
              <a:rPr lang="en-US" altLang="en-US" dirty="0"/>
              <a:t> ( Due to increase in January 2023)</a:t>
            </a:r>
          </a:p>
        </p:txBody>
      </p:sp>
    </p:spTree>
    <p:extLst>
      <p:ext uri="{BB962C8B-B14F-4D97-AF65-F5344CB8AC3E}">
        <p14:creationId xmlns:p14="http://schemas.microsoft.com/office/powerpoint/2010/main" val="94610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b="1" i="1" dirty="0">
                <a:solidFill>
                  <a:schemeClr val="tx1"/>
                </a:solidFill>
              </a:rPr>
              <a:t>Copeland Act</a:t>
            </a:r>
          </a:p>
        </p:txBody>
      </p:sp>
    </p:spTree>
    <p:extLst>
      <p:ext uri="{BB962C8B-B14F-4D97-AF65-F5344CB8AC3E}">
        <p14:creationId xmlns:p14="http://schemas.microsoft.com/office/powerpoint/2010/main" val="3007725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28255"/>
          </a:xfrm>
        </p:spPr>
        <p:txBody>
          <a:bodyPr/>
          <a:lstStyle/>
          <a:p>
            <a:r>
              <a:rPr lang="en-US" dirty="0">
                <a:solidFill>
                  <a:schemeClr val="bg1"/>
                </a:solidFill>
              </a:rPr>
              <a:t>Copeland Act</a:t>
            </a:r>
            <a:br>
              <a:rPr lang="en-US" dirty="0">
                <a:solidFill>
                  <a:schemeClr val="bg1"/>
                </a:solidFill>
              </a:rPr>
            </a:br>
            <a:r>
              <a:rPr lang="en-US" sz="3600" dirty="0">
                <a:solidFill>
                  <a:schemeClr val="bg1"/>
                </a:solidFill>
              </a:rPr>
              <a:t>Purpose and Requirements</a:t>
            </a:r>
            <a:endParaRPr lang="en-US" dirty="0">
              <a:solidFill>
                <a:schemeClr val="bg1"/>
              </a:solidFill>
            </a:endParaRPr>
          </a:p>
        </p:txBody>
      </p:sp>
      <p:sp>
        <p:nvSpPr>
          <p:cNvPr id="3" name="Content Placeholder 2"/>
          <p:cNvSpPr>
            <a:spLocks noGrp="1"/>
          </p:cNvSpPr>
          <p:nvPr>
            <p:ph idx="1"/>
          </p:nvPr>
        </p:nvSpPr>
        <p:spPr/>
        <p:txBody>
          <a:bodyPr/>
          <a:lstStyle/>
          <a:p>
            <a:pPr>
              <a:lnSpc>
                <a:spcPct val="80000"/>
              </a:lnSpc>
              <a:buClr>
                <a:schemeClr val="accent2"/>
              </a:buClr>
              <a:buSzPct val="70000"/>
            </a:pPr>
            <a:r>
              <a:rPr lang="en-US" dirty="0"/>
              <a:t>Prohibits “kickback” of wages and back wages</a:t>
            </a:r>
          </a:p>
          <a:p>
            <a:pPr>
              <a:lnSpc>
                <a:spcPct val="80000"/>
              </a:lnSpc>
              <a:buClr>
                <a:schemeClr val="accent2"/>
              </a:buClr>
              <a:buSzPct val="70000"/>
            </a:pPr>
            <a:endParaRPr lang="en-US" dirty="0"/>
          </a:p>
          <a:p>
            <a:pPr>
              <a:buClr>
                <a:schemeClr val="accent2"/>
              </a:buClr>
              <a:buSzPct val="70000"/>
            </a:pPr>
            <a:r>
              <a:rPr lang="en-US" dirty="0"/>
              <a:t>Requires contractors on DBA/DBRA covered projects to submit weekly a “statement of compliance” (Certified Payroll)</a:t>
            </a:r>
          </a:p>
          <a:p>
            <a:pPr>
              <a:buClr>
                <a:schemeClr val="accent2"/>
              </a:buClr>
              <a:buSzPct val="70000"/>
            </a:pPr>
            <a:endParaRPr lang="en-US" sz="2000" dirty="0"/>
          </a:p>
          <a:p>
            <a:pPr>
              <a:buClr>
                <a:schemeClr val="accent2"/>
              </a:buClr>
              <a:buSzPct val="70000"/>
            </a:pPr>
            <a:r>
              <a:rPr lang="en-US" dirty="0"/>
              <a:t>Regulates payroll deductions</a:t>
            </a:r>
          </a:p>
          <a:p>
            <a:endParaRPr lang="en-US" dirty="0"/>
          </a:p>
        </p:txBody>
      </p:sp>
    </p:spTree>
    <p:extLst>
      <p:ext uri="{BB962C8B-B14F-4D97-AF65-F5344CB8AC3E}">
        <p14:creationId xmlns:p14="http://schemas.microsoft.com/office/powerpoint/2010/main" val="3181309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18 USC 874 - Kickbacks</a:t>
            </a:r>
          </a:p>
        </p:txBody>
      </p:sp>
      <p:sp>
        <p:nvSpPr>
          <p:cNvPr id="3" name="Content Placeholder 2"/>
          <p:cNvSpPr>
            <a:spLocks noGrp="1"/>
          </p:cNvSpPr>
          <p:nvPr>
            <p:ph idx="1"/>
          </p:nvPr>
        </p:nvSpPr>
        <p:spPr/>
        <p:txBody>
          <a:bodyPr/>
          <a:lstStyle/>
          <a:p>
            <a:pPr>
              <a:buClr>
                <a:schemeClr val="accent2"/>
              </a:buClr>
            </a:pPr>
            <a:r>
              <a:rPr lang="en-US" dirty="0"/>
              <a:t>Requiring kickbacks is a felony, and under current federal crime provisions can entail a fine of up to $250,000 for a person and $500,000 for a corporation, as well as up to five years in jail.</a:t>
            </a:r>
          </a:p>
          <a:p>
            <a:pPr>
              <a:buClr>
                <a:schemeClr val="accent2"/>
              </a:buClr>
            </a:pPr>
            <a:r>
              <a:rPr lang="en-US" dirty="0"/>
              <a:t>Depending upon the circumstances, requiring kickbacks can also potentially involve the commission of other felonies, such as false statements, mail or wire fraud, or obstruction of justice.</a:t>
            </a:r>
          </a:p>
          <a:p>
            <a:pPr marL="0" indent="0">
              <a:buNone/>
            </a:pPr>
            <a:endParaRPr lang="en-US" dirty="0"/>
          </a:p>
        </p:txBody>
      </p:sp>
    </p:spTree>
    <p:extLst>
      <p:ext uri="{BB962C8B-B14F-4D97-AF65-F5344CB8AC3E}">
        <p14:creationId xmlns:p14="http://schemas.microsoft.com/office/powerpoint/2010/main" val="3851719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40 USC 3145 – Certified Payrolls</a:t>
            </a:r>
          </a:p>
        </p:txBody>
      </p:sp>
      <p:sp>
        <p:nvSpPr>
          <p:cNvPr id="3" name="Content Placeholder 2"/>
          <p:cNvSpPr>
            <a:spLocks noGrp="1"/>
          </p:cNvSpPr>
          <p:nvPr>
            <p:ph idx="1"/>
          </p:nvPr>
        </p:nvSpPr>
        <p:spPr/>
        <p:txBody>
          <a:bodyPr>
            <a:normAutofit fontScale="92500" lnSpcReduction="10000"/>
          </a:bodyPr>
          <a:lstStyle/>
          <a:p>
            <a:pPr>
              <a:buClr>
                <a:schemeClr val="accent2"/>
              </a:buClr>
            </a:pPr>
            <a:r>
              <a:rPr lang="en-US" altLang="en-US" sz="2400" dirty="0"/>
              <a:t>The properly signed “Statement of Compliance” submitted or transmitted to the appropriate federal agency </a:t>
            </a:r>
            <a:r>
              <a:rPr lang="en-US" altLang="en-US" sz="2400" u="sng" dirty="0"/>
              <a:t>certifies</a:t>
            </a:r>
            <a:r>
              <a:rPr lang="en-US" altLang="en-US" sz="2400" dirty="0"/>
              <a:t> that:</a:t>
            </a:r>
          </a:p>
          <a:p>
            <a:pPr lvl="1">
              <a:buClr>
                <a:schemeClr val="accent2"/>
              </a:buClr>
            </a:pPr>
            <a:r>
              <a:rPr lang="en-US" altLang="en-US" dirty="0"/>
              <a:t>The payroll for the payroll period contains the information required to be provided; </a:t>
            </a:r>
          </a:p>
          <a:p>
            <a:pPr lvl="1">
              <a:buClr>
                <a:schemeClr val="accent2"/>
              </a:buClr>
            </a:pPr>
            <a:r>
              <a:rPr lang="en-US" altLang="en-US" dirty="0"/>
              <a:t>The appropriate information is being maintained;</a:t>
            </a:r>
          </a:p>
          <a:p>
            <a:pPr lvl="1">
              <a:buClr>
                <a:schemeClr val="accent2"/>
              </a:buClr>
            </a:pPr>
            <a:r>
              <a:rPr lang="en-US" altLang="en-US" dirty="0"/>
              <a:t>Such information is correct and complete; </a:t>
            </a:r>
          </a:p>
          <a:p>
            <a:pPr lvl="1">
              <a:buClr>
                <a:schemeClr val="accent2"/>
              </a:buClr>
            </a:pPr>
            <a:r>
              <a:rPr lang="en-US" altLang="en-US" dirty="0"/>
              <a:t>Each laborer or mechanic has been paid the full weekly wages earned; and</a:t>
            </a:r>
          </a:p>
          <a:p>
            <a:pPr lvl="1">
              <a:buClr>
                <a:schemeClr val="accent2"/>
              </a:buClr>
            </a:pPr>
            <a:r>
              <a:rPr lang="en-US" altLang="en-US" dirty="0"/>
              <a:t>Each laborer or mechanic has been paid not less than the applicable wages, as specified in the applicable wage determination incorporated into the contract. </a:t>
            </a:r>
          </a:p>
          <a:p>
            <a:pPr marL="0" indent="0">
              <a:buNone/>
            </a:pPr>
            <a:endParaRPr lang="en-US" dirty="0"/>
          </a:p>
        </p:txBody>
      </p:sp>
    </p:spTree>
    <p:extLst>
      <p:ext uri="{BB962C8B-B14F-4D97-AF65-F5344CB8AC3E}">
        <p14:creationId xmlns:p14="http://schemas.microsoft.com/office/powerpoint/2010/main" val="1270364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40 USC 3145 – Certified Payrolls</a:t>
            </a:r>
          </a:p>
        </p:txBody>
      </p:sp>
      <p:sp>
        <p:nvSpPr>
          <p:cNvPr id="3" name="Content Placeholder 2"/>
          <p:cNvSpPr>
            <a:spLocks noGrp="1"/>
          </p:cNvSpPr>
          <p:nvPr>
            <p:ph idx="1"/>
          </p:nvPr>
        </p:nvSpPr>
        <p:spPr/>
        <p:txBody>
          <a:bodyPr/>
          <a:lstStyle/>
          <a:p>
            <a:pPr>
              <a:buClr>
                <a:schemeClr val="accent2"/>
              </a:buClr>
            </a:pPr>
            <a:r>
              <a:rPr lang="en-US" sz="3200" dirty="0"/>
              <a:t>Falsification of a certified payroll is a criminal violation that can result in a fine, up to 5 years in prison, or both. 18 U.S.C. § 874 &amp; 1001. </a:t>
            </a:r>
          </a:p>
          <a:p>
            <a:pPr>
              <a:buClr>
                <a:schemeClr val="accent2"/>
              </a:buClr>
            </a:pPr>
            <a:r>
              <a:rPr lang="en-US" sz="3200" dirty="0"/>
              <a:t>It can also be grounds for a lawsuit under the False Claims Act. 31 U.S.C. § 3730. </a:t>
            </a:r>
          </a:p>
          <a:p>
            <a:pPr marL="0" indent="0">
              <a:buNone/>
            </a:pPr>
            <a:endParaRPr lang="en-US" dirty="0"/>
          </a:p>
        </p:txBody>
      </p:sp>
    </p:spTree>
    <p:extLst>
      <p:ext uri="{BB962C8B-B14F-4D97-AF65-F5344CB8AC3E}">
        <p14:creationId xmlns:p14="http://schemas.microsoft.com/office/powerpoint/2010/main" val="216743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dirty="0"/>
              <a:t>Distinguishing DBA and DBRA</a:t>
            </a:r>
          </a:p>
        </p:txBody>
      </p:sp>
      <p:sp>
        <p:nvSpPr>
          <p:cNvPr id="22531" name="Rectangle 3"/>
          <p:cNvSpPr>
            <a:spLocks noGrp="1" noChangeArrowheads="1"/>
          </p:cNvSpPr>
          <p:nvPr>
            <p:ph idx="1"/>
          </p:nvPr>
        </p:nvSpPr>
        <p:spPr/>
        <p:txBody>
          <a:bodyPr>
            <a:normAutofit/>
          </a:bodyPr>
          <a:lstStyle/>
          <a:p>
            <a:pPr marL="0" indent="0">
              <a:buClr>
                <a:schemeClr val="accent2"/>
              </a:buClr>
              <a:buSzPct val="70000"/>
              <a:buNone/>
            </a:pPr>
            <a:r>
              <a:rPr lang="en-US" sz="6000" u="sng" dirty="0"/>
              <a:t>DBRA</a:t>
            </a:r>
          </a:p>
          <a:p>
            <a:pPr>
              <a:buSzPct val="70000"/>
            </a:pPr>
            <a:r>
              <a:rPr lang="en-US" sz="3200" dirty="0"/>
              <a:t>HUD - assisted housing construction project</a:t>
            </a:r>
          </a:p>
          <a:p>
            <a:pPr>
              <a:buSzPct val="70000"/>
            </a:pPr>
            <a:r>
              <a:rPr lang="en-US" sz="3200" dirty="0"/>
              <a:t>EPA - assisted water treatment plant construction project</a:t>
            </a:r>
          </a:p>
          <a:p>
            <a:pPr>
              <a:buSzPct val="70000"/>
            </a:pPr>
            <a:r>
              <a:rPr lang="en-US" sz="3200" dirty="0"/>
              <a:t>The Federal Highway Administration provides grants to states for reconstruction of roads and bridges on Federal-aid highways</a:t>
            </a:r>
          </a:p>
          <a:p>
            <a:pPr lvl="1">
              <a:buClr>
                <a:schemeClr val="accent2"/>
              </a:buClr>
              <a:buSzPct val="70000"/>
            </a:pPr>
            <a:endParaRPr lang="en-US" sz="3200" dirty="0"/>
          </a:p>
          <a:p>
            <a:pPr lvl="1">
              <a:buClr>
                <a:schemeClr val="accent2"/>
              </a:buClr>
              <a:buSzTx/>
              <a:buFont typeface="Wingdings" pitchFamily="2" charset="2"/>
              <a:buNone/>
            </a:pPr>
            <a:endParaRPr lang="en-US" dirty="0"/>
          </a:p>
        </p:txBody>
      </p:sp>
    </p:spTree>
    <p:extLst>
      <p:ext uri="{BB962C8B-B14F-4D97-AF65-F5344CB8AC3E}">
        <p14:creationId xmlns:p14="http://schemas.microsoft.com/office/powerpoint/2010/main" val="3764237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sz="3100" b="1" i="1" dirty="0">
                <a:solidFill>
                  <a:schemeClr val="tx1"/>
                </a:solidFill>
              </a:rPr>
              <a:t>Certified Payrolls</a:t>
            </a:r>
            <a:endParaRPr lang="en-US" b="1" i="1" dirty="0">
              <a:solidFill>
                <a:schemeClr val="tx1"/>
              </a:solidFill>
            </a:endParaRPr>
          </a:p>
        </p:txBody>
      </p:sp>
    </p:spTree>
    <p:extLst>
      <p:ext uri="{BB962C8B-B14F-4D97-AF65-F5344CB8AC3E}">
        <p14:creationId xmlns:p14="http://schemas.microsoft.com/office/powerpoint/2010/main" val="2374032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Certified Payrolls</a:t>
            </a:r>
          </a:p>
        </p:txBody>
      </p:sp>
      <p:sp>
        <p:nvSpPr>
          <p:cNvPr id="3" name="Content Placeholder 2"/>
          <p:cNvSpPr>
            <a:spLocks noGrp="1"/>
          </p:cNvSpPr>
          <p:nvPr>
            <p:ph idx="1"/>
          </p:nvPr>
        </p:nvSpPr>
        <p:spPr/>
        <p:txBody>
          <a:bodyPr/>
          <a:lstStyle/>
          <a:p>
            <a:pPr>
              <a:buClr>
                <a:schemeClr val="accent2"/>
              </a:buClr>
            </a:pPr>
            <a:r>
              <a:rPr lang="en-US" altLang="en-US" sz="2600" u="sng" dirty="0"/>
              <a:t>Two separate contract clause requirements apply</a:t>
            </a:r>
            <a:r>
              <a:rPr lang="en-US" altLang="en-US" sz="2600" dirty="0"/>
              <a:t> to “certified payrolls” for a project:</a:t>
            </a:r>
          </a:p>
          <a:p>
            <a:pPr>
              <a:buClr>
                <a:schemeClr val="accent2"/>
              </a:buClr>
            </a:pPr>
            <a:endParaRPr lang="en-US" altLang="en-US" sz="400" dirty="0"/>
          </a:p>
          <a:p>
            <a:pPr lvl="1">
              <a:buClr>
                <a:schemeClr val="accent2"/>
              </a:buClr>
            </a:pPr>
            <a:r>
              <a:rPr lang="en-US" altLang="en-US" dirty="0"/>
              <a:t>The contractor shall submit weekly for any week in which any contract work is performed </a:t>
            </a:r>
            <a:r>
              <a:rPr lang="en-US" altLang="en-US" u="sng" dirty="0"/>
              <a:t>a copy of all payrolls</a:t>
            </a:r>
            <a:r>
              <a:rPr lang="en-US" altLang="en-US" dirty="0"/>
              <a:t>.  </a:t>
            </a:r>
            <a:r>
              <a:rPr lang="en-US" altLang="en-US" sz="2000" dirty="0"/>
              <a:t>29 C.F.R. § 5.5(a)(3)(ii)(A).</a:t>
            </a:r>
            <a:endParaRPr lang="en-US" altLang="en-US" sz="600" dirty="0">
              <a:solidFill>
                <a:srgbClr val="83A4D7"/>
              </a:solidFill>
            </a:endParaRPr>
          </a:p>
          <a:p>
            <a:pPr>
              <a:buClr>
                <a:schemeClr val="accent2"/>
              </a:buClr>
            </a:pPr>
            <a:endParaRPr lang="en-US" altLang="en-US" sz="400" dirty="0"/>
          </a:p>
          <a:p>
            <a:pPr>
              <a:buClr>
                <a:schemeClr val="accent2"/>
              </a:buClr>
            </a:pPr>
            <a:endParaRPr lang="en-US" altLang="en-US" sz="400" dirty="0"/>
          </a:p>
          <a:p>
            <a:pPr lvl="1">
              <a:buClr>
                <a:schemeClr val="accent2"/>
              </a:buClr>
            </a:pPr>
            <a:r>
              <a:rPr lang="en-US" altLang="en-US" dirty="0"/>
              <a:t>Each weekly payroll submitted must be accompanied by a “</a:t>
            </a:r>
            <a:r>
              <a:rPr lang="en-US" altLang="en-US" u="sng" dirty="0"/>
              <a:t>Statement of Compliance</a:t>
            </a:r>
            <a:r>
              <a:rPr lang="en-US" altLang="en-US" dirty="0"/>
              <a:t>.”</a:t>
            </a:r>
          </a:p>
          <a:p>
            <a:pPr lvl="1">
              <a:buClr>
                <a:schemeClr val="accent2"/>
              </a:buClr>
              <a:buNone/>
            </a:pPr>
            <a:r>
              <a:rPr lang="en-US" altLang="en-US" sz="2000" dirty="0"/>
              <a:t>	29 C.F.R. § 5.5(a)(3)(ii)(B).</a:t>
            </a:r>
          </a:p>
          <a:p>
            <a:endParaRPr lang="en-US" dirty="0"/>
          </a:p>
        </p:txBody>
      </p:sp>
    </p:spTree>
    <p:extLst>
      <p:ext uri="{BB962C8B-B14F-4D97-AF65-F5344CB8AC3E}">
        <p14:creationId xmlns:p14="http://schemas.microsoft.com/office/powerpoint/2010/main" val="2873129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066800"/>
          </a:xfrm>
        </p:spPr>
        <p:txBody>
          <a:bodyPr/>
          <a:lstStyle/>
          <a:p>
            <a:pPr eaLnBrk="1" hangingPunct="1"/>
            <a:r>
              <a:rPr lang="en-US" altLang="en-US" sz="4000" dirty="0"/>
              <a:t>Certified Payrolls</a:t>
            </a:r>
          </a:p>
        </p:txBody>
      </p:sp>
      <p:sp>
        <p:nvSpPr>
          <p:cNvPr id="7171" name="Rectangle 3"/>
          <p:cNvSpPr>
            <a:spLocks noGrp="1" noChangeArrowheads="1"/>
          </p:cNvSpPr>
          <p:nvPr>
            <p:ph idx="1"/>
          </p:nvPr>
        </p:nvSpPr>
        <p:spPr/>
        <p:txBody>
          <a:bodyPr/>
          <a:lstStyle/>
          <a:p>
            <a:pPr eaLnBrk="1" hangingPunct="1"/>
            <a:r>
              <a:rPr lang="en-US" altLang="en-US" sz="2600" dirty="0"/>
              <a:t> Weekly, the contractor must submit “a copy of </a:t>
            </a:r>
          </a:p>
          <a:p>
            <a:pPr eaLnBrk="1" hangingPunct="1">
              <a:buFont typeface="Wingdings" panose="05000000000000000000" pitchFamily="2" charset="2"/>
              <a:buNone/>
            </a:pPr>
            <a:r>
              <a:rPr lang="en-US" altLang="en-US" sz="2600" dirty="0"/>
              <a:t>	 all payrolls” to:</a:t>
            </a:r>
          </a:p>
          <a:p>
            <a:pPr eaLnBrk="1" hangingPunct="1"/>
            <a:endParaRPr lang="en-US" altLang="en-US" sz="400" dirty="0"/>
          </a:p>
          <a:p>
            <a:pPr lvl="1" eaLnBrk="1" hangingPunct="1"/>
            <a:r>
              <a:rPr lang="en-US" altLang="en-US" sz="2600" dirty="0"/>
              <a:t>The federal agency; </a:t>
            </a:r>
            <a:r>
              <a:rPr lang="en-US" altLang="en-US" sz="2600" u="sng" dirty="0"/>
              <a:t>or</a:t>
            </a:r>
          </a:p>
          <a:p>
            <a:pPr eaLnBrk="1" hangingPunct="1"/>
            <a:endParaRPr lang="en-US" altLang="en-US" sz="400" dirty="0"/>
          </a:p>
          <a:p>
            <a:pPr lvl="1" eaLnBrk="1" hangingPunct="1"/>
            <a:r>
              <a:rPr lang="en-US" altLang="en-US" sz="2600" dirty="0"/>
              <a:t>If the federal agency is a not a party to the contract, to the applicant, sponsor, or owner for transmission to the federal agency). </a:t>
            </a:r>
          </a:p>
          <a:p>
            <a:pPr eaLnBrk="1" hangingPunct="1"/>
            <a:endParaRPr lang="en-US" altLang="en-US" sz="400" dirty="0"/>
          </a:p>
          <a:p>
            <a:pPr lvl="1" eaLnBrk="1" hangingPunct="1">
              <a:buFont typeface="Wingdings 2" panose="05020102010507070707" pitchFamily="18" charset="2"/>
              <a:buNone/>
            </a:pPr>
            <a:r>
              <a:rPr lang="en-US" altLang="en-US" dirty="0"/>
              <a:t>	29 C.F.R. § 5.5(a)(3)(ii)(A).</a:t>
            </a:r>
          </a:p>
        </p:txBody>
      </p:sp>
    </p:spTree>
    <p:extLst>
      <p:ext uri="{BB962C8B-B14F-4D97-AF65-F5344CB8AC3E}">
        <p14:creationId xmlns:p14="http://schemas.microsoft.com/office/powerpoint/2010/main" val="2247370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dirty="0"/>
              <a:t>Certified Payrolls</a:t>
            </a:r>
          </a:p>
        </p:txBody>
      </p:sp>
      <p:sp>
        <p:nvSpPr>
          <p:cNvPr id="30723" name="Rectangle 3"/>
          <p:cNvSpPr>
            <a:spLocks noGrp="1" noChangeArrowheads="1"/>
          </p:cNvSpPr>
          <p:nvPr>
            <p:ph idx="1"/>
          </p:nvPr>
        </p:nvSpPr>
        <p:spPr/>
        <p:txBody>
          <a:bodyPr/>
          <a:lstStyle/>
          <a:p>
            <a:pPr eaLnBrk="1" hangingPunct="1"/>
            <a:r>
              <a:rPr lang="en-US" altLang="en-US" sz="2600" dirty="0"/>
              <a:t>Weekly payrolls must include specific information as required by 29 C.F.R. § 5.5(a)(3).</a:t>
            </a:r>
          </a:p>
          <a:p>
            <a:pPr eaLnBrk="1" hangingPunct="1"/>
            <a:r>
              <a:rPr lang="en-US" altLang="en-US" sz="2600" dirty="0"/>
              <a:t>Weekly payroll information may be submitted in any form desired. </a:t>
            </a:r>
          </a:p>
          <a:p>
            <a:pPr lvl="1" eaLnBrk="1" hangingPunct="1"/>
            <a:r>
              <a:rPr lang="en-US" altLang="en-US" sz="2800" dirty="0"/>
              <a:t>Optional Form WH-347 is available for this purpose</a:t>
            </a:r>
          </a:p>
          <a:p>
            <a:pPr lvl="1" eaLnBrk="1" hangingPunct="1"/>
            <a:r>
              <a:rPr lang="en-US" altLang="en-US" sz="2800" dirty="0"/>
              <a:t>The WH-347 form, with instructions, is at:</a:t>
            </a:r>
          </a:p>
          <a:p>
            <a:pPr lvl="2" eaLnBrk="1" hangingPunct="1">
              <a:buFont typeface="Wingdings" pitchFamily="2" charset="2"/>
              <a:buNone/>
            </a:pPr>
            <a:r>
              <a:rPr lang="en-US" altLang="en-US" sz="2400" i="1" dirty="0"/>
              <a:t>   </a:t>
            </a:r>
            <a:r>
              <a:rPr lang="en-US" altLang="en-US" sz="2400" i="1" dirty="0">
                <a:hlinkClick r:id="rId3"/>
              </a:rPr>
              <a:t>http://www.dol.gov/whd/forms/wh347instr.htm</a:t>
            </a:r>
            <a:endParaRPr lang="en-US" altLang="en-US" sz="2800" i="1" dirty="0"/>
          </a:p>
        </p:txBody>
      </p:sp>
    </p:spTree>
    <p:extLst>
      <p:ext uri="{BB962C8B-B14F-4D97-AF65-F5344CB8AC3E}">
        <p14:creationId xmlns:p14="http://schemas.microsoft.com/office/powerpoint/2010/main" val="2995108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6703FB38-042E-49AF-ABD0-E9B2A4F9B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76200"/>
            <a:ext cx="9177338"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759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066800"/>
          </a:xfrm>
        </p:spPr>
        <p:txBody>
          <a:bodyPr/>
          <a:lstStyle/>
          <a:p>
            <a:pPr eaLnBrk="1" hangingPunct="1"/>
            <a:r>
              <a:rPr lang="en-US" altLang="en-US" sz="4000" dirty="0"/>
              <a:t>“Statement of Compliance”</a:t>
            </a:r>
          </a:p>
        </p:txBody>
      </p:sp>
      <p:sp>
        <p:nvSpPr>
          <p:cNvPr id="8195" name="Rectangle 3"/>
          <p:cNvSpPr>
            <a:spLocks noGrp="1" noChangeArrowheads="1"/>
          </p:cNvSpPr>
          <p:nvPr>
            <p:ph idx="1"/>
          </p:nvPr>
        </p:nvSpPr>
        <p:spPr/>
        <p:txBody>
          <a:bodyPr/>
          <a:lstStyle/>
          <a:p>
            <a:pPr eaLnBrk="1" hangingPunct="1"/>
            <a:endParaRPr lang="en-US" altLang="en-US" sz="400" dirty="0"/>
          </a:p>
          <a:p>
            <a:pPr eaLnBrk="1" hangingPunct="1"/>
            <a:r>
              <a:rPr lang="en-US" altLang="en-US" sz="2800" dirty="0"/>
              <a:t>The certification “Statement of Compliance” attached to each weekly payroll must be: </a:t>
            </a:r>
          </a:p>
          <a:p>
            <a:pPr eaLnBrk="1" hangingPunct="1"/>
            <a:endParaRPr lang="en-US" altLang="en-US" sz="800" dirty="0"/>
          </a:p>
          <a:p>
            <a:pPr lvl="1" eaLnBrk="1" hangingPunct="1"/>
            <a:r>
              <a:rPr lang="en-US" altLang="en-US" dirty="0"/>
              <a:t>On page 2 of the WH-347 Form “Payroll (For Contractors Optional Use)”; </a:t>
            </a:r>
            <a:r>
              <a:rPr lang="en-US" altLang="en-US" u="sng" dirty="0"/>
              <a:t>or</a:t>
            </a:r>
            <a:r>
              <a:rPr lang="en-US" altLang="en-US" dirty="0"/>
              <a:t> </a:t>
            </a:r>
          </a:p>
          <a:p>
            <a:pPr eaLnBrk="1" hangingPunct="1"/>
            <a:endParaRPr lang="en-US" altLang="en-US" sz="800" dirty="0"/>
          </a:p>
          <a:p>
            <a:pPr lvl="1" eaLnBrk="1" hangingPunct="1"/>
            <a:r>
              <a:rPr lang="en-US" altLang="en-US" dirty="0"/>
              <a:t>On any form with identical wording. </a:t>
            </a:r>
          </a:p>
          <a:p>
            <a:pPr eaLnBrk="1" hangingPunct="1"/>
            <a:endParaRPr lang="en-US" altLang="en-US" sz="2800" dirty="0"/>
          </a:p>
        </p:txBody>
      </p:sp>
    </p:spTree>
    <p:extLst>
      <p:ext uri="{BB962C8B-B14F-4D97-AF65-F5344CB8AC3E}">
        <p14:creationId xmlns:p14="http://schemas.microsoft.com/office/powerpoint/2010/main" val="2965083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066800"/>
          </a:xfrm>
        </p:spPr>
        <p:txBody>
          <a:bodyPr rtlCol="0">
            <a:normAutofit fontScale="90000"/>
          </a:bodyPr>
          <a:lstStyle/>
          <a:p>
            <a:pPr eaLnBrk="1" fontAlgn="auto" hangingPunct="1">
              <a:spcAft>
                <a:spcPts val="0"/>
              </a:spcAft>
              <a:defRPr/>
            </a:pPr>
            <a:r>
              <a:rPr lang="en-US" altLang="en-US" dirty="0"/>
              <a:t>“Statement of Compliance” Certification for weekly payrolls</a:t>
            </a:r>
          </a:p>
        </p:txBody>
      </p:sp>
      <p:sp>
        <p:nvSpPr>
          <p:cNvPr id="9219" name="Rectangle 3"/>
          <p:cNvSpPr>
            <a:spLocks noGrp="1" noChangeArrowheads="1"/>
          </p:cNvSpPr>
          <p:nvPr>
            <p:ph idx="1"/>
          </p:nvPr>
        </p:nvSpPr>
        <p:spPr/>
        <p:txBody>
          <a:bodyPr/>
          <a:lstStyle/>
          <a:p>
            <a:pPr eaLnBrk="1" hangingPunct="1">
              <a:lnSpc>
                <a:spcPct val="90000"/>
              </a:lnSpc>
            </a:pPr>
            <a:r>
              <a:rPr lang="en-US" altLang="en-US" sz="2000" dirty="0"/>
              <a:t>The properly signed “Statement of Compliance” submitted or transmitted to the appropriate federal agency </a:t>
            </a:r>
            <a:r>
              <a:rPr lang="en-US" altLang="en-US" sz="2000" u="sng" dirty="0"/>
              <a:t>certifies</a:t>
            </a:r>
            <a:r>
              <a:rPr lang="en-US" altLang="en-US" sz="2000" dirty="0"/>
              <a:t> that:</a:t>
            </a:r>
          </a:p>
          <a:p>
            <a:pPr lvl="1" eaLnBrk="1" hangingPunct="1">
              <a:lnSpc>
                <a:spcPct val="90000"/>
              </a:lnSpc>
            </a:pPr>
            <a:r>
              <a:rPr lang="en-US" altLang="en-US" sz="2000" dirty="0"/>
              <a:t>The payroll for the payroll period contains the information required to be provided; </a:t>
            </a:r>
          </a:p>
          <a:p>
            <a:pPr lvl="1" eaLnBrk="1" hangingPunct="1">
              <a:lnSpc>
                <a:spcPct val="90000"/>
              </a:lnSpc>
            </a:pPr>
            <a:r>
              <a:rPr lang="en-US" altLang="en-US" sz="2000" dirty="0"/>
              <a:t>The appropriate information is being maintained;</a:t>
            </a:r>
          </a:p>
          <a:p>
            <a:pPr lvl="1" eaLnBrk="1" hangingPunct="1">
              <a:lnSpc>
                <a:spcPct val="90000"/>
              </a:lnSpc>
            </a:pPr>
            <a:r>
              <a:rPr lang="en-US" altLang="en-US" sz="2000" dirty="0"/>
              <a:t>Such information is correct and complete; </a:t>
            </a:r>
          </a:p>
          <a:p>
            <a:pPr lvl="1" eaLnBrk="1" hangingPunct="1">
              <a:lnSpc>
                <a:spcPct val="90000"/>
              </a:lnSpc>
            </a:pPr>
            <a:r>
              <a:rPr lang="en-US" altLang="en-US" sz="2000" dirty="0"/>
              <a:t>Each laborer or mechanic has been paid the full weekly wages earned; and</a:t>
            </a:r>
          </a:p>
          <a:p>
            <a:pPr lvl="1" eaLnBrk="1" hangingPunct="1">
              <a:lnSpc>
                <a:spcPct val="90000"/>
              </a:lnSpc>
            </a:pPr>
            <a:r>
              <a:rPr lang="en-US" altLang="en-US" sz="2000" dirty="0"/>
              <a:t>Each laborer or mechanic has been paid not less than the applicable wages, as specified in the applicable wage determination incorporated into the contract. </a:t>
            </a:r>
          </a:p>
        </p:txBody>
      </p:sp>
    </p:spTree>
    <p:extLst>
      <p:ext uri="{BB962C8B-B14F-4D97-AF65-F5344CB8AC3E}">
        <p14:creationId xmlns:p14="http://schemas.microsoft.com/office/powerpoint/2010/main" val="357478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066800"/>
          </a:xfrm>
        </p:spPr>
        <p:txBody>
          <a:bodyPr/>
          <a:lstStyle/>
          <a:p>
            <a:pPr eaLnBrk="1" hangingPunct="1"/>
            <a:r>
              <a:rPr lang="en-US" altLang="en-US" sz="4000" dirty="0"/>
              <a:t>“Statement of Compliance”</a:t>
            </a:r>
          </a:p>
        </p:txBody>
      </p:sp>
      <p:sp>
        <p:nvSpPr>
          <p:cNvPr id="10243" name="Rectangle 3"/>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buClr>
                <a:schemeClr val="accent6"/>
              </a:buClr>
              <a:defRPr/>
            </a:pPr>
            <a:r>
              <a:rPr lang="en-US" altLang="en-US" dirty="0">
                <a:highlight>
                  <a:srgbClr val="FFFF00"/>
                </a:highlight>
              </a:rPr>
              <a:t>Must be executed by the contractor or subcontractor or by an authorized officer or employee of the contractor or subcontractor who supervises the payment of wages.  29 C.F.R. § 3.3(b). </a:t>
            </a:r>
          </a:p>
          <a:p>
            <a:pPr eaLnBrk="1" fontAlgn="auto" hangingPunct="1">
              <a:lnSpc>
                <a:spcPct val="90000"/>
              </a:lnSpc>
              <a:spcAft>
                <a:spcPts val="0"/>
              </a:spcAft>
              <a:buClr>
                <a:schemeClr val="accent6"/>
              </a:buClr>
              <a:defRPr/>
            </a:pPr>
            <a:endParaRPr lang="en-US" altLang="en-US" sz="800" dirty="0"/>
          </a:p>
          <a:p>
            <a:pPr eaLnBrk="1" fontAlgn="auto" hangingPunct="1">
              <a:lnSpc>
                <a:spcPct val="90000"/>
              </a:lnSpc>
              <a:spcAft>
                <a:spcPts val="0"/>
              </a:spcAft>
              <a:buClr>
                <a:schemeClr val="accent6"/>
              </a:buClr>
              <a:defRPr/>
            </a:pPr>
            <a:r>
              <a:rPr lang="en-US" altLang="en-US" dirty="0"/>
              <a:t>Each weekly statement must be delivered or mailed by the contractor or subcontractor, </a:t>
            </a:r>
            <a:r>
              <a:rPr lang="en-US" altLang="en-US" u="sng" dirty="0"/>
              <a:t>within seven days</a:t>
            </a:r>
            <a:r>
              <a:rPr lang="en-US" altLang="en-US" dirty="0"/>
              <a:t> after the regular payment date of the payroll period, </a:t>
            </a:r>
            <a:r>
              <a:rPr lang="en-US" altLang="en-US" u="sng" dirty="0"/>
              <a:t>to a representative of a Federal or State agency</a:t>
            </a:r>
            <a:r>
              <a:rPr lang="en-US" altLang="en-US" dirty="0"/>
              <a:t> contracting for or financing the building or work. 29 C.F.R. § 3.4(a).</a:t>
            </a:r>
            <a:endParaRPr lang="en-US" altLang="en-US" i="1" dirty="0"/>
          </a:p>
        </p:txBody>
      </p:sp>
    </p:spTree>
    <p:extLst>
      <p:ext uri="{BB962C8B-B14F-4D97-AF65-F5344CB8AC3E}">
        <p14:creationId xmlns:p14="http://schemas.microsoft.com/office/powerpoint/2010/main" val="1984504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D6B84C03-5881-4F3C-B13F-357C9B164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406" t="64221" r="3719" b="18311"/>
          <a:stretch>
            <a:fillRect/>
          </a:stretch>
        </p:blipFill>
        <p:spPr bwMode="auto">
          <a:xfrm>
            <a:off x="123825" y="341313"/>
            <a:ext cx="9020175" cy="15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1D12DA95-0A5F-4AF9-9899-BB4204E34207}"/>
              </a:ext>
            </a:extLst>
          </p:cNvPr>
          <p:cNvGrpSpPr>
            <a:grpSpLocks/>
          </p:cNvGrpSpPr>
          <p:nvPr/>
        </p:nvGrpSpPr>
        <p:grpSpPr bwMode="auto">
          <a:xfrm>
            <a:off x="1447800" y="2362200"/>
            <a:ext cx="5486400" cy="3054350"/>
            <a:chOff x="685800" y="1676400"/>
            <a:chExt cx="7467600" cy="3423270"/>
          </a:xfrm>
        </p:grpSpPr>
        <p:sp>
          <p:nvSpPr>
            <p:cNvPr id="2" name="Up Arrow 1">
              <a:extLst>
                <a:ext uri="{FF2B5EF4-FFF2-40B4-BE49-F238E27FC236}">
                  <a16:creationId xmlns:a16="http://schemas.microsoft.com/office/drawing/2014/main" id="{661ACF4C-919E-43F3-8F75-CEE916A4FC3C}"/>
                </a:ext>
              </a:extLst>
            </p:cNvPr>
            <p:cNvSpPr/>
            <p:nvPr/>
          </p:nvSpPr>
          <p:spPr>
            <a:xfrm>
              <a:off x="2083815" y="1676400"/>
              <a:ext cx="4952471" cy="3047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53254" name="TextBox 2">
              <a:extLst>
                <a:ext uri="{FF2B5EF4-FFF2-40B4-BE49-F238E27FC236}">
                  <a16:creationId xmlns:a16="http://schemas.microsoft.com/office/drawing/2014/main" id="{CFE2B4F2-9C32-4262-B8A9-F65015AFED76}"/>
                </a:ext>
              </a:extLst>
            </p:cNvPr>
            <p:cNvSpPr txBox="1">
              <a:spLocks noChangeArrowheads="1"/>
            </p:cNvSpPr>
            <p:nvPr/>
          </p:nvSpPr>
          <p:spPr bwMode="auto">
            <a:xfrm>
              <a:off x="685800" y="4730338"/>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900000"/>
                </a:buClr>
                <a:buSzPct val="90000"/>
                <a:buFont typeface="Wingdings" panose="05000000000000000000" pitchFamily="2" charset="2"/>
                <a:buChar char="n"/>
                <a:defRPr sz="2400">
                  <a:solidFill>
                    <a:schemeClr val="tx1"/>
                  </a:solidFill>
                  <a:latin typeface="Arial" panose="020B0604020202020204" pitchFamily="34" charset="0"/>
                </a:defRPr>
              </a:lvl1pPr>
              <a:lvl2pPr marL="742950" indent="-285750" algn="l" eaLnBrk="0" hangingPunct="0">
                <a:spcBef>
                  <a:spcPct val="20000"/>
                </a:spcBef>
                <a:buClr>
                  <a:srgbClr val="003582"/>
                </a:buClr>
                <a:buSzPct val="110000"/>
                <a:buFont typeface="Wingdings 2" panose="05020102010507070707" pitchFamily="18"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900000"/>
                </a:buClr>
                <a:buSzPct val="75000"/>
                <a:buFont typeface="Wingdings" panose="05000000000000000000" pitchFamily="2" charset="2"/>
                <a:buChar char="n"/>
                <a:defRPr sz="2400">
                  <a:solidFill>
                    <a:schemeClr val="tx1"/>
                  </a:solidFill>
                  <a:latin typeface="Arial" panose="020B0604020202020204" pitchFamily="34" charset="0"/>
                </a:defRPr>
              </a:lvl3pPr>
              <a:lvl4pPr marL="1600200" indent="-228600" algn="l" eaLnBrk="0" hangingPunct="0">
                <a:spcBef>
                  <a:spcPct val="20000"/>
                </a:spcBef>
                <a:buClr>
                  <a:srgbClr val="003582"/>
                </a:buClr>
                <a:buFont typeface="Wingdings 2" panose="05020102010507070707" pitchFamily="18" charset="2"/>
                <a:buChar char=""/>
                <a:defRPr sz="2400">
                  <a:solidFill>
                    <a:schemeClr val="tx1"/>
                  </a:solidFill>
                  <a:latin typeface="Arial" panose="020B0604020202020204" pitchFamily="34" charset="0"/>
                </a:defRPr>
              </a:lvl4pPr>
              <a:lvl5pPr marL="2057400" indent="-228600" algn="l" eaLnBrk="0" hangingPunct="0">
                <a:spcBef>
                  <a:spcPct val="20000"/>
                </a:spcBef>
                <a:buClr>
                  <a:srgbClr val="900000"/>
                </a:buClr>
                <a:buSzPct val="65000"/>
                <a:buFont typeface="Wingdings" panose="05000000000000000000" pitchFamily="2" charset="2"/>
                <a:buChar char="n"/>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00000"/>
                </a:buClr>
                <a:buSzPct val="65000"/>
                <a:buFont typeface="Wingdings" panose="05000000000000000000" pitchFamily="2" charset="2"/>
                <a:buChar char="n"/>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00000"/>
                </a:buClr>
                <a:buSzPct val="65000"/>
                <a:buFont typeface="Wingdings" panose="05000000000000000000" pitchFamily="2" charset="2"/>
                <a:buChar char="n"/>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00000"/>
                </a:buClr>
                <a:buSzPct val="65000"/>
                <a:buFont typeface="Wingdings" panose="05000000000000000000" pitchFamily="2" charset="2"/>
                <a:buChar char="n"/>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00000"/>
                </a:buClr>
                <a:buSzPct val="65000"/>
                <a:buFont typeface="Wingdings" panose="05000000000000000000" pitchFamily="2" charset="2"/>
                <a:buChar char="n"/>
                <a:defRPr sz="2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solidFill>
                    <a:schemeClr val="bg1"/>
                  </a:solidFill>
                  <a:latin typeface="Arial Black" panose="020B0A04020102020204" pitchFamily="34" charset="0"/>
                </a:rPr>
                <a:t>THIS IS IMPORTANT!</a:t>
              </a:r>
            </a:p>
          </p:txBody>
        </p:sp>
      </p:grpSp>
      <p:sp>
        <p:nvSpPr>
          <p:cNvPr id="5" name="Oval 4">
            <a:extLst>
              <a:ext uri="{FF2B5EF4-FFF2-40B4-BE49-F238E27FC236}">
                <a16:creationId xmlns:a16="http://schemas.microsoft.com/office/drawing/2014/main" id="{AA8CA453-DBCA-46BA-93DE-EAEF45ED3824}"/>
              </a:ext>
            </a:extLst>
          </p:cNvPr>
          <p:cNvSpPr/>
          <p:nvPr/>
        </p:nvSpPr>
        <p:spPr>
          <a:xfrm>
            <a:off x="0" y="685800"/>
            <a:ext cx="8991600" cy="1600200"/>
          </a:xfrm>
          <a:prstGeom prst="ellipse">
            <a:avLst/>
          </a:prstGeom>
          <a:noFill/>
          <a:ln w="6032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extLst>
      <p:ext uri="{BB962C8B-B14F-4D97-AF65-F5344CB8AC3E}">
        <p14:creationId xmlns:p14="http://schemas.microsoft.com/office/powerpoint/2010/main" val="377269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Deductions</a:t>
            </a:r>
          </a:p>
        </p:txBody>
      </p:sp>
      <p:sp>
        <p:nvSpPr>
          <p:cNvPr id="3" name="Content Placeholder 2"/>
          <p:cNvSpPr>
            <a:spLocks noGrp="1"/>
          </p:cNvSpPr>
          <p:nvPr>
            <p:ph idx="1"/>
          </p:nvPr>
        </p:nvSpPr>
        <p:spPr/>
        <p:txBody>
          <a:bodyPr/>
          <a:lstStyle/>
          <a:p>
            <a:pPr>
              <a:buClr>
                <a:schemeClr val="accent2"/>
              </a:buClr>
            </a:pPr>
            <a:r>
              <a:rPr lang="en-US" dirty="0"/>
              <a:t>Regulations enacted under the authority of 40 USC 3145(a) also regulate the circumstances in which contractors may take deductions from payroll.</a:t>
            </a:r>
          </a:p>
          <a:p>
            <a:pPr>
              <a:buClr>
                <a:schemeClr val="accent2"/>
              </a:buClr>
            </a:pPr>
            <a:r>
              <a:rPr lang="en-US" dirty="0"/>
              <a:t>29 CFR 3.5 describes when deductions may be made without prior approval from the Secretary, while 29 CFR 3.6 describes the circumstances in which the Secretary may grant approval for other types of deductions</a:t>
            </a:r>
          </a:p>
          <a:p>
            <a:pPr marL="0" indent="0">
              <a:buNone/>
            </a:pPr>
            <a:endParaRPr lang="en-US" dirty="0"/>
          </a:p>
        </p:txBody>
      </p:sp>
    </p:spTree>
    <p:extLst>
      <p:ext uri="{BB962C8B-B14F-4D97-AF65-F5344CB8AC3E}">
        <p14:creationId xmlns:p14="http://schemas.microsoft.com/office/powerpoint/2010/main" val="33647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b="1" i="1" dirty="0">
                <a:solidFill>
                  <a:schemeClr val="tx1"/>
                </a:solidFill>
              </a:rPr>
              <a:t>Basics</a:t>
            </a:r>
          </a:p>
        </p:txBody>
      </p:sp>
    </p:spTree>
    <p:extLst>
      <p:ext uri="{BB962C8B-B14F-4D97-AF65-F5344CB8AC3E}">
        <p14:creationId xmlns:p14="http://schemas.microsoft.com/office/powerpoint/2010/main" val="2594162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sz="3100" b="1" i="1" dirty="0">
                <a:solidFill>
                  <a:schemeClr val="tx1"/>
                </a:solidFill>
              </a:rPr>
              <a:t>Investigative Procedures</a:t>
            </a:r>
            <a:endParaRPr lang="en-US" b="1" i="1" dirty="0">
              <a:solidFill>
                <a:schemeClr val="tx1"/>
              </a:solidFill>
            </a:endParaRPr>
          </a:p>
        </p:txBody>
      </p:sp>
    </p:spTree>
    <p:extLst>
      <p:ext uri="{BB962C8B-B14F-4D97-AF65-F5344CB8AC3E}">
        <p14:creationId xmlns:p14="http://schemas.microsoft.com/office/powerpoint/2010/main" val="3879253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Investigative Responsibilities</a:t>
            </a:r>
          </a:p>
        </p:txBody>
      </p:sp>
      <p:sp>
        <p:nvSpPr>
          <p:cNvPr id="8195" name="Rectangle 3"/>
          <p:cNvSpPr>
            <a:spLocks noGrp="1" noChangeArrowheads="1"/>
          </p:cNvSpPr>
          <p:nvPr>
            <p:ph sz="quarter" idx="13"/>
          </p:nvPr>
        </p:nvSpPr>
        <p:spPr/>
        <p:txBody>
          <a:bodyPr/>
          <a:lstStyle/>
          <a:p>
            <a:pPr eaLnBrk="1" hangingPunct="1"/>
            <a:r>
              <a:rPr lang="en-US" altLang="en-US" sz="2400" dirty="0"/>
              <a:t>Contracting agencies have day to day enforcement responsibility for:</a:t>
            </a:r>
          </a:p>
          <a:p>
            <a:pPr lvl="1" eaLnBrk="1" hangingPunct="1"/>
            <a:r>
              <a:rPr lang="en-US" altLang="en-US" dirty="0"/>
              <a:t>Contract Stipulations; </a:t>
            </a:r>
          </a:p>
          <a:p>
            <a:pPr lvl="1" eaLnBrk="1" hangingPunct="1"/>
            <a:r>
              <a:rPr lang="en-US" altLang="en-US" dirty="0"/>
              <a:t>Wage Determinations; </a:t>
            </a:r>
          </a:p>
          <a:p>
            <a:pPr lvl="1" eaLnBrk="1" hangingPunct="1"/>
            <a:r>
              <a:rPr lang="en-US" altLang="en-US" dirty="0"/>
              <a:t>WH-1321 Poster;</a:t>
            </a:r>
          </a:p>
          <a:p>
            <a:pPr lvl="1" eaLnBrk="1" hangingPunct="1"/>
            <a:r>
              <a:rPr lang="en-US" altLang="en-US" dirty="0"/>
              <a:t>Reviewing certified payrolls;</a:t>
            </a:r>
          </a:p>
          <a:p>
            <a:pPr lvl="1" eaLnBrk="1" hangingPunct="1"/>
            <a:r>
              <a:rPr lang="en-US" altLang="en-US" dirty="0"/>
              <a:t>Employee interviews and investigations;</a:t>
            </a:r>
          </a:p>
          <a:p>
            <a:pPr lvl="1" eaLnBrk="1" hangingPunct="1"/>
            <a:r>
              <a:rPr lang="en-US" altLang="en-US" dirty="0"/>
              <a:t>Forwarding refusal-to-pay and/or debarment consideration cases to WHD for appropriate action; and </a:t>
            </a:r>
          </a:p>
          <a:p>
            <a:pPr lvl="1" eaLnBrk="1" hangingPunct="1"/>
            <a:r>
              <a:rPr lang="en-US" altLang="en-US" dirty="0"/>
              <a:t>Enforcement reports.</a:t>
            </a:r>
          </a:p>
        </p:txBody>
      </p:sp>
    </p:spTree>
    <p:extLst>
      <p:ext uri="{BB962C8B-B14F-4D97-AF65-F5344CB8AC3E}">
        <p14:creationId xmlns:p14="http://schemas.microsoft.com/office/powerpoint/2010/main" val="358151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a:defRPr/>
            </a:pPr>
            <a:r>
              <a:rPr lang="en-US" altLang="en-US" dirty="0"/>
              <a:t>Investigative Responsibilities</a:t>
            </a:r>
          </a:p>
        </p:txBody>
      </p:sp>
      <p:sp>
        <p:nvSpPr>
          <p:cNvPr id="7171" name="Rectangle 3"/>
          <p:cNvSpPr>
            <a:spLocks noGrp="1" noChangeArrowheads="1"/>
          </p:cNvSpPr>
          <p:nvPr>
            <p:ph sz="quarter" idx="13"/>
          </p:nvPr>
        </p:nvSpPr>
        <p:spPr/>
        <p:txBody>
          <a:bodyPr/>
          <a:lstStyle/>
          <a:p>
            <a:pPr eaLnBrk="1" hangingPunct="1"/>
            <a:r>
              <a:rPr lang="en-US" altLang="en-US" dirty="0"/>
              <a:t>DOL Functions/Responsibilities:</a:t>
            </a:r>
            <a:endParaRPr lang="en-US" altLang="en-US" b="1" dirty="0"/>
          </a:p>
          <a:p>
            <a:pPr lvl="1" eaLnBrk="1" hangingPunct="1"/>
            <a:endParaRPr lang="en-US" altLang="en-US" sz="600" dirty="0"/>
          </a:p>
          <a:p>
            <a:pPr lvl="1" eaLnBrk="1" hangingPunct="1"/>
            <a:r>
              <a:rPr lang="en-US" altLang="en-US" dirty="0"/>
              <a:t>Determining “prevailing wages”; </a:t>
            </a:r>
            <a:endParaRPr lang="en-US" altLang="en-US" b="1" dirty="0"/>
          </a:p>
          <a:p>
            <a:pPr lvl="1" eaLnBrk="1" hangingPunct="1"/>
            <a:endParaRPr lang="en-US" altLang="en-US" sz="600" dirty="0"/>
          </a:p>
          <a:p>
            <a:pPr lvl="1" eaLnBrk="1" hangingPunct="1"/>
            <a:r>
              <a:rPr lang="en-US" altLang="en-US" dirty="0"/>
              <a:t>Issuing regulations and standards to be observed by contracting agencies; and </a:t>
            </a:r>
          </a:p>
          <a:p>
            <a:pPr lvl="1" eaLnBrk="1" hangingPunct="1"/>
            <a:endParaRPr lang="en-US" altLang="en-US" sz="600" dirty="0"/>
          </a:p>
          <a:p>
            <a:pPr lvl="1" eaLnBrk="1" hangingPunct="1">
              <a:lnSpc>
                <a:spcPct val="110000"/>
              </a:lnSpc>
            </a:pPr>
            <a:r>
              <a:rPr lang="en-US" altLang="en-US" dirty="0"/>
              <a:t>Perform oversight function and has independent authority to conduct investigations.</a:t>
            </a:r>
          </a:p>
        </p:txBody>
      </p:sp>
    </p:spTree>
    <p:extLst>
      <p:ext uri="{BB962C8B-B14F-4D97-AF65-F5344CB8AC3E}">
        <p14:creationId xmlns:p14="http://schemas.microsoft.com/office/powerpoint/2010/main" val="2038906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200" dirty="0"/>
              <a:t>Why Are Employers Investigated?</a:t>
            </a:r>
          </a:p>
        </p:txBody>
      </p:sp>
      <p:sp>
        <p:nvSpPr>
          <p:cNvPr id="8195" name="Content Placeholder 2"/>
          <p:cNvSpPr>
            <a:spLocks noGrp="1"/>
          </p:cNvSpPr>
          <p:nvPr>
            <p:ph sz="quarter" idx="13"/>
          </p:nvPr>
        </p:nvSpPr>
        <p:spPr/>
        <p:txBody>
          <a:bodyPr rtlCol="0">
            <a:normAutofit lnSpcReduction="10000"/>
          </a:bodyPr>
          <a:lstStyle/>
          <a:p>
            <a:pPr eaLnBrk="1" fontAlgn="auto" hangingPunct="1">
              <a:spcAft>
                <a:spcPts val="0"/>
              </a:spcAft>
              <a:defRPr/>
            </a:pPr>
            <a:r>
              <a:rPr lang="en-US" altLang="en-US" dirty="0"/>
              <a:t>WHD conducts investigations for a variety of reasons, and generally does not disclose the reason during the investigation.</a:t>
            </a:r>
          </a:p>
          <a:p>
            <a:pPr eaLnBrk="1" fontAlgn="auto" hangingPunct="1">
              <a:spcAft>
                <a:spcPts val="0"/>
              </a:spcAft>
              <a:defRPr/>
            </a:pPr>
            <a:r>
              <a:rPr lang="en-US" altLang="en-US" dirty="0"/>
              <a:t>Many investigations are the result of complaints, but all complaints are confidential, and investigators may not even disclose whether one has been received.</a:t>
            </a:r>
          </a:p>
          <a:p>
            <a:pPr eaLnBrk="1" fontAlgn="auto" hangingPunct="1">
              <a:spcAft>
                <a:spcPts val="0"/>
              </a:spcAft>
              <a:defRPr/>
            </a:pPr>
            <a:r>
              <a:rPr lang="en-US" altLang="en-US" dirty="0"/>
              <a:t>WHD also conducts investigations of business or industries for a variety of other reasons, such as high violation rates, employment of vulnerable workers, or rapid changes in the industry. </a:t>
            </a:r>
          </a:p>
          <a:p>
            <a:pPr eaLnBrk="1" fontAlgn="auto" hangingPunct="1">
              <a:spcAft>
                <a:spcPts val="0"/>
              </a:spcAft>
              <a:defRPr/>
            </a:pPr>
            <a:endParaRPr lang="en-US" altLang="en-US" dirty="0"/>
          </a:p>
        </p:txBody>
      </p:sp>
    </p:spTree>
    <p:extLst>
      <p:ext uri="{BB962C8B-B14F-4D97-AF65-F5344CB8AC3E}">
        <p14:creationId xmlns:p14="http://schemas.microsoft.com/office/powerpoint/2010/main" val="6040451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The Investigation Process</a:t>
            </a:r>
          </a:p>
        </p:txBody>
      </p:sp>
      <p:sp>
        <p:nvSpPr>
          <p:cNvPr id="10243" name="Rectangle 3"/>
          <p:cNvSpPr>
            <a:spLocks noGrp="1" noChangeArrowheads="1"/>
          </p:cNvSpPr>
          <p:nvPr>
            <p:ph sz="quarter" idx="13"/>
          </p:nvPr>
        </p:nvSpPr>
        <p:spPr/>
        <p:txBody>
          <a:bodyPr/>
          <a:lstStyle/>
          <a:p>
            <a:pPr eaLnBrk="1" hangingPunct="1"/>
            <a:r>
              <a:rPr lang="en-US" altLang="en-US" dirty="0"/>
              <a:t>Investigators will obtain the following information:</a:t>
            </a:r>
          </a:p>
          <a:p>
            <a:pPr eaLnBrk="1" hangingPunct="1">
              <a:lnSpc>
                <a:spcPct val="0"/>
              </a:lnSpc>
            </a:pPr>
            <a:endParaRPr lang="en-US" altLang="en-US" dirty="0"/>
          </a:p>
          <a:p>
            <a:pPr lvl="1" eaLnBrk="1" hangingPunct="1"/>
            <a:r>
              <a:rPr lang="en-US" altLang="en-US" dirty="0"/>
              <a:t>Copy of labor standards clauses in contract;</a:t>
            </a:r>
          </a:p>
          <a:p>
            <a:pPr lvl="1" eaLnBrk="1" hangingPunct="1"/>
            <a:endParaRPr lang="en-US" altLang="en-US" sz="600" dirty="0"/>
          </a:p>
          <a:p>
            <a:pPr lvl="1" eaLnBrk="1" hangingPunct="1"/>
            <a:r>
              <a:rPr lang="en-US" altLang="en-US" dirty="0"/>
              <a:t>Copy of Davis-Bacon WD in contract, including any instructions for multiple schedules;</a:t>
            </a:r>
          </a:p>
          <a:p>
            <a:pPr lvl="1" eaLnBrk="1" hangingPunct="1"/>
            <a:endParaRPr lang="en-US" altLang="en-US" sz="600" dirty="0"/>
          </a:p>
          <a:p>
            <a:pPr lvl="1" eaLnBrk="1" hangingPunct="1"/>
            <a:r>
              <a:rPr lang="en-US" altLang="en-US" dirty="0"/>
              <a:t>Copies of certified payrolls; and</a:t>
            </a:r>
          </a:p>
          <a:p>
            <a:pPr lvl="1" eaLnBrk="1" hangingPunct="1"/>
            <a:endParaRPr lang="en-US" altLang="en-US" sz="600" dirty="0"/>
          </a:p>
          <a:p>
            <a:pPr lvl="1" eaLnBrk="1" hangingPunct="1"/>
            <a:r>
              <a:rPr lang="en-US" altLang="en-US" dirty="0"/>
              <a:t>Employer identification number.</a:t>
            </a:r>
          </a:p>
        </p:txBody>
      </p:sp>
    </p:spTree>
    <p:extLst>
      <p:ext uri="{BB962C8B-B14F-4D97-AF65-F5344CB8AC3E}">
        <p14:creationId xmlns:p14="http://schemas.microsoft.com/office/powerpoint/2010/main" val="3194716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The Investigation Process</a:t>
            </a:r>
          </a:p>
        </p:txBody>
      </p:sp>
      <p:sp>
        <p:nvSpPr>
          <p:cNvPr id="6" name="Content Placeholder 2">
            <a:extLst>
              <a:ext uri="{FF2B5EF4-FFF2-40B4-BE49-F238E27FC236}">
                <a16:creationId xmlns:a16="http://schemas.microsoft.com/office/drawing/2014/main" id="{CD3FBE9D-0C48-4CE5-8473-74810A5E4656}"/>
              </a:ext>
            </a:extLst>
          </p:cNvPr>
          <p:cNvSpPr txBox="1">
            <a:spLocks/>
          </p:cNvSpPr>
          <p:nvPr/>
        </p:nvSpPr>
        <p:spPr>
          <a:xfrm>
            <a:off x="628650" y="1825625"/>
            <a:ext cx="7886700" cy="4351338"/>
          </a:xfrm>
          <a:prstGeom prst="rect">
            <a:avLst/>
          </a:prstGeom>
        </p:spPr>
        <p:txBody>
          <a:bodyPr>
            <a:normAutofit fontScale="85000" lnSpcReduction="20000"/>
          </a:bodyPr>
          <a:lstStyle>
            <a:lvl1pPr marL="228600" indent="-228600" algn="l" rtl="0" eaLnBrk="0" fontAlgn="base" hangingPunct="0">
              <a:lnSpc>
                <a:spcPct val="90000"/>
              </a:lnSpc>
              <a:spcBef>
                <a:spcPts val="1000"/>
              </a:spcBef>
              <a:spcAft>
                <a:spcPct val="0"/>
              </a:spcAft>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defRPr/>
            </a:pPr>
            <a:r>
              <a:rPr lang="en-US" altLang="en-US" dirty="0"/>
              <a:t>Initial conference with employer.</a:t>
            </a:r>
          </a:p>
          <a:p>
            <a:pPr defTabSz="914400">
              <a:defRPr/>
            </a:pPr>
            <a:r>
              <a:rPr lang="en-US" altLang="en-US" dirty="0"/>
              <a:t>Examine certified payrolls.</a:t>
            </a:r>
          </a:p>
          <a:p>
            <a:pPr defTabSz="914400">
              <a:defRPr/>
            </a:pPr>
            <a:r>
              <a:rPr lang="en-US" altLang="en-US" dirty="0"/>
              <a:t>Examine basic payroll records.</a:t>
            </a:r>
          </a:p>
          <a:p>
            <a:pPr defTabSz="914400">
              <a:defRPr/>
            </a:pPr>
            <a:r>
              <a:rPr lang="en-US" altLang="en-US" dirty="0"/>
              <a:t>Check for compliance with apprenticeship and/or trainee requirements.</a:t>
            </a:r>
          </a:p>
          <a:p>
            <a:pPr defTabSz="914400">
              <a:defRPr/>
            </a:pPr>
            <a:r>
              <a:rPr lang="en-US" altLang="en-US" dirty="0"/>
              <a:t>Interview employees</a:t>
            </a:r>
          </a:p>
          <a:p>
            <a:pPr defTabSz="914400">
              <a:defRPr/>
            </a:pPr>
            <a:r>
              <a:rPr lang="en-US" altLang="en-US" dirty="0"/>
              <a:t>Determine if a conformance is necessary.</a:t>
            </a:r>
          </a:p>
          <a:p>
            <a:pPr defTabSz="914400">
              <a:defRPr/>
            </a:pPr>
            <a:r>
              <a:rPr lang="en-US" altLang="en-US" dirty="0"/>
              <a:t>Evaluate compliance with prevailing wages and FBs</a:t>
            </a:r>
          </a:p>
          <a:p>
            <a:pPr defTabSz="914400">
              <a:defRPr/>
            </a:pPr>
            <a:r>
              <a:rPr lang="en-US" altLang="en-US" dirty="0"/>
              <a:t>Apply CWHSSA if applicable</a:t>
            </a:r>
          </a:p>
          <a:p>
            <a:pPr defTabSz="914400">
              <a:defRPr/>
            </a:pPr>
            <a:r>
              <a:rPr lang="en-US" altLang="en-US" dirty="0"/>
              <a:t>Compute back wages and liquidated damages, if any</a:t>
            </a:r>
          </a:p>
          <a:p>
            <a:pPr defTabSz="914400">
              <a:defRPr/>
            </a:pPr>
            <a:r>
              <a:rPr lang="en-US" altLang="en-US" dirty="0"/>
              <a:t>Final conference with employer to discuss results of the investigation</a:t>
            </a:r>
          </a:p>
          <a:p>
            <a:pPr defTabSz="914400"/>
            <a:endParaRPr lang="en-US" dirty="0"/>
          </a:p>
        </p:txBody>
      </p:sp>
    </p:spTree>
    <p:extLst>
      <p:ext uri="{BB962C8B-B14F-4D97-AF65-F5344CB8AC3E}">
        <p14:creationId xmlns:p14="http://schemas.microsoft.com/office/powerpoint/2010/main" val="3452524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Conclusion of Investigation</a:t>
            </a:r>
          </a:p>
        </p:txBody>
      </p:sp>
      <p:sp>
        <p:nvSpPr>
          <p:cNvPr id="26627" name="Rectangle 3"/>
          <p:cNvSpPr>
            <a:spLocks noGrp="1" noChangeArrowheads="1"/>
          </p:cNvSpPr>
          <p:nvPr>
            <p:ph sz="quarter" idx="13"/>
          </p:nvPr>
        </p:nvSpPr>
        <p:spPr/>
        <p:txBody>
          <a:bodyPr/>
          <a:lstStyle/>
          <a:p>
            <a:pPr eaLnBrk="1" hangingPunct="1"/>
            <a:r>
              <a:rPr lang="en-US" altLang="en-US" sz="3200" dirty="0"/>
              <a:t>Final Conference Procedure:</a:t>
            </a:r>
          </a:p>
          <a:p>
            <a:pPr eaLnBrk="1" hangingPunct="1">
              <a:lnSpc>
                <a:spcPct val="0"/>
              </a:lnSpc>
            </a:pPr>
            <a:endParaRPr lang="en-US" altLang="en-US" sz="3200" dirty="0"/>
          </a:p>
          <a:p>
            <a:pPr lvl="1" eaLnBrk="1" hangingPunct="1"/>
            <a:r>
              <a:rPr lang="en-US" altLang="en-US" sz="2800" dirty="0"/>
              <a:t>Inform contractor of investigation findings;</a:t>
            </a:r>
          </a:p>
          <a:p>
            <a:pPr lvl="1" eaLnBrk="1" hangingPunct="1"/>
            <a:r>
              <a:rPr lang="en-US" altLang="en-US" sz="2800" dirty="0"/>
              <a:t>Detail steps to eliminate violations;</a:t>
            </a:r>
          </a:p>
          <a:p>
            <a:pPr lvl="1" eaLnBrk="1" hangingPunct="1"/>
            <a:r>
              <a:rPr lang="en-US" altLang="en-US" sz="2800" dirty="0"/>
              <a:t>Consider additional evidence that may impact on findings (</a:t>
            </a:r>
            <a:r>
              <a:rPr lang="en-US" altLang="en-US" sz="2800" i="1" dirty="0"/>
              <a:t>e.g.</a:t>
            </a:r>
            <a:r>
              <a:rPr lang="en-US" altLang="en-US" sz="2800" dirty="0"/>
              <a:t>, conformance); and</a:t>
            </a:r>
          </a:p>
          <a:p>
            <a:pPr lvl="1" eaLnBrk="1" hangingPunct="1"/>
            <a:r>
              <a:rPr lang="en-US" altLang="en-US" sz="2800" dirty="0"/>
              <a:t>Request payment of back wages and any liquidated damages under CWHSSA.</a:t>
            </a:r>
          </a:p>
          <a:p>
            <a:pPr marL="0" indent="0" eaLnBrk="1" hangingPunct="1">
              <a:buNone/>
            </a:pPr>
            <a:endParaRPr lang="en-US" altLang="en-US" dirty="0"/>
          </a:p>
        </p:txBody>
      </p:sp>
    </p:spTree>
    <p:extLst>
      <p:ext uri="{BB962C8B-B14F-4D97-AF65-F5344CB8AC3E}">
        <p14:creationId xmlns:p14="http://schemas.microsoft.com/office/powerpoint/2010/main" val="288033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sz="3100" b="1" i="1" dirty="0">
                <a:solidFill>
                  <a:schemeClr val="tx1"/>
                </a:solidFill>
              </a:rPr>
              <a:t>Withholding &amp; Debarment</a:t>
            </a:r>
            <a:endParaRPr lang="en-US" b="1" i="1" dirty="0">
              <a:solidFill>
                <a:schemeClr val="tx1"/>
              </a:solidFill>
            </a:endParaRPr>
          </a:p>
        </p:txBody>
      </p:sp>
    </p:spTree>
    <p:extLst>
      <p:ext uri="{BB962C8B-B14F-4D97-AF65-F5344CB8AC3E}">
        <p14:creationId xmlns:p14="http://schemas.microsoft.com/office/powerpoint/2010/main" val="748620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Withholding</a:t>
            </a:r>
          </a:p>
        </p:txBody>
      </p:sp>
      <p:sp>
        <p:nvSpPr>
          <p:cNvPr id="3" name="Content Placeholder 2"/>
          <p:cNvSpPr>
            <a:spLocks noGrp="1"/>
          </p:cNvSpPr>
          <p:nvPr>
            <p:ph idx="1"/>
          </p:nvPr>
        </p:nvSpPr>
        <p:spPr/>
        <p:txBody>
          <a:bodyPr>
            <a:normAutofit lnSpcReduction="10000"/>
          </a:bodyPr>
          <a:lstStyle/>
          <a:p>
            <a:pPr>
              <a:buClr>
                <a:schemeClr val="accent2"/>
              </a:buClr>
            </a:pPr>
            <a:r>
              <a:rPr lang="en-US" altLang="en-US" sz="3200" dirty="0"/>
              <a:t>DBA and CWHSSA provide for withholding of contract funds to satisfy alleged wage underpayments pending resolution of a wage dispute. </a:t>
            </a:r>
          </a:p>
          <a:p>
            <a:pPr lvl="1">
              <a:buClr>
                <a:schemeClr val="accent2"/>
              </a:buClr>
            </a:pPr>
            <a:r>
              <a:rPr lang="en-US" altLang="en-US" sz="2800" dirty="0"/>
              <a:t>40 U.S.C. § 3142(c)(3); 40 U.S.C. § 3702(d).</a:t>
            </a:r>
          </a:p>
          <a:p>
            <a:pPr>
              <a:buClr>
                <a:schemeClr val="accent2"/>
              </a:buClr>
              <a:buSzPct val="70000"/>
              <a:buNone/>
            </a:pPr>
            <a:endParaRPr lang="en-US" altLang="en-US" sz="800" dirty="0"/>
          </a:p>
          <a:p>
            <a:pPr>
              <a:buClr>
                <a:schemeClr val="accent2"/>
              </a:buClr>
            </a:pPr>
            <a:r>
              <a:rPr lang="en-US" altLang="en-US" sz="3200" dirty="0"/>
              <a:t>Withholding of contract funds is an effective enforcement tool in DBA/DBRA/CWHSSA cases.</a:t>
            </a:r>
          </a:p>
          <a:p>
            <a:pPr lvl="1">
              <a:buClr>
                <a:schemeClr val="accent2"/>
              </a:buClr>
            </a:pPr>
            <a:r>
              <a:rPr lang="en-US" altLang="en-US" sz="2800" dirty="0"/>
              <a:t>It protects the rights of covered workers to wages due them.</a:t>
            </a:r>
          </a:p>
          <a:p>
            <a:endParaRPr lang="en-US" dirty="0"/>
          </a:p>
        </p:txBody>
      </p:sp>
    </p:spTree>
    <p:extLst>
      <p:ext uri="{BB962C8B-B14F-4D97-AF65-F5344CB8AC3E}">
        <p14:creationId xmlns:p14="http://schemas.microsoft.com/office/powerpoint/2010/main" val="2328657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eaLnBrk="1" hangingPunct="1"/>
            <a:r>
              <a:rPr lang="en-US" altLang="en-US" sz="3200" dirty="0"/>
              <a:t>Withholding from another federal contract with the same prime contractor is called “cross-withholding.”</a:t>
            </a:r>
          </a:p>
          <a:p>
            <a:pPr eaLnBrk="1" hangingPunct="1">
              <a:buClr>
                <a:schemeClr val="accent2"/>
              </a:buClr>
              <a:buSzPct val="70000"/>
              <a:buFont typeface="Wingdings" pitchFamily="2" charset="2"/>
              <a:buNone/>
            </a:pPr>
            <a:endParaRPr lang="en-US" altLang="en-US" sz="1600" dirty="0"/>
          </a:p>
          <a:p>
            <a:pPr eaLnBrk="1" hangingPunct="1"/>
            <a:r>
              <a:rPr lang="en-US" altLang="en-US" sz="3200" dirty="0"/>
              <a:t>The contracting agency may withhold funds: </a:t>
            </a:r>
          </a:p>
          <a:p>
            <a:pPr lvl="1" eaLnBrk="1" hangingPunct="1"/>
            <a:r>
              <a:rPr lang="en-US" altLang="en-US" sz="2800" dirty="0"/>
              <a:t>on its own initiative; or </a:t>
            </a:r>
          </a:p>
          <a:p>
            <a:pPr lvl="1" eaLnBrk="1" hangingPunct="1"/>
            <a:r>
              <a:rPr lang="en-US" altLang="en-US" sz="2800" dirty="0"/>
              <a:t>at the direction of DOL.</a:t>
            </a:r>
          </a:p>
          <a:p>
            <a:pPr eaLnBrk="1" hangingPunct="1">
              <a:buFont typeface="Wingdings" pitchFamily="2" charset="2"/>
              <a:buNone/>
            </a:pPr>
            <a:endParaRPr lang="en-US" altLang="en-US" sz="2600" b="1" dirty="0"/>
          </a:p>
        </p:txBody>
      </p:sp>
      <p:sp>
        <p:nvSpPr>
          <p:cNvPr id="6" name="Title 1">
            <a:extLst>
              <a:ext uri="{FF2B5EF4-FFF2-40B4-BE49-F238E27FC236}">
                <a16:creationId xmlns:a16="http://schemas.microsoft.com/office/drawing/2014/main" id="{49304BD1-E0A0-4049-B1F3-40EFD6764C15}"/>
              </a:ext>
            </a:extLst>
          </p:cNvPr>
          <p:cNvSpPr>
            <a:spLocks noGrp="1"/>
          </p:cNvSpPr>
          <p:nvPr>
            <p:ph type="title"/>
          </p:nvPr>
        </p:nvSpPr>
        <p:spPr>
          <a:xfrm>
            <a:off x="628650" y="0"/>
            <a:ext cx="7886700" cy="1325563"/>
          </a:xfrm>
        </p:spPr>
        <p:txBody>
          <a:bodyPr/>
          <a:lstStyle/>
          <a:p>
            <a:pPr algn="ctr"/>
            <a:r>
              <a:rPr lang="en-US" dirty="0">
                <a:solidFill>
                  <a:schemeClr val="bg1"/>
                </a:solidFill>
              </a:rPr>
              <a:t>Withholding</a:t>
            </a:r>
          </a:p>
        </p:txBody>
      </p:sp>
    </p:spTree>
    <p:extLst>
      <p:ext uri="{BB962C8B-B14F-4D97-AF65-F5344CB8AC3E}">
        <p14:creationId xmlns:p14="http://schemas.microsoft.com/office/powerpoint/2010/main" val="310614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fontScale="90000"/>
          </a:bodyPr>
          <a:lstStyle/>
          <a:p>
            <a:r>
              <a:rPr lang="en-US" sz="3200" dirty="0">
                <a:solidFill>
                  <a:schemeClr val="bg1">
                    <a:lumMod val="50000"/>
                    <a:lumOff val="50000"/>
                  </a:schemeClr>
                </a:solidFill>
              </a:rPr>
              <a:t>DBA/DBRA</a:t>
            </a:r>
            <a:br>
              <a:rPr lang="en-US" sz="3200" dirty="0">
                <a:solidFill>
                  <a:schemeClr val="bg2">
                    <a:lumMod val="60000"/>
                    <a:lumOff val="40000"/>
                  </a:schemeClr>
                </a:solidFill>
              </a:rPr>
            </a:br>
            <a:r>
              <a:rPr lang="en-US" sz="3200" dirty="0">
                <a:solidFill>
                  <a:schemeClr val="bg2">
                    <a:lumMod val="60000"/>
                    <a:lumOff val="40000"/>
                  </a:schemeClr>
                </a:solidFill>
              </a:rPr>
              <a:t>Compliance Principles</a:t>
            </a:r>
            <a:br>
              <a:rPr lang="en-US" sz="3200" dirty="0"/>
            </a:br>
            <a:endParaRPr lang="en-US" sz="3200" dirty="0"/>
          </a:p>
        </p:txBody>
      </p:sp>
      <p:sp>
        <p:nvSpPr>
          <p:cNvPr id="193540" name="Rectangle 4"/>
          <p:cNvSpPr>
            <a:spLocks noGrp="1" noChangeArrowheads="1"/>
          </p:cNvSpPr>
          <p:nvPr>
            <p:ph idx="1"/>
          </p:nvPr>
        </p:nvSpPr>
        <p:spPr>
          <a:xfrm>
            <a:off x="337771" y="1524000"/>
            <a:ext cx="8163658" cy="4351338"/>
          </a:xfrm>
        </p:spPr>
        <p:txBody>
          <a:bodyPr>
            <a:normAutofit/>
          </a:bodyPr>
          <a:lstStyle/>
          <a:p>
            <a:pPr>
              <a:lnSpc>
                <a:spcPct val="90000"/>
              </a:lnSpc>
            </a:pPr>
            <a:r>
              <a:rPr lang="en-US" sz="2400" dirty="0"/>
              <a:t>Laborers &amp; Mechanics</a:t>
            </a:r>
            <a:br>
              <a:rPr lang="en-US" sz="2400" dirty="0"/>
            </a:br>
            <a:endParaRPr lang="en-US" sz="2400" dirty="0"/>
          </a:p>
          <a:p>
            <a:pPr>
              <a:lnSpc>
                <a:spcPct val="90000"/>
              </a:lnSpc>
            </a:pPr>
            <a:r>
              <a:rPr lang="en-US" sz="2400" dirty="0"/>
              <a:t>Site of the work</a:t>
            </a:r>
            <a:br>
              <a:rPr lang="en-US" sz="2400" dirty="0"/>
            </a:br>
            <a:endParaRPr lang="en-US" sz="2400" dirty="0"/>
          </a:p>
          <a:p>
            <a:pPr>
              <a:lnSpc>
                <a:spcPct val="90000"/>
              </a:lnSpc>
            </a:pPr>
            <a:r>
              <a:rPr lang="en-US" sz="2400" dirty="0"/>
              <a:t>Truck drivers</a:t>
            </a:r>
          </a:p>
          <a:p>
            <a:pPr marL="0" indent="0">
              <a:lnSpc>
                <a:spcPct val="90000"/>
              </a:lnSpc>
              <a:buNone/>
            </a:pPr>
            <a:endParaRPr lang="en-US" sz="2400" dirty="0"/>
          </a:p>
          <a:p>
            <a:pPr>
              <a:lnSpc>
                <a:spcPct val="90000"/>
              </a:lnSpc>
            </a:pPr>
            <a:r>
              <a:rPr lang="en-US" sz="2400" dirty="0"/>
              <a:t>Wages &amp; Fringe Benefits</a:t>
            </a:r>
          </a:p>
          <a:p>
            <a:endParaRPr lang="en-US" sz="2400" dirty="0"/>
          </a:p>
          <a:p>
            <a:r>
              <a:rPr lang="en-US" sz="2400" dirty="0"/>
              <a:t>Apprentices &amp; Trainees</a:t>
            </a:r>
          </a:p>
          <a:p>
            <a:pPr marL="0" indent="0">
              <a:lnSpc>
                <a:spcPct val="90000"/>
              </a:lnSpc>
              <a:buNone/>
            </a:pPr>
            <a:r>
              <a:rPr lang="en-US" sz="2400" dirty="0"/>
              <a:t>    </a:t>
            </a:r>
          </a:p>
        </p:txBody>
      </p:sp>
      <p:sp>
        <p:nvSpPr>
          <p:cNvPr id="193541" name="Rectangle 5"/>
          <p:cNvSpPr>
            <a:spLocks noGrp="1" noChangeArrowheads="1"/>
          </p:cNvSpPr>
          <p:nvPr>
            <p:ph sz="half" idx="4294967295"/>
          </p:nvPr>
        </p:nvSpPr>
        <p:spPr>
          <a:xfrm>
            <a:off x="4419600" y="1524000"/>
            <a:ext cx="4724400" cy="4483100"/>
          </a:xfrm>
        </p:spPr>
        <p:txBody>
          <a:bodyPr>
            <a:normAutofit/>
          </a:bodyPr>
          <a:lstStyle/>
          <a:p>
            <a:r>
              <a:rPr lang="en-US" sz="2400" dirty="0"/>
              <a:t>Computing overtime pay</a:t>
            </a:r>
          </a:p>
          <a:p>
            <a:pPr marL="0" indent="0">
              <a:buNone/>
            </a:pPr>
            <a:endParaRPr lang="en-US" sz="2400" dirty="0"/>
          </a:p>
          <a:p>
            <a:r>
              <a:rPr lang="en-US" sz="2400" dirty="0"/>
              <a:t>Certified Payroll</a:t>
            </a:r>
          </a:p>
          <a:p>
            <a:pPr>
              <a:buNone/>
            </a:pPr>
            <a:endParaRPr lang="en-US" sz="2400" dirty="0"/>
          </a:p>
          <a:p>
            <a:r>
              <a:rPr lang="en-US" sz="2400" dirty="0"/>
              <a:t>Copeland  “Anti-kickback” Act</a:t>
            </a:r>
          </a:p>
          <a:p>
            <a:endParaRPr lang="en-US" sz="2400" dirty="0"/>
          </a:p>
          <a:p>
            <a:r>
              <a:rPr lang="en-US" sz="2400" dirty="0"/>
              <a:t>DOL Investigative Procedures</a:t>
            </a:r>
          </a:p>
          <a:p>
            <a:endParaRPr lang="en-US" sz="2400" dirty="0"/>
          </a:p>
          <a:p>
            <a:r>
              <a:rPr lang="en-US" sz="2400" dirty="0"/>
              <a:t>Conformances</a:t>
            </a:r>
          </a:p>
          <a:p>
            <a:pPr marL="0" indent="0">
              <a:buNone/>
            </a:pPr>
            <a:endParaRPr lang="en-US" sz="2400" dirty="0"/>
          </a:p>
          <a:p>
            <a:pPr>
              <a:buNone/>
            </a:pPr>
            <a:endParaRPr lang="en-US" sz="2400" dirty="0">
              <a:solidFill>
                <a:schemeClr val="bg1"/>
              </a:solidFill>
            </a:endParaRPr>
          </a:p>
          <a:p>
            <a:pPr>
              <a:buFont typeface="Wingdings" pitchFamily="2" charset="2"/>
              <a:buNone/>
            </a:pPr>
            <a:endParaRPr lang="en-US" sz="2400" dirty="0"/>
          </a:p>
          <a:p>
            <a:pPr>
              <a:buFont typeface="Wingdings" pitchFamily="2" charset="2"/>
              <a:buNone/>
            </a:pPr>
            <a:endParaRPr lang="en-US" sz="2400" dirty="0"/>
          </a:p>
        </p:txBody>
      </p:sp>
    </p:spTree>
    <p:extLst>
      <p:ext uri="{BB962C8B-B14F-4D97-AF65-F5344CB8AC3E}">
        <p14:creationId xmlns:p14="http://schemas.microsoft.com/office/powerpoint/2010/main" val="115348534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altLang="en-US" dirty="0">
                <a:solidFill>
                  <a:schemeClr val="bg1"/>
                </a:solidFill>
              </a:rPr>
              <a:t>Debarment</a:t>
            </a:r>
            <a:endParaRPr lang="en-US" dirty="0">
              <a:solidFill>
                <a:schemeClr val="bg1"/>
              </a:solidFill>
            </a:endParaRPr>
          </a:p>
        </p:txBody>
      </p:sp>
      <p:sp>
        <p:nvSpPr>
          <p:cNvPr id="3" name="Content Placeholder 2"/>
          <p:cNvSpPr>
            <a:spLocks noGrp="1"/>
          </p:cNvSpPr>
          <p:nvPr>
            <p:ph idx="1"/>
          </p:nvPr>
        </p:nvSpPr>
        <p:spPr/>
        <p:txBody>
          <a:bodyPr/>
          <a:lstStyle/>
          <a:p>
            <a:pPr>
              <a:buClr>
                <a:schemeClr val="accent2"/>
              </a:buClr>
            </a:pPr>
            <a:r>
              <a:rPr lang="en-US" altLang="en-US" dirty="0"/>
              <a:t>Occurs when a contractor is declared </a:t>
            </a:r>
            <a:r>
              <a:rPr lang="en-US" altLang="en-US" i="1" dirty="0"/>
              <a:t>ineligible</a:t>
            </a:r>
            <a:r>
              <a:rPr lang="en-US" altLang="en-US" dirty="0"/>
              <a:t> for future contracts due to:</a:t>
            </a:r>
          </a:p>
          <a:p>
            <a:pPr>
              <a:lnSpc>
                <a:spcPct val="0"/>
              </a:lnSpc>
              <a:buClr>
                <a:schemeClr val="accent2"/>
              </a:buClr>
            </a:pPr>
            <a:endParaRPr lang="en-US" altLang="en-US" dirty="0"/>
          </a:p>
          <a:p>
            <a:pPr lvl="1">
              <a:buClr>
                <a:schemeClr val="accent2"/>
              </a:buClr>
            </a:pPr>
            <a:r>
              <a:rPr lang="en-US" altLang="en-US" dirty="0"/>
              <a:t>Violations of the DBA in disregard of its  obligations to employees or subcontractors. </a:t>
            </a:r>
          </a:p>
          <a:p>
            <a:pPr lvl="1">
              <a:lnSpc>
                <a:spcPct val="0"/>
              </a:lnSpc>
              <a:buClr>
                <a:schemeClr val="accent2"/>
              </a:buClr>
            </a:pPr>
            <a:endParaRPr lang="en-US" altLang="en-US" dirty="0"/>
          </a:p>
          <a:p>
            <a:pPr lvl="1">
              <a:lnSpc>
                <a:spcPct val="110000"/>
              </a:lnSpc>
              <a:buClr>
                <a:schemeClr val="accent2"/>
              </a:buClr>
            </a:pPr>
            <a:r>
              <a:rPr lang="en-US" altLang="en-US" dirty="0"/>
              <a:t>Aggravated or willful violations under the labor standards provisions of related Acts.</a:t>
            </a:r>
          </a:p>
          <a:p>
            <a:pPr lvl="1">
              <a:lnSpc>
                <a:spcPct val="0"/>
              </a:lnSpc>
              <a:buClr>
                <a:schemeClr val="accent2"/>
              </a:buClr>
            </a:pPr>
            <a:endParaRPr lang="en-US" altLang="en-US" dirty="0"/>
          </a:p>
          <a:p>
            <a:pPr>
              <a:buClr>
                <a:schemeClr val="accent2"/>
              </a:buClr>
            </a:pPr>
            <a:r>
              <a:rPr lang="en-US" altLang="en-US" dirty="0"/>
              <a:t>Period of ineligibility is 3 years for DBA  and up to 3 years for DBRA. 	</a:t>
            </a:r>
          </a:p>
          <a:p>
            <a:endParaRPr lang="en-US" dirty="0"/>
          </a:p>
        </p:txBody>
      </p:sp>
    </p:spTree>
    <p:extLst>
      <p:ext uri="{BB962C8B-B14F-4D97-AF65-F5344CB8AC3E}">
        <p14:creationId xmlns:p14="http://schemas.microsoft.com/office/powerpoint/2010/main" val="31216186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Debarment Criteria</a:t>
            </a:r>
          </a:p>
        </p:txBody>
      </p:sp>
      <p:sp>
        <p:nvSpPr>
          <p:cNvPr id="3" name="Content Placeholder 2"/>
          <p:cNvSpPr>
            <a:spLocks noGrp="1"/>
          </p:cNvSpPr>
          <p:nvPr>
            <p:ph idx="1"/>
          </p:nvPr>
        </p:nvSpPr>
        <p:spPr/>
        <p:txBody>
          <a:bodyPr/>
          <a:lstStyle/>
          <a:p>
            <a:pPr>
              <a:buClr>
                <a:schemeClr val="accent2"/>
              </a:buClr>
            </a:pPr>
            <a:r>
              <a:rPr lang="en-US" altLang="en-US" sz="3200" dirty="0"/>
              <a:t>Debarment is considered when a contractor has:</a:t>
            </a:r>
          </a:p>
          <a:p>
            <a:pPr lvl="1">
              <a:buClr>
                <a:schemeClr val="accent2"/>
              </a:buClr>
            </a:pPr>
            <a:r>
              <a:rPr lang="en-US" altLang="en-US" dirty="0"/>
              <a:t>Submitted falsified certified payrolls;</a:t>
            </a:r>
          </a:p>
          <a:p>
            <a:pPr lvl="1">
              <a:buClr>
                <a:schemeClr val="accent2"/>
              </a:buClr>
            </a:pPr>
            <a:r>
              <a:rPr lang="en-US" altLang="en-US" dirty="0"/>
              <a:t>Required “kickbacks” of wages or back wages;</a:t>
            </a:r>
          </a:p>
          <a:p>
            <a:pPr lvl="1">
              <a:buClr>
                <a:schemeClr val="accent2"/>
              </a:buClr>
            </a:pPr>
            <a:r>
              <a:rPr lang="en-US" altLang="en-US" dirty="0"/>
              <a:t>Committed repeat violations; </a:t>
            </a:r>
          </a:p>
          <a:p>
            <a:pPr lvl="1">
              <a:buClr>
                <a:schemeClr val="accent2"/>
              </a:buClr>
            </a:pPr>
            <a:r>
              <a:rPr lang="en-US" altLang="en-US" dirty="0"/>
              <a:t>Committed serious violations;</a:t>
            </a:r>
          </a:p>
          <a:p>
            <a:pPr lvl="1">
              <a:buClr>
                <a:schemeClr val="accent2"/>
              </a:buClr>
            </a:pPr>
            <a:r>
              <a:rPr lang="en-US" altLang="en-US" dirty="0"/>
              <a:t>Misclassified covered workers in clear disregard of proper classification norms; and/or </a:t>
            </a:r>
          </a:p>
          <a:p>
            <a:pPr lvl="1">
              <a:buClr>
                <a:schemeClr val="accent2"/>
              </a:buClr>
            </a:pPr>
            <a:r>
              <a:rPr lang="en-US" altLang="en-US" dirty="0"/>
              <a:t>As a prime contractor, failed to ensure compliance by subcontractors. </a:t>
            </a:r>
          </a:p>
          <a:p>
            <a:endParaRPr lang="en-US" dirty="0"/>
          </a:p>
        </p:txBody>
      </p:sp>
    </p:spTree>
    <p:extLst>
      <p:ext uri="{BB962C8B-B14F-4D97-AF65-F5344CB8AC3E}">
        <p14:creationId xmlns:p14="http://schemas.microsoft.com/office/powerpoint/2010/main" val="393138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Debarment List</a:t>
            </a:r>
          </a:p>
        </p:txBody>
      </p:sp>
      <p:sp>
        <p:nvSpPr>
          <p:cNvPr id="35843" name="Content Placeholder 2"/>
          <p:cNvSpPr>
            <a:spLocks noGrp="1"/>
          </p:cNvSpPr>
          <p:nvPr>
            <p:ph idx="1"/>
          </p:nvPr>
        </p:nvSpPr>
        <p:spPr/>
        <p:txBody>
          <a:bodyPr/>
          <a:lstStyle/>
          <a:p>
            <a:r>
              <a:rPr lang="en-US" altLang="en-US" dirty="0"/>
              <a:t>The name(s) of the contractor and any responsible parties, along with the name of any firms in which they are known to have an interest, are placed on the list of ineligible persons or firms, which is distributed to federal agencies.</a:t>
            </a:r>
          </a:p>
          <a:p>
            <a:r>
              <a:rPr lang="en-US" altLang="en-US" dirty="0"/>
              <a:t>This list is searchable online at the </a:t>
            </a:r>
            <a:r>
              <a:rPr lang="en-US" altLang="en-US" dirty="0">
                <a:hlinkClick r:id="rId3"/>
              </a:rPr>
              <a:t>System Awards Management website</a:t>
            </a:r>
            <a:endParaRPr lang="en-US" altLang="en-US" dirty="0"/>
          </a:p>
        </p:txBody>
      </p:sp>
    </p:spTree>
    <p:extLst>
      <p:ext uri="{BB962C8B-B14F-4D97-AF65-F5344CB8AC3E}">
        <p14:creationId xmlns:p14="http://schemas.microsoft.com/office/powerpoint/2010/main" val="4204430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4EAD-6970-4D78-B5C6-947DA835C3FC}"/>
              </a:ext>
            </a:extLst>
          </p:cNvPr>
          <p:cNvSpPr>
            <a:spLocks noGrp="1"/>
          </p:cNvSpPr>
          <p:nvPr>
            <p:ph type="title"/>
          </p:nvPr>
        </p:nvSpPr>
        <p:spPr/>
        <p:txBody>
          <a:bodyPr/>
          <a:lstStyle/>
          <a:p>
            <a:r>
              <a:rPr lang="en-US" dirty="0"/>
              <a:t>Federal Minimum Wage</a:t>
            </a:r>
          </a:p>
        </p:txBody>
      </p:sp>
      <p:pic>
        <p:nvPicPr>
          <p:cNvPr id="1026" name="Picture 2" descr="MW for contractors poster">
            <a:extLst>
              <a:ext uri="{FF2B5EF4-FFF2-40B4-BE49-F238E27FC236}">
                <a16:creationId xmlns:a16="http://schemas.microsoft.com/office/drawing/2014/main" id="{80066020-9DE6-4716-99BA-A55CC2550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9" y="786722"/>
            <a:ext cx="3943520" cy="607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4564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4779-0258-496C-B40E-B1FB20620E4F}"/>
              </a:ext>
            </a:extLst>
          </p:cNvPr>
          <p:cNvSpPr>
            <a:spLocks noGrp="1"/>
          </p:cNvSpPr>
          <p:nvPr>
            <p:ph type="title"/>
          </p:nvPr>
        </p:nvSpPr>
        <p:spPr/>
        <p:txBody>
          <a:bodyPr/>
          <a:lstStyle/>
          <a:p>
            <a:r>
              <a:rPr lang="en-US" dirty="0"/>
              <a:t>Paid Sick Leave</a:t>
            </a:r>
          </a:p>
        </p:txBody>
      </p:sp>
      <p:pic>
        <p:nvPicPr>
          <p:cNvPr id="5" name="Picture 4">
            <a:extLst>
              <a:ext uri="{FF2B5EF4-FFF2-40B4-BE49-F238E27FC236}">
                <a16:creationId xmlns:a16="http://schemas.microsoft.com/office/drawing/2014/main" id="{56BDC76E-8C71-4823-A9F0-1F0992685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736" y="822330"/>
            <a:ext cx="3843436" cy="5949639"/>
          </a:xfrm>
          <a:prstGeom prst="rect">
            <a:avLst/>
          </a:prstGeom>
        </p:spPr>
      </p:pic>
    </p:spTree>
    <p:extLst>
      <p:ext uri="{BB962C8B-B14F-4D97-AF65-F5344CB8AC3E}">
        <p14:creationId xmlns:p14="http://schemas.microsoft.com/office/powerpoint/2010/main" val="3429378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6182"/>
          </a:xfrm>
        </p:spPr>
        <p:txBody>
          <a:bodyPr>
            <a:noAutofit/>
          </a:bodyPr>
          <a:lstStyle/>
          <a:p>
            <a:r>
              <a:rPr lang="en-US" sz="3636" b="1" dirty="0">
                <a:latin typeface="+mn-lt"/>
                <a:cs typeface="Times New Roman" panose="02020603050405020304" pitchFamily="18" charset="0"/>
              </a:rPr>
              <a:t>Overview of Executive Order 13706: </a:t>
            </a:r>
            <a:br>
              <a:rPr lang="en-US" sz="3636" b="1" dirty="0">
                <a:latin typeface="+mn-lt"/>
                <a:cs typeface="Times New Roman" panose="02020603050405020304" pitchFamily="18" charset="0"/>
              </a:rPr>
            </a:br>
            <a:r>
              <a:rPr lang="en-US" sz="3636" dirty="0">
                <a:latin typeface="+mn-lt"/>
                <a:cs typeface="Times New Roman" panose="02020603050405020304" pitchFamily="18" charset="0"/>
              </a:rPr>
              <a:t>Paid Sick Leave for Federal Contract Workers</a:t>
            </a:r>
          </a:p>
        </p:txBody>
      </p:sp>
      <p:sp>
        <p:nvSpPr>
          <p:cNvPr id="3" name="Content Placeholder 2"/>
          <p:cNvSpPr>
            <a:spLocks noGrp="1"/>
          </p:cNvSpPr>
          <p:nvPr>
            <p:ph sz="half" idx="1"/>
          </p:nvPr>
        </p:nvSpPr>
        <p:spPr>
          <a:xfrm>
            <a:off x="274320" y="1316182"/>
            <a:ext cx="8534400" cy="5541818"/>
          </a:xfrm>
        </p:spPr>
        <p:txBody>
          <a:bodyPr>
            <a:noAutofit/>
          </a:bodyPr>
          <a:lstStyle/>
          <a:p>
            <a:pPr marL="155865" indent="-155865">
              <a:buClrTx/>
            </a:pPr>
            <a:r>
              <a:rPr lang="en-US" sz="3200" dirty="0">
                <a:cs typeface="Times New Roman" panose="02020603050405020304" pitchFamily="18" charset="0"/>
              </a:rPr>
              <a:t>EO 13706 was signed on September 7, 2015.</a:t>
            </a:r>
          </a:p>
          <a:p>
            <a:pPr lvl="1">
              <a:buClrTx/>
              <a:buFont typeface="Calibri Light" panose="020F0302020204030204" pitchFamily="34" charset="0"/>
              <a:buChar char="−"/>
            </a:pPr>
            <a:r>
              <a:rPr lang="en-US" sz="2800" dirty="0">
                <a:latin typeface="Calibri Light" panose="020F0302020204030204" pitchFamily="34" charset="0"/>
                <a:cs typeface="Calibri Light" panose="020F0302020204030204" pitchFamily="34" charset="0"/>
              </a:rPr>
              <a:t>It requires covered contractors to allow employees to accrue 1 hour of paid sick leave for every 30 hours </a:t>
            </a:r>
            <a:r>
              <a:rPr lang="en-US" sz="2800" u="sng" dirty="0">
                <a:latin typeface="Calibri Light" panose="020F0302020204030204" pitchFamily="34" charset="0"/>
                <a:cs typeface="Calibri Light" panose="020F0302020204030204" pitchFamily="34" charset="0"/>
              </a:rPr>
              <a:t>worked on</a:t>
            </a:r>
            <a:r>
              <a:rPr lang="en-US" sz="2800" dirty="0">
                <a:latin typeface="Calibri Light" panose="020F0302020204030204" pitchFamily="34" charset="0"/>
                <a:cs typeface="Calibri Light" panose="020F0302020204030204" pitchFamily="34" charset="0"/>
              </a:rPr>
              <a:t> or </a:t>
            </a:r>
            <a:r>
              <a:rPr lang="en-US" sz="2800" u="sng" dirty="0">
                <a:latin typeface="Calibri Light" panose="020F0302020204030204" pitchFamily="34" charset="0"/>
                <a:cs typeface="Calibri Light" panose="020F0302020204030204" pitchFamily="34" charset="0"/>
              </a:rPr>
              <a:t>in connection with </a:t>
            </a:r>
            <a:r>
              <a:rPr lang="en-US" sz="2800" dirty="0">
                <a:latin typeface="Calibri Light" panose="020F0302020204030204" pitchFamily="34" charset="0"/>
                <a:cs typeface="Calibri Light" panose="020F0302020204030204" pitchFamily="34" charset="0"/>
              </a:rPr>
              <a:t>a covered contract, up to 56 hours (7 days) per year, and to use accrued leave for certain purposes. </a:t>
            </a:r>
          </a:p>
          <a:p>
            <a:pPr marL="155865" indent="-155865">
              <a:buClrTx/>
            </a:pPr>
            <a:r>
              <a:rPr lang="en-US" sz="3200" dirty="0">
                <a:cs typeface="Times New Roman" panose="02020603050405020304" pitchFamily="18" charset="0"/>
              </a:rPr>
              <a:t>Regulations for the EO were published on September 30, 2016 </a:t>
            </a:r>
            <a:br>
              <a:rPr lang="en-US" sz="2182" dirty="0">
                <a:cs typeface="Times New Roman" panose="02020603050405020304" pitchFamily="18" charset="0"/>
              </a:rPr>
            </a:br>
            <a:r>
              <a:rPr lang="en-US" sz="2182" dirty="0">
                <a:cs typeface="Times New Roman" panose="02020603050405020304" pitchFamily="18" charset="0"/>
              </a:rPr>
              <a:t>(</a:t>
            </a:r>
            <a:r>
              <a:rPr lang="en-US" sz="2182" b="1" dirty="0">
                <a:cs typeface="Times New Roman" panose="02020603050405020304" pitchFamily="18" charset="0"/>
                <a:hlinkClick r:id="rId2"/>
              </a:rPr>
              <a:t>29 CFR Part 13</a:t>
            </a:r>
            <a:r>
              <a:rPr lang="en-US" sz="2182" dirty="0">
                <a:cs typeface="Times New Roman" panose="02020603050405020304" pitchFamily="18" charset="0"/>
              </a:rPr>
              <a:t>). </a:t>
            </a:r>
          </a:p>
          <a:p>
            <a:pPr lvl="1">
              <a:buClrTx/>
              <a:buFont typeface="Calibri Light" panose="020F0302020204030204" pitchFamily="34" charset="0"/>
              <a:buChar char="−"/>
            </a:pPr>
            <a:r>
              <a:rPr lang="en-US" sz="2800" dirty="0">
                <a:latin typeface="Calibri Light" panose="020F0302020204030204" pitchFamily="34" charset="0"/>
                <a:cs typeface="Calibri Light" panose="020F0302020204030204" pitchFamily="34" charset="0"/>
              </a:rPr>
              <a:t>The regulations provide details about coverage, exclusions, the accrual and use of paid sick leave, requirements for contractors and contracting agencies, and enforcement.</a:t>
            </a:r>
            <a:endParaRPr lang="en-US" sz="2800" dirty="0">
              <a:latin typeface="Times New Roman" panose="02020603050405020304" pitchFamily="18" charset="0"/>
              <a:cs typeface="Times New Roman" panose="02020603050405020304" pitchFamily="18" charset="0"/>
            </a:endParaRPr>
          </a:p>
          <a:p>
            <a:pPr marL="571506" lvl="1" indent="-155865"/>
            <a:endParaRPr lang="en-US" dirty="0">
              <a:latin typeface="Times New Roman" panose="02020603050405020304" pitchFamily="18" charset="0"/>
              <a:cs typeface="Times New Roman" panose="02020603050405020304" pitchFamily="18" charset="0"/>
            </a:endParaRPr>
          </a:p>
          <a:p>
            <a:pPr marL="571506" lvl="1" indent="-155865"/>
            <a:endParaRPr lang="en-US" dirty="0">
              <a:latin typeface="Times New Roman" panose="02020603050405020304" pitchFamily="18" charset="0"/>
              <a:cs typeface="Times New Roman" panose="02020603050405020304" pitchFamily="18" charset="0"/>
            </a:endParaRPr>
          </a:p>
          <a:p>
            <a:pPr marL="571506" lvl="1" indent="-15586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3220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6184"/>
          </a:xfrm>
        </p:spPr>
        <p:txBody>
          <a:bodyPr>
            <a:noAutofit/>
          </a:bodyPr>
          <a:lstStyle/>
          <a:p>
            <a:r>
              <a:rPr lang="en-US" sz="3636" b="1" dirty="0">
                <a:latin typeface="+mn-lt"/>
                <a:cs typeface="Times New Roman" panose="02020603050405020304" pitchFamily="18" charset="0"/>
              </a:rPr>
              <a:t>Overview of Executive Order 13706: </a:t>
            </a:r>
            <a:br>
              <a:rPr lang="en-US" sz="3636" dirty="0">
                <a:latin typeface="+mn-lt"/>
                <a:cs typeface="Times New Roman" panose="02020603050405020304" pitchFamily="18" charset="0"/>
              </a:rPr>
            </a:br>
            <a:r>
              <a:rPr lang="en-US" sz="3636" dirty="0">
                <a:latin typeface="+mn-lt"/>
                <a:cs typeface="Times New Roman" panose="02020603050405020304" pitchFamily="18" charset="0"/>
              </a:rPr>
              <a:t>Paid Sick Leave for Federal Contract Workers</a:t>
            </a:r>
            <a:endParaRPr lang="en-US" sz="3636" dirty="0">
              <a:latin typeface="+mn-lt"/>
            </a:endParaRPr>
          </a:p>
        </p:txBody>
      </p:sp>
      <p:sp>
        <p:nvSpPr>
          <p:cNvPr id="5" name="Content Placeholder 4"/>
          <p:cNvSpPr>
            <a:spLocks noGrp="1"/>
          </p:cNvSpPr>
          <p:nvPr>
            <p:ph idx="1"/>
          </p:nvPr>
        </p:nvSpPr>
        <p:spPr>
          <a:xfrm>
            <a:off x="365760" y="1508760"/>
            <a:ext cx="8534400" cy="1989514"/>
          </a:xfrm>
        </p:spPr>
        <p:txBody>
          <a:bodyPr>
            <a:normAutofit fontScale="92500"/>
          </a:bodyPr>
          <a:lstStyle/>
          <a:p>
            <a:pPr marL="155865" indent="-155865">
              <a:buClrTx/>
            </a:pPr>
            <a:r>
              <a:rPr lang="en-US" sz="3500" dirty="0">
                <a:cs typeface="Times New Roman" panose="02020603050405020304" pitchFamily="18" charset="0"/>
              </a:rPr>
              <a:t>Requirements are effective as of January 1, 2017.</a:t>
            </a:r>
          </a:p>
          <a:p>
            <a:pPr lvl="1">
              <a:buClrTx/>
              <a:buFont typeface="Calibri Light" panose="020F0302020204030204" pitchFamily="34" charset="0"/>
              <a:buChar char="−"/>
            </a:pPr>
            <a:r>
              <a:rPr lang="en-US" sz="2800" dirty="0">
                <a:latin typeface="Calibri Light" panose="020F0302020204030204" pitchFamily="34" charset="0"/>
                <a:cs typeface="Calibri Light" panose="020F0302020204030204" pitchFamily="34" charset="0"/>
              </a:rPr>
              <a:t>The requirements of the EO and regulations are effective as of January 1, 2017, though they only apply to “new contracts” on or after that date.</a:t>
            </a:r>
            <a:endParaRPr lang="en-US" sz="2800" dirty="0"/>
          </a:p>
        </p:txBody>
      </p:sp>
      <p:pic>
        <p:nvPicPr>
          <p:cNvPr id="6" name="Picture 5">
            <a:extLst>
              <a:ext uri="{FF2B5EF4-FFF2-40B4-BE49-F238E27FC236}">
                <a16:creationId xmlns:a16="http://schemas.microsoft.com/office/drawing/2014/main" id="{60187304-815C-4375-9FDD-0EA7F922E751}"/>
              </a:ext>
            </a:extLst>
          </p:cNvPr>
          <p:cNvPicPr>
            <a:picLocks noChangeAspect="1"/>
          </p:cNvPicPr>
          <p:nvPr/>
        </p:nvPicPr>
        <p:blipFill rotWithShape="1">
          <a:blip r:embed="rId2"/>
          <a:srcRect t="2941"/>
          <a:stretch/>
        </p:blipFill>
        <p:spPr>
          <a:xfrm>
            <a:off x="2337955" y="3913909"/>
            <a:ext cx="4468091" cy="2286000"/>
          </a:xfrm>
          <a:prstGeom prst="rect">
            <a:avLst/>
          </a:prstGeom>
        </p:spPr>
      </p:pic>
    </p:spTree>
    <p:extLst>
      <p:ext uri="{BB962C8B-B14F-4D97-AF65-F5344CB8AC3E}">
        <p14:creationId xmlns:p14="http://schemas.microsoft.com/office/powerpoint/2010/main" val="217813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6182"/>
          </a:xfrm>
        </p:spPr>
        <p:txBody>
          <a:bodyPr>
            <a:noAutofit/>
          </a:bodyPr>
          <a:lstStyle/>
          <a:p>
            <a:r>
              <a:rPr lang="en-US" sz="3636" b="1" dirty="0">
                <a:latin typeface="+mn-lt"/>
                <a:cs typeface="Times New Roman" panose="02020603050405020304" pitchFamily="18" charset="0"/>
              </a:rPr>
              <a:t>Coverage:</a:t>
            </a:r>
            <a:br>
              <a:rPr lang="en-US" sz="3636" b="1" dirty="0">
                <a:latin typeface="+mn-lt"/>
                <a:cs typeface="Times New Roman" panose="02020603050405020304" pitchFamily="18" charset="0"/>
              </a:rPr>
            </a:br>
            <a:r>
              <a:rPr lang="en-US" sz="3636" dirty="0">
                <a:latin typeface="+mn-lt"/>
                <a:cs typeface="Times New Roman" panose="02020603050405020304" pitchFamily="18" charset="0"/>
              </a:rPr>
              <a:t>Which contracts are covered by EO 13706?</a:t>
            </a:r>
          </a:p>
        </p:txBody>
      </p:sp>
      <p:sp>
        <p:nvSpPr>
          <p:cNvPr id="4" name="Content Placeholder 3"/>
          <p:cNvSpPr>
            <a:spLocks noGrp="1"/>
          </p:cNvSpPr>
          <p:nvPr>
            <p:ph sz="half" idx="2"/>
          </p:nvPr>
        </p:nvSpPr>
        <p:spPr>
          <a:xfrm>
            <a:off x="304800" y="1316182"/>
            <a:ext cx="8839200" cy="5541818"/>
          </a:xfrm>
        </p:spPr>
        <p:txBody>
          <a:bodyPr>
            <a:noAutofit/>
          </a:bodyPr>
          <a:lstStyle/>
          <a:p>
            <a:pPr marL="0" indent="0">
              <a:spcBef>
                <a:spcPts val="545"/>
              </a:spcBef>
              <a:buNone/>
            </a:pPr>
            <a:r>
              <a:rPr lang="en-US" sz="3200" dirty="0">
                <a:cs typeface="Times New Roman" panose="02020603050405020304" pitchFamily="18" charset="0"/>
              </a:rPr>
              <a:t>EO 13706 applies to </a:t>
            </a:r>
            <a:r>
              <a:rPr lang="en-US" sz="3200" b="1" dirty="0">
                <a:cs typeface="Times New Roman" panose="02020603050405020304" pitchFamily="18" charset="0"/>
              </a:rPr>
              <a:t>four types of contracts</a:t>
            </a:r>
            <a:r>
              <a:rPr lang="en-US" sz="3200" dirty="0">
                <a:cs typeface="Times New Roman" panose="02020603050405020304" pitchFamily="18" charset="0"/>
              </a:rPr>
              <a:t> entered into by the federal government (29 CFR 13.3(a)(1):</a:t>
            </a:r>
          </a:p>
          <a:p>
            <a:pPr>
              <a:spcBef>
                <a:spcPts val="545"/>
              </a:spcBef>
            </a:pPr>
            <a:endParaRPr lang="en-US" sz="2182" dirty="0">
              <a:cs typeface="Times New Roman" panose="02020603050405020304" pitchFamily="18" charset="0"/>
            </a:endParaRPr>
          </a:p>
          <a:p>
            <a:pPr>
              <a:spcBef>
                <a:spcPts val="545"/>
              </a:spcBef>
              <a:buClrTx/>
            </a:pPr>
            <a:r>
              <a:rPr lang="en-US" sz="2800" dirty="0">
                <a:cs typeface="Times New Roman" panose="02020603050405020304" pitchFamily="18" charset="0"/>
              </a:rPr>
              <a:t>Procurement contracts for construction covered by the Davis-Bacon Act (DBA).  </a:t>
            </a:r>
          </a:p>
          <a:p>
            <a:pPr lvl="1">
              <a:spcBef>
                <a:spcPts val="545"/>
              </a:spcBef>
              <a:buClrTx/>
            </a:pPr>
            <a:r>
              <a:rPr lang="en-US" dirty="0">
                <a:latin typeface="Calibri Light" panose="020F0302020204030204" pitchFamily="34" charset="0"/>
                <a:cs typeface="Calibri Light" panose="020F0302020204030204" pitchFamily="34" charset="0"/>
              </a:rPr>
              <a:t>This includes prime contracts at the $2,000 threshold and DBA-covered lower-tier contracts of any monetary value.</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a:p>
            <a:pPr>
              <a:spcBef>
                <a:spcPts val="545"/>
              </a:spcBef>
              <a:buClrTx/>
            </a:pPr>
            <a:r>
              <a:rPr lang="en-US" sz="2800" dirty="0">
                <a:cs typeface="Times New Roman" panose="02020603050405020304" pitchFamily="18" charset="0"/>
              </a:rPr>
              <a:t>Service contracts covered by the Service Contract Act (SCA).  </a:t>
            </a:r>
          </a:p>
          <a:p>
            <a:pPr lvl="1">
              <a:spcBef>
                <a:spcPts val="545"/>
              </a:spcBef>
              <a:buClrTx/>
            </a:pPr>
            <a:r>
              <a:rPr lang="en-US" dirty="0">
                <a:latin typeface="Calibri Light" panose="020F0302020204030204" pitchFamily="34" charset="0"/>
                <a:cs typeface="Calibri Light" panose="020F0302020204030204" pitchFamily="34" charset="0"/>
              </a:rPr>
              <a:t>This includes prime contracts at the $2,500 threshold and SCA-covered lower-tier contracts of any monetary value.</a:t>
            </a:r>
          </a:p>
          <a:p>
            <a:pPr>
              <a:spcBef>
                <a:spcPts val="0"/>
              </a:spcBef>
            </a:pPr>
            <a:endParaRPr lang="en-US" sz="1455" dirty="0">
              <a:latin typeface="Calibri" panose="020F0502020204030204" pitchFamily="34" charset="0"/>
            </a:endParaRPr>
          </a:p>
        </p:txBody>
      </p:sp>
    </p:spTree>
    <p:extLst>
      <p:ext uri="{BB962C8B-B14F-4D97-AF65-F5344CB8AC3E}">
        <p14:creationId xmlns:p14="http://schemas.microsoft.com/office/powerpoint/2010/main" val="3744049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80723" y="74349"/>
            <a:ext cx="6582554" cy="990601"/>
          </a:xfrm>
        </p:spPr>
        <p:txBody>
          <a:bodyPr>
            <a:noAutofit/>
          </a:bodyPr>
          <a:lstStyle/>
          <a:p>
            <a:r>
              <a:rPr lang="en-US" altLang="en-US" b="1" dirty="0">
                <a:solidFill>
                  <a:srgbClr val="FF0000"/>
                </a:solidFill>
              </a:rPr>
              <a:t>The Job Classifications I need are Missing???</a:t>
            </a:r>
          </a:p>
        </p:txBody>
      </p:sp>
      <p:pic>
        <p:nvPicPr>
          <p:cNvPr id="26627" name="Picture 4" descr="C:\Users\aherrman\Desktop\General WD Cover Sheet.jpg"/>
          <p:cNvPicPr>
            <a:picLocks noChangeAspect="1" noChangeArrowheads="1"/>
          </p:cNvPicPr>
          <p:nvPr/>
        </p:nvPicPr>
        <p:blipFill rotWithShape="1">
          <a:blip r:embed="rId3">
            <a:extLst>
              <a:ext uri="{28A0092B-C50C-407E-A947-70E740481C1C}">
                <a14:useLocalDpi xmlns:a14="http://schemas.microsoft.com/office/drawing/2010/main" val="0"/>
              </a:ext>
            </a:extLst>
          </a:blip>
          <a:srcRect r="49684"/>
          <a:stretch/>
        </p:blipFill>
        <p:spPr bwMode="auto">
          <a:xfrm>
            <a:off x="628651" y="1294875"/>
            <a:ext cx="7699272" cy="550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702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Conformances</a:t>
            </a:r>
          </a:p>
        </p:txBody>
      </p:sp>
      <p:sp>
        <p:nvSpPr>
          <p:cNvPr id="3" name="Content Placeholder 2"/>
          <p:cNvSpPr>
            <a:spLocks noGrp="1"/>
          </p:cNvSpPr>
          <p:nvPr>
            <p:ph idx="1"/>
          </p:nvPr>
        </p:nvSpPr>
        <p:spPr/>
        <p:txBody>
          <a:bodyPr>
            <a:normAutofit fontScale="92500"/>
          </a:bodyPr>
          <a:lstStyle/>
          <a:p>
            <a:pPr>
              <a:buClr>
                <a:schemeClr val="accent2"/>
              </a:buClr>
            </a:pPr>
            <a:r>
              <a:rPr lang="en-US" altLang="en-US" dirty="0"/>
              <a:t>Unlisted classifications needed for work not included within the scope of the classifications listed may be added after award only as provided in the labor standards contract clauses (29CFR 5.5 (a) (1) (ii)). </a:t>
            </a:r>
          </a:p>
          <a:p>
            <a:pPr>
              <a:buClr>
                <a:schemeClr val="accent2"/>
              </a:buClr>
            </a:pPr>
            <a:r>
              <a:rPr lang="en-US" altLang="en-US" dirty="0"/>
              <a:t>Conformance requirements:</a:t>
            </a:r>
          </a:p>
          <a:p>
            <a:pPr lvl="1">
              <a:buClr>
                <a:schemeClr val="accent2"/>
              </a:buClr>
            </a:pPr>
            <a:r>
              <a:rPr lang="en-US" altLang="en-US" dirty="0"/>
              <a:t>The work to be performed by the proposed classification is not performed by a classification already in the wage determination (WD);</a:t>
            </a:r>
          </a:p>
          <a:p>
            <a:pPr lvl="1">
              <a:buClr>
                <a:schemeClr val="accent2"/>
              </a:buClr>
            </a:pPr>
            <a:r>
              <a:rPr lang="en-US" altLang="en-US" dirty="0"/>
              <a:t>The proposed wage rate must bear a reasonable relationship to WD rates; and</a:t>
            </a:r>
          </a:p>
          <a:p>
            <a:pPr lvl="1">
              <a:buClr>
                <a:schemeClr val="accent2"/>
              </a:buClr>
            </a:pPr>
            <a:r>
              <a:rPr lang="en-US" altLang="en-US" dirty="0"/>
              <a:t>The proposed classification is utilized in the area by the construction industry.</a:t>
            </a:r>
          </a:p>
          <a:p>
            <a:endParaRPr lang="en-US" altLang="en-US" dirty="0"/>
          </a:p>
          <a:p>
            <a:endParaRPr lang="en-US" dirty="0"/>
          </a:p>
        </p:txBody>
      </p:sp>
    </p:spTree>
    <p:extLst>
      <p:ext uri="{BB962C8B-B14F-4D97-AF65-F5344CB8AC3E}">
        <p14:creationId xmlns:p14="http://schemas.microsoft.com/office/powerpoint/2010/main" val="118342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4000" dirty="0"/>
              <a:t>Laborers and Mechanics</a:t>
            </a:r>
          </a:p>
        </p:txBody>
      </p:sp>
      <p:sp>
        <p:nvSpPr>
          <p:cNvPr id="6147" name="Rectangle 3"/>
          <p:cNvSpPr>
            <a:spLocks noGrp="1" noChangeArrowheads="1"/>
          </p:cNvSpPr>
          <p:nvPr>
            <p:ph idx="1"/>
          </p:nvPr>
        </p:nvSpPr>
        <p:spPr/>
        <p:txBody>
          <a:bodyPr/>
          <a:lstStyle/>
          <a:p>
            <a:pPr>
              <a:buFont typeface="Wingdings" pitchFamily="2" charset="2"/>
              <a:buNone/>
            </a:pPr>
            <a:endParaRPr lang="en-US" altLang="en-US" sz="2000" dirty="0"/>
          </a:p>
          <a:p>
            <a:pPr lvl="1"/>
            <a:r>
              <a:rPr lang="en-US" altLang="en-US" sz="2600" dirty="0"/>
              <a:t>Workers whose duties are manual or physical in nature;</a:t>
            </a:r>
            <a:br>
              <a:rPr lang="en-US" altLang="en-US" sz="2600" dirty="0"/>
            </a:br>
            <a:endParaRPr lang="en-US" altLang="en-US" sz="2600" dirty="0"/>
          </a:p>
          <a:p>
            <a:pPr lvl="1"/>
            <a:r>
              <a:rPr lang="en-US" altLang="en-US" sz="2600" dirty="0"/>
              <a:t>Includes apprentices, trainees and helpers; and</a:t>
            </a:r>
            <a:br>
              <a:rPr lang="en-US" altLang="en-US" sz="2600" dirty="0"/>
            </a:br>
            <a:endParaRPr lang="en-US" altLang="en-US" sz="2600" dirty="0"/>
          </a:p>
          <a:p>
            <a:pPr lvl="1"/>
            <a:r>
              <a:rPr lang="en-US" altLang="en-US" sz="2600" dirty="0"/>
              <a:t>For CWHSSA, includes guards and watchmen. </a:t>
            </a:r>
            <a:r>
              <a:rPr lang="en-US" altLang="en-US" sz="2600" b="1" dirty="0"/>
              <a:t>	</a:t>
            </a:r>
            <a:r>
              <a:rPr lang="en-US" altLang="en-US" b="1" dirty="0"/>
              <a:t>	</a:t>
            </a:r>
          </a:p>
        </p:txBody>
      </p:sp>
    </p:spTree>
    <p:extLst>
      <p:ext uri="{BB962C8B-B14F-4D97-AF65-F5344CB8AC3E}">
        <p14:creationId xmlns:p14="http://schemas.microsoft.com/office/powerpoint/2010/main" val="89817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altLang="en-US" dirty="0"/>
              <a:t>Unnecessary Conformance Actions</a:t>
            </a:r>
          </a:p>
        </p:txBody>
      </p:sp>
      <p:sp>
        <p:nvSpPr>
          <p:cNvPr id="37891" name="Rectangle 3"/>
          <p:cNvSpPr>
            <a:spLocks noGrp="1" noChangeArrowheads="1"/>
          </p:cNvSpPr>
          <p:nvPr>
            <p:ph idx="1"/>
          </p:nvPr>
        </p:nvSpPr>
        <p:spPr/>
        <p:txBody>
          <a:bodyPr/>
          <a:lstStyle/>
          <a:p>
            <a:pPr>
              <a:buFont typeface="Wingdings" pitchFamily="2" charset="2"/>
              <a:buNone/>
            </a:pPr>
            <a:r>
              <a:rPr lang="en-US" altLang="en-US" sz="2800" b="1" dirty="0"/>
              <a:t>Conformance requests are </a:t>
            </a:r>
            <a:r>
              <a:rPr lang="en-US" altLang="en-US" sz="2800" b="1" u="sng" dirty="0"/>
              <a:t>not</a:t>
            </a:r>
            <a:r>
              <a:rPr lang="en-US" altLang="en-US" sz="2800" b="1" dirty="0"/>
              <a:t> </a:t>
            </a:r>
          </a:p>
          <a:p>
            <a:pPr>
              <a:buFont typeface="Wingdings" pitchFamily="2" charset="2"/>
              <a:buNone/>
            </a:pPr>
            <a:r>
              <a:rPr lang="en-US" altLang="en-US" sz="2800" b="1" dirty="0"/>
              <a:t>needed for </a:t>
            </a:r>
            <a:r>
              <a:rPr lang="en-US" altLang="en-US" sz="2800" b="1" u="sng" dirty="0"/>
              <a:t>bona fide</a:t>
            </a:r>
            <a:r>
              <a:rPr lang="en-US" altLang="en-US" sz="2800" b="1" dirty="0"/>
              <a:t>:</a:t>
            </a:r>
          </a:p>
          <a:p>
            <a:pPr>
              <a:buFont typeface="Wingdings" pitchFamily="2" charset="2"/>
              <a:buNone/>
            </a:pPr>
            <a:endParaRPr lang="en-US" altLang="en-US" sz="2800" b="1" dirty="0"/>
          </a:p>
          <a:p>
            <a:pPr lvl="2"/>
            <a:r>
              <a:rPr lang="en-US" altLang="en-US" sz="2800" b="1" dirty="0"/>
              <a:t>Apprentices;</a:t>
            </a:r>
          </a:p>
          <a:p>
            <a:pPr lvl="2"/>
            <a:r>
              <a:rPr lang="en-US" altLang="en-US" sz="2800" b="1" dirty="0"/>
              <a:t>Trainees; or</a:t>
            </a:r>
          </a:p>
          <a:p>
            <a:pPr lvl="2"/>
            <a:r>
              <a:rPr lang="en-US" altLang="en-US" sz="2800" b="1" dirty="0"/>
              <a:t>Welders</a:t>
            </a:r>
          </a:p>
          <a:p>
            <a:pPr>
              <a:lnSpc>
                <a:spcPct val="0"/>
              </a:lnSpc>
            </a:pPr>
            <a:endParaRPr lang="en-US" altLang="en-US" sz="2800" b="1" dirty="0"/>
          </a:p>
          <a:p>
            <a:endParaRPr lang="en-US" altLang="en-US" dirty="0"/>
          </a:p>
        </p:txBody>
      </p:sp>
    </p:spTree>
    <p:extLst>
      <p:ext uri="{BB962C8B-B14F-4D97-AF65-F5344CB8AC3E}">
        <p14:creationId xmlns:p14="http://schemas.microsoft.com/office/powerpoint/2010/main" val="919732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altLang="en-US" dirty="0"/>
              <a:t>Conformance Process</a:t>
            </a:r>
          </a:p>
        </p:txBody>
      </p:sp>
      <p:sp>
        <p:nvSpPr>
          <p:cNvPr id="38915" name="Rectangle 3"/>
          <p:cNvSpPr>
            <a:spLocks noGrp="1" noChangeArrowheads="1"/>
          </p:cNvSpPr>
          <p:nvPr>
            <p:ph idx="1"/>
          </p:nvPr>
        </p:nvSpPr>
        <p:spPr/>
        <p:txBody>
          <a:bodyPr/>
          <a:lstStyle/>
          <a:p>
            <a:pPr>
              <a:buFont typeface="Wingdings" pitchFamily="2" charset="2"/>
              <a:buNone/>
            </a:pPr>
            <a:r>
              <a:rPr lang="en-US" altLang="en-US" sz="2800" b="1" dirty="0"/>
              <a:t>Pre-Bid/Pre-Award</a:t>
            </a:r>
          </a:p>
          <a:p>
            <a:pPr>
              <a:buFont typeface="Wingdings" pitchFamily="2" charset="2"/>
              <a:buNone/>
            </a:pPr>
            <a:r>
              <a:rPr lang="en-US" altLang="en-US" dirty="0"/>
              <a:t>Both the Contracting Agency &amp; Contractor should:</a:t>
            </a:r>
          </a:p>
          <a:p>
            <a:r>
              <a:rPr lang="en-US" altLang="en-US" sz="2800" dirty="0"/>
              <a:t>Review the WD;</a:t>
            </a:r>
          </a:p>
          <a:p>
            <a:endParaRPr lang="en-US" altLang="en-US" sz="500" dirty="0"/>
          </a:p>
          <a:p>
            <a:pPr>
              <a:lnSpc>
                <a:spcPct val="60000"/>
              </a:lnSpc>
            </a:pPr>
            <a:r>
              <a:rPr lang="en-US" altLang="en-US" sz="2800" dirty="0"/>
              <a:t>Compare the WD with the project work;</a:t>
            </a:r>
          </a:p>
          <a:p>
            <a:r>
              <a:rPr lang="en-US" altLang="en-US" sz="2800" dirty="0"/>
              <a:t>Anticipate needed classifications; and </a:t>
            </a:r>
          </a:p>
          <a:p>
            <a:r>
              <a:rPr lang="en-US" altLang="en-US" sz="2800" dirty="0"/>
              <a:t>Apply key criteria.</a:t>
            </a:r>
          </a:p>
        </p:txBody>
      </p:sp>
    </p:spTree>
    <p:extLst>
      <p:ext uri="{BB962C8B-B14F-4D97-AF65-F5344CB8AC3E}">
        <p14:creationId xmlns:p14="http://schemas.microsoft.com/office/powerpoint/2010/main" val="1918032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altLang="en-US" dirty="0"/>
              <a:t>Conformance Process</a:t>
            </a:r>
          </a:p>
        </p:txBody>
      </p:sp>
      <p:sp>
        <p:nvSpPr>
          <p:cNvPr id="3993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altLang="en-US" b="1" dirty="0"/>
              <a:t>After-Award</a:t>
            </a:r>
          </a:p>
          <a:p>
            <a:pPr>
              <a:buNone/>
            </a:pPr>
            <a:r>
              <a:rPr lang="en-US" altLang="en-US" dirty="0"/>
              <a:t>Contractor should:</a:t>
            </a:r>
          </a:p>
          <a:p>
            <a:pPr>
              <a:lnSpc>
                <a:spcPct val="90000"/>
              </a:lnSpc>
            </a:pPr>
            <a:r>
              <a:rPr lang="en-US" altLang="en-US" dirty="0"/>
              <a:t>Identify needed classes;  </a:t>
            </a:r>
          </a:p>
          <a:p>
            <a:pPr lvl="1">
              <a:lnSpc>
                <a:spcPct val="90000"/>
              </a:lnSpc>
            </a:pPr>
            <a:r>
              <a:rPr lang="en-US" altLang="en-US" dirty="0"/>
              <a:t>At the pre-construction conference.</a:t>
            </a:r>
          </a:p>
          <a:p>
            <a:pPr lvl="1">
              <a:lnSpc>
                <a:spcPct val="90000"/>
              </a:lnSpc>
            </a:pPr>
            <a:r>
              <a:rPr lang="en-US" altLang="en-US" dirty="0"/>
              <a:t>From certified payrolls.</a:t>
            </a:r>
          </a:p>
          <a:p>
            <a:pPr>
              <a:lnSpc>
                <a:spcPct val="90000"/>
              </a:lnSpc>
            </a:pPr>
            <a:r>
              <a:rPr lang="en-US" altLang="en-US" dirty="0"/>
              <a:t>Advise agency of the needed classification;</a:t>
            </a:r>
          </a:p>
          <a:p>
            <a:pPr>
              <a:lnSpc>
                <a:spcPct val="90000"/>
              </a:lnSpc>
            </a:pPr>
            <a:r>
              <a:rPr lang="en-US" altLang="en-US" dirty="0"/>
              <a:t>Complete Contractor Part of SF-Form 1444.</a:t>
            </a:r>
          </a:p>
          <a:p>
            <a:pPr lvl="1">
              <a:lnSpc>
                <a:spcPct val="90000"/>
              </a:lnSpc>
            </a:pPr>
            <a:r>
              <a:rPr lang="en-US" altLang="en-US" dirty="0"/>
              <a:t>Apply Conformance Key Criteria.</a:t>
            </a:r>
          </a:p>
          <a:p>
            <a:pPr>
              <a:lnSpc>
                <a:spcPct val="90000"/>
              </a:lnSpc>
            </a:pPr>
            <a:r>
              <a:rPr lang="en-US" altLang="en-US" dirty="0"/>
              <a:t>Forward SF-Form 1444 to agency for review, signature, and submission to DOL.</a:t>
            </a:r>
          </a:p>
        </p:txBody>
      </p:sp>
    </p:spTree>
    <p:extLst>
      <p:ext uri="{BB962C8B-B14F-4D97-AF65-F5344CB8AC3E}">
        <p14:creationId xmlns:p14="http://schemas.microsoft.com/office/powerpoint/2010/main" val="30660361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Conformance Process:</a:t>
            </a:r>
            <a:br>
              <a:rPr lang="en-US" altLang="en-US" dirty="0"/>
            </a:br>
            <a:r>
              <a:rPr lang="en-US" altLang="en-US" dirty="0"/>
              <a:t>Submitting the SF-1444</a:t>
            </a:r>
          </a:p>
        </p:txBody>
      </p:sp>
      <p:sp>
        <p:nvSpPr>
          <p:cNvPr id="41987" name="Content Placeholder 2"/>
          <p:cNvSpPr>
            <a:spLocks noGrp="1"/>
          </p:cNvSpPr>
          <p:nvPr>
            <p:ph idx="1"/>
          </p:nvPr>
        </p:nvSpPr>
        <p:spPr/>
        <p:txBody>
          <a:bodyPr/>
          <a:lstStyle/>
          <a:p>
            <a:r>
              <a:rPr lang="en-US" altLang="en-US" dirty="0">
                <a:hlinkClick r:id="rId3"/>
              </a:rPr>
              <a:t>https://www.dol.gov/whd/govcontracts/dbra-forms.htm</a:t>
            </a:r>
            <a:endParaRPr lang="en-US" altLang="en-US" dirty="0"/>
          </a:p>
          <a:p>
            <a:pPr marL="0" indent="0">
              <a:buNone/>
            </a:pPr>
            <a:endParaRPr lang="en-US" altLang="en-US" dirty="0"/>
          </a:p>
          <a:p>
            <a:r>
              <a:rPr lang="en-US" altLang="en-US" dirty="0">
                <a:hlinkClick r:id="rId4"/>
              </a:rPr>
              <a:t>https://www.dol.gov/whd/govcontracts/dbra-guidance.htm</a:t>
            </a:r>
            <a:endParaRPr lang="en-US" altLang="en-US" dirty="0"/>
          </a:p>
          <a:p>
            <a:pPr marL="0" indent="0">
              <a:buNone/>
            </a:pPr>
            <a:endParaRPr lang="en-US" altLang="en-US" dirty="0"/>
          </a:p>
          <a:p>
            <a:endParaRPr lang="en-US" altLang="en-US" dirty="0"/>
          </a:p>
        </p:txBody>
      </p:sp>
    </p:spTree>
    <p:extLst>
      <p:ext uri="{BB962C8B-B14F-4D97-AF65-F5344CB8AC3E}">
        <p14:creationId xmlns:p14="http://schemas.microsoft.com/office/powerpoint/2010/main" val="265764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fontScale="90000"/>
          </a:bodyPr>
          <a:lstStyle/>
          <a:p>
            <a:r>
              <a:rPr lang="en-US" b="1" dirty="0">
                <a:solidFill>
                  <a:schemeClr val="tx1"/>
                </a:solidFill>
              </a:rPr>
              <a:t>Compliance Principles</a:t>
            </a:r>
            <a:br>
              <a:rPr lang="en-US" b="1" dirty="0">
                <a:solidFill>
                  <a:schemeClr val="tx1"/>
                </a:solidFill>
              </a:rPr>
            </a:br>
            <a:r>
              <a:rPr lang="en-US" b="1" i="1" dirty="0">
                <a:solidFill>
                  <a:schemeClr val="tx1"/>
                </a:solidFill>
              </a:rPr>
              <a:t>Surveys</a:t>
            </a:r>
          </a:p>
        </p:txBody>
      </p:sp>
    </p:spTree>
    <p:extLst>
      <p:ext uri="{BB962C8B-B14F-4D97-AF65-F5344CB8AC3E}">
        <p14:creationId xmlns:p14="http://schemas.microsoft.com/office/powerpoint/2010/main" val="2635937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Area Practice Surveys</a:t>
            </a:r>
          </a:p>
        </p:txBody>
      </p:sp>
      <p:sp>
        <p:nvSpPr>
          <p:cNvPr id="14339" name="Rectangle 3"/>
          <p:cNvSpPr>
            <a:spLocks noGrp="1" noChangeArrowheads="1"/>
          </p:cNvSpPr>
          <p:nvPr>
            <p:ph sz="quarter" idx="13"/>
          </p:nvPr>
        </p:nvSpPr>
        <p:spPr/>
        <p:txBody>
          <a:bodyPr/>
          <a:lstStyle/>
          <a:p>
            <a:pPr eaLnBrk="1" hangingPunct="1"/>
            <a:r>
              <a:rPr lang="en-US" altLang="en-US" dirty="0"/>
              <a:t>There are no nationwide standard classification definitions under the DBA.  </a:t>
            </a:r>
          </a:p>
          <a:p>
            <a:pPr eaLnBrk="1" hangingPunct="1"/>
            <a:endParaRPr lang="en-US" altLang="en-US" sz="1400" dirty="0"/>
          </a:p>
          <a:p>
            <a:pPr eaLnBrk="1" hangingPunct="1"/>
            <a:r>
              <a:rPr lang="en-US" altLang="en-US" dirty="0"/>
              <a:t>To determine proper classifications for workers employed on a Davis-Bacon covered project, it may be necessary to examine </a:t>
            </a:r>
            <a:r>
              <a:rPr lang="en-US" altLang="en-US" b="1" dirty="0"/>
              <a:t>local</a:t>
            </a:r>
            <a:r>
              <a:rPr lang="en-US" altLang="en-US" dirty="0"/>
              <a:t> </a:t>
            </a:r>
            <a:r>
              <a:rPr lang="en-US" altLang="en-US" b="1" dirty="0"/>
              <a:t>area practice</a:t>
            </a:r>
            <a:r>
              <a:rPr lang="en-US" altLang="en-US" dirty="0"/>
              <a:t>.</a:t>
            </a:r>
          </a:p>
          <a:p>
            <a:pPr eaLnBrk="1" hangingPunct="1"/>
            <a:endParaRPr lang="en-US" altLang="en-US" dirty="0"/>
          </a:p>
        </p:txBody>
      </p:sp>
    </p:spTree>
    <p:extLst>
      <p:ext uri="{BB962C8B-B14F-4D97-AF65-F5344CB8AC3E}">
        <p14:creationId xmlns:p14="http://schemas.microsoft.com/office/powerpoint/2010/main" val="41147870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066800"/>
          </a:xfrm>
        </p:spPr>
        <p:txBody>
          <a:bodyPr/>
          <a:lstStyle/>
          <a:p>
            <a:pPr eaLnBrk="1" hangingPunct="1"/>
            <a:r>
              <a:rPr lang="en-US" altLang="en-US" dirty="0"/>
              <a:t>Impact of Survey Participation</a:t>
            </a:r>
          </a:p>
        </p:txBody>
      </p:sp>
      <p:sp>
        <p:nvSpPr>
          <p:cNvPr id="6147"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2800" b="1" dirty="0"/>
              <a:t>	Accuracy and completeness of wage determinations is dependent upon:</a:t>
            </a:r>
          </a:p>
          <a:p>
            <a:pPr eaLnBrk="1" hangingPunct="1">
              <a:buFont typeface="Wingdings" panose="05000000000000000000" pitchFamily="2" charset="2"/>
              <a:buNone/>
            </a:pPr>
            <a:endParaRPr lang="en-US" altLang="en-US" sz="2800" b="1" dirty="0"/>
          </a:p>
          <a:p>
            <a:pPr eaLnBrk="1" hangingPunct="1"/>
            <a:r>
              <a:rPr lang="en-US" altLang="en-US" sz="2800" b="1" dirty="0"/>
              <a:t>Survey participation by contractors, unions, contractor associations, federal agencies and other interested parties; and</a:t>
            </a:r>
          </a:p>
          <a:p>
            <a:pPr eaLnBrk="1" hangingPunct="1">
              <a:buFont typeface="Wingdings" panose="05000000000000000000" pitchFamily="2" charset="2"/>
              <a:buNone/>
            </a:pPr>
            <a:endParaRPr lang="en-US" altLang="en-US" sz="2800" b="1" dirty="0"/>
          </a:p>
          <a:p>
            <a:pPr eaLnBrk="1" hangingPunct="1"/>
            <a:r>
              <a:rPr lang="en-US" altLang="en-US" sz="2800" b="1" dirty="0"/>
              <a:t>The level of construction activity.</a:t>
            </a:r>
          </a:p>
        </p:txBody>
      </p:sp>
    </p:spTree>
    <p:extLst>
      <p:ext uri="{BB962C8B-B14F-4D97-AF65-F5344CB8AC3E}">
        <p14:creationId xmlns:p14="http://schemas.microsoft.com/office/powerpoint/2010/main" val="10327601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066800"/>
          </a:xfrm>
        </p:spPr>
        <p:txBody>
          <a:bodyPr/>
          <a:lstStyle/>
          <a:p>
            <a:pPr eaLnBrk="1" hangingPunct="1"/>
            <a:r>
              <a:rPr lang="en-US" altLang="en-US" dirty="0"/>
              <a:t>Wage Survey Process</a:t>
            </a:r>
          </a:p>
        </p:txBody>
      </p:sp>
      <p:sp>
        <p:nvSpPr>
          <p:cNvPr id="9219" name="Rectangle 3"/>
          <p:cNvSpPr>
            <a:spLocks noGrp="1" noChangeArrowheads="1"/>
          </p:cNvSpPr>
          <p:nvPr>
            <p:ph idx="1"/>
          </p:nvPr>
        </p:nvSpPr>
        <p:spPr/>
        <p:txBody>
          <a:bodyPr/>
          <a:lstStyle/>
          <a:p>
            <a:pPr eaLnBrk="1" hangingPunct="1">
              <a:buFont typeface="Wingdings" panose="05000000000000000000" pitchFamily="2" charset="2"/>
              <a:buNone/>
            </a:pPr>
            <a:endParaRPr lang="en-US" altLang="en-US" sz="2800" b="1" dirty="0"/>
          </a:p>
          <a:p>
            <a:pPr eaLnBrk="1" hangingPunct="1"/>
            <a:r>
              <a:rPr lang="en-US" altLang="en-US" sz="2800" b="1" dirty="0"/>
              <a:t>Notification of contractors and interested parties; </a:t>
            </a:r>
          </a:p>
          <a:p>
            <a:pPr eaLnBrk="1" hangingPunct="1">
              <a:buFont typeface="Wingdings" panose="05000000000000000000" pitchFamily="2" charset="2"/>
              <a:buNone/>
            </a:pPr>
            <a:endParaRPr lang="en-US" altLang="en-US" sz="2000" b="1" dirty="0"/>
          </a:p>
          <a:p>
            <a:pPr eaLnBrk="1" hangingPunct="1"/>
            <a:r>
              <a:rPr lang="en-US" altLang="en-US" sz="2800" b="1" dirty="0"/>
              <a:t>Non-respondent follow-up; and</a:t>
            </a:r>
          </a:p>
          <a:p>
            <a:pPr eaLnBrk="1" hangingPunct="1">
              <a:buFont typeface="Wingdings" panose="05000000000000000000" pitchFamily="2" charset="2"/>
              <a:buNone/>
            </a:pPr>
            <a:endParaRPr lang="en-US" altLang="en-US" sz="2000" b="1" dirty="0"/>
          </a:p>
          <a:p>
            <a:pPr eaLnBrk="1" hangingPunct="1"/>
            <a:r>
              <a:rPr lang="en-US" altLang="en-US" sz="2800" b="1" dirty="0"/>
              <a:t>Data collection, analysis and clarification.</a:t>
            </a:r>
            <a:r>
              <a:rPr lang="en-US" altLang="en-US" sz="2800" dirty="0"/>
              <a:t> </a:t>
            </a:r>
          </a:p>
          <a:p>
            <a:pPr lvl="1"/>
            <a:r>
              <a:rPr lang="en-US" altLang="en-US" dirty="0"/>
              <a:t>If insufficient data is received for a classification, no rate will be recommended.</a:t>
            </a:r>
          </a:p>
          <a:p>
            <a:pPr lvl="1"/>
            <a:endParaRPr lang="en-US" altLang="en-US" dirty="0"/>
          </a:p>
          <a:p>
            <a:pPr eaLnBrk="1" hangingPunct="1"/>
            <a:endParaRPr lang="en-US" altLang="en-US" dirty="0"/>
          </a:p>
        </p:txBody>
      </p:sp>
    </p:spTree>
    <p:extLst>
      <p:ext uri="{BB962C8B-B14F-4D97-AF65-F5344CB8AC3E}">
        <p14:creationId xmlns:p14="http://schemas.microsoft.com/office/powerpoint/2010/main" val="31089657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990601"/>
          </a:xfrm>
        </p:spPr>
        <p:txBody>
          <a:bodyPr>
            <a:normAutofit/>
          </a:bodyPr>
          <a:lstStyle/>
          <a:p>
            <a:r>
              <a:rPr lang="en-US" b="1" dirty="0">
                <a:solidFill>
                  <a:schemeClr val="tx1"/>
                </a:solidFill>
              </a:rPr>
              <a:t>Compliance Assistance</a:t>
            </a:r>
            <a:endParaRPr lang="en-US" b="1" i="1" dirty="0">
              <a:solidFill>
                <a:schemeClr val="tx1"/>
              </a:solidFill>
            </a:endParaRPr>
          </a:p>
        </p:txBody>
      </p:sp>
    </p:spTree>
    <p:extLst>
      <p:ext uri="{BB962C8B-B14F-4D97-AF65-F5344CB8AC3E}">
        <p14:creationId xmlns:p14="http://schemas.microsoft.com/office/powerpoint/2010/main" val="38331261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solidFill>
                  <a:schemeClr val="bg1"/>
                </a:solidFill>
              </a:rPr>
              <a:t>Online Resources</a:t>
            </a:r>
          </a:p>
        </p:txBody>
      </p:sp>
      <p:sp>
        <p:nvSpPr>
          <p:cNvPr id="3" name="Content Placeholder 2"/>
          <p:cNvSpPr>
            <a:spLocks noGrp="1"/>
          </p:cNvSpPr>
          <p:nvPr>
            <p:ph idx="1"/>
          </p:nvPr>
        </p:nvSpPr>
        <p:spPr/>
        <p:txBody>
          <a:bodyPr>
            <a:normAutofit fontScale="92500" lnSpcReduction="20000"/>
          </a:bodyPr>
          <a:lstStyle/>
          <a:p>
            <a:pPr>
              <a:buClr>
                <a:schemeClr val="accent2"/>
              </a:buClr>
            </a:pPr>
            <a:r>
              <a:rPr lang="en-US" altLang="en-US" dirty="0"/>
              <a:t>Wage Determinations – </a:t>
            </a:r>
            <a:r>
              <a:rPr lang="en-US" altLang="en-US" dirty="0">
                <a:hlinkClick r:id="rId4"/>
              </a:rPr>
              <a:t>https://beta.sam.gov/</a:t>
            </a:r>
            <a:endParaRPr lang="en-US" altLang="en-US" dirty="0"/>
          </a:p>
          <a:p>
            <a:pPr>
              <a:buClr>
                <a:schemeClr val="accent2"/>
              </a:buClr>
            </a:pPr>
            <a:endParaRPr lang="en-US" altLang="en-US" dirty="0"/>
          </a:p>
          <a:p>
            <a:pPr>
              <a:buClr>
                <a:schemeClr val="accent2"/>
              </a:buClr>
            </a:pPr>
            <a:r>
              <a:rPr lang="en-US" altLang="en-US" dirty="0"/>
              <a:t>Wage and Hour Division - </a:t>
            </a:r>
            <a:r>
              <a:rPr lang="en-US" altLang="en-US" dirty="0">
                <a:hlinkClick r:id="rId5"/>
              </a:rPr>
              <a:t>http://www.dol.gov/whd</a:t>
            </a:r>
            <a:r>
              <a:rPr lang="en-US" altLang="en-US" dirty="0"/>
              <a:t> </a:t>
            </a:r>
          </a:p>
          <a:p>
            <a:pPr>
              <a:buClr>
                <a:schemeClr val="accent2"/>
              </a:buClr>
            </a:pPr>
            <a:endParaRPr lang="en-US" altLang="en-US" dirty="0"/>
          </a:p>
          <a:p>
            <a:pPr>
              <a:buClr>
                <a:schemeClr val="accent2"/>
              </a:buClr>
            </a:pPr>
            <a:r>
              <a:rPr lang="en-US" altLang="en-US" dirty="0"/>
              <a:t>Resource Book - </a:t>
            </a:r>
            <a:r>
              <a:rPr lang="en-US" altLang="en-US" dirty="0">
                <a:hlinkClick r:id="rId6"/>
              </a:rPr>
              <a:t>https://www.dol.gov/whd/govcontracts/pwrb/toc.htm</a:t>
            </a:r>
            <a:endParaRPr lang="en-US" altLang="en-US" dirty="0"/>
          </a:p>
          <a:p>
            <a:pPr>
              <a:buClr>
                <a:schemeClr val="accent2"/>
              </a:buClr>
            </a:pPr>
            <a:endParaRPr lang="en-US" altLang="en-US" dirty="0"/>
          </a:p>
          <a:p>
            <a:pPr>
              <a:buClr>
                <a:schemeClr val="accent2"/>
              </a:buClr>
            </a:pPr>
            <a:r>
              <a:rPr lang="en-US" altLang="en-US" dirty="0"/>
              <a:t>Office of the Administrative Law Judges Law Library - </a:t>
            </a:r>
            <a:r>
              <a:rPr lang="en-US" altLang="en-US" dirty="0">
                <a:hlinkClick r:id="rId7"/>
              </a:rPr>
              <a:t>http://www.oalj.dol.gov</a:t>
            </a:r>
            <a:endParaRPr lang="en-US" altLang="en-US" dirty="0"/>
          </a:p>
          <a:p>
            <a:pPr>
              <a:buClr>
                <a:schemeClr val="accent2"/>
              </a:buClr>
              <a:buNone/>
            </a:pPr>
            <a:endParaRPr lang="en-US" altLang="en-US" dirty="0"/>
          </a:p>
          <a:p>
            <a:pPr>
              <a:buClr>
                <a:schemeClr val="accent2"/>
              </a:buClr>
            </a:pPr>
            <a:r>
              <a:rPr lang="en-US" altLang="en-US" dirty="0"/>
              <a:t>Administrative Review Board - </a:t>
            </a:r>
            <a:r>
              <a:rPr lang="en-US" altLang="en-US" dirty="0">
                <a:hlinkClick r:id="rId8"/>
              </a:rPr>
              <a:t>http://www.dol.gov/arb</a:t>
            </a:r>
            <a:endParaRPr lang="en-US" altLang="en-US" dirty="0"/>
          </a:p>
          <a:p>
            <a:endParaRPr lang="en-US" dirty="0"/>
          </a:p>
        </p:txBody>
      </p:sp>
    </p:spTree>
    <p:extLst>
      <p:ext uri="{BB962C8B-B14F-4D97-AF65-F5344CB8AC3E}">
        <p14:creationId xmlns:p14="http://schemas.microsoft.com/office/powerpoint/2010/main" val="27722607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WS 2017 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WS 2017 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WS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WS 2017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PWS 2017 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PWS 2017 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CAB3A8D7ECCF45BB07DCA14061295D" ma:contentTypeVersion="8" ma:contentTypeDescription="Create a new document." ma:contentTypeScope="" ma:versionID="948f764b7f00219d7976c666dd8a98e8">
  <xsd:schema xmlns:xsd="http://www.w3.org/2001/XMLSchema" xmlns:xs="http://www.w3.org/2001/XMLSchema" xmlns:p="http://schemas.microsoft.com/office/2006/metadata/properties" xmlns:ns3="53dc5197-4fb9-4ab3-9ba9-e19a6ff72ad3" targetNamespace="http://schemas.microsoft.com/office/2006/metadata/properties" ma:root="true" ma:fieldsID="d22b60245af8c2a216fe38bbdf7633cf" ns3:_="">
    <xsd:import namespace="53dc5197-4fb9-4ab3-9ba9-e19a6ff72ad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c5197-4fb9-4ab3-9ba9-e19a6ff72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C859A-A867-446E-AFF0-5AC29DA621E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dc5197-4fb9-4ab3-9ba9-e19a6ff72ad3"/>
    <ds:schemaRef ds:uri="http://www.w3.org/XML/1998/namespace"/>
    <ds:schemaRef ds:uri="http://purl.org/dc/dcmitype/"/>
  </ds:schemaRefs>
</ds:datastoreItem>
</file>

<file path=customXml/itemProps2.xml><?xml version="1.0" encoding="utf-8"?>
<ds:datastoreItem xmlns:ds="http://schemas.openxmlformats.org/officeDocument/2006/customXml" ds:itemID="{3A02B469-0BE0-4B23-9B68-2F4874794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c5197-4fb9-4ab3-9ba9-e19a6ff72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F253A4-DFEF-4D15-8FEA-4C32D3A9E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5298</Words>
  <Application>Microsoft Office PowerPoint</Application>
  <PresentationFormat>On-screen Show (4:3)</PresentationFormat>
  <Paragraphs>664</Paragraphs>
  <Slides>101</Slides>
  <Notes>82</Notes>
  <HiddenSlides>3</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101</vt:i4>
      </vt:variant>
    </vt:vector>
  </HeadingPairs>
  <TitlesOfParts>
    <vt:vector size="119" baseType="lpstr">
      <vt:lpstr>AR CENA</vt:lpstr>
      <vt:lpstr>Arial</vt:lpstr>
      <vt:lpstr>Arial Black</vt:lpstr>
      <vt:lpstr>Calibri</vt:lpstr>
      <vt:lpstr>Calibri Light</vt:lpstr>
      <vt:lpstr>Stencil</vt:lpstr>
      <vt:lpstr>Symbol</vt:lpstr>
      <vt:lpstr>Times New Roman</vt:lpstr>
      <vt:lpstr>Verdana</vt:lpstr>
      <vt:lpstr>Wingdings</vt:lpstr>
      <vt:lpstr>Wingdings 2</vt:lpstr>
      <vt:lpstr>Office Theme</vt:lpstr>
      <vt:lpstr>PWS 2017 Final</vt:lpstr>
      <vt:lpstr>1_PWS 2017 Final</vt:lpstr>
      <vt:lpstr>PWS Title</vt:lpstr>
      <vt:lpstr>4_PWS 2017 Final</vt:lpstr>
      <vt:lpstr>5_PWS 2017 Final</vt:lpstr>
      <vt:lpstr>6_PWS 2017 Final</vt:lpstr>
      <vt:lpstr>PowerPoint Presentation</vt:lpstr>
      <vt:lpstr>Disclaimer</vt:lpstr>
      <vt:lpstr>DBA Coverage</vt:lpstr>
      <vt:lpstr>Davis Bacon Related Acts (DBRA)</vt:lpstr>
      <vt:lpstr>Distinguishing DBA and DBRA</vt:lpstr>
      <vt:lpstr>Distinguishing DBA and DBRA</vt:lpstr>
      <vt:lpstr>Compliance Principles Basics</vt:lpstr>
      <vt:lpstr>DBA/DBRA Compliance Principles </vt:lpstr>
      <vt:lpstr>Laborers and Mechanics</vt:lpstr>
      <vt:lpstr>Laborers and Mechanics</vt:lpstr>
      <vt:lpstr>Site of the Work</vt:lpstr>
      <vt:lpstr>Site of the Work Definition #1</vt:lpstr>
      <vt:lpstr>Site of the Work Definition #2</vt:lpstr>
      <vt:lpstr>Site of the Work Definition #3</vt:lpstr>
      <vt:lpstr>Truck Drivers</vt:lpstr>
      <vt:lpstr>Truck Drivers Owner-Operators</vt:lpstr>
      <vt:lpstr>Material Suppliers</vt:lpstr>
      <vt:lpstr>Material Suppliers (cont’d.)</vt:lpstr>
      <vt:lpstr>Compliance Principles Wage Determinations &amp; Conformances</vt:lpstr>
      <vt:lpstr>Wage Determinations</vt:lpstr>
      <vt:lpstr>“General” WDs</vt:lpstr>
      <vt:lpstr>Selecting the Correct Wage Determination</vt:lpstr>
      <vt:lpstr>Interpreting General Wage Determinations</vt:lpstr>
      <vt:lpstr>Interpreting “General” WDs Cover Sheet</vt:lpstr>
      <vt:lpstr>Interpreting “General” WDs Body of WD</vt:lpstr>
      <vt:lpstr>Interpreting “General” WDs Body of WD</vt:lpstr>
      <vt:lpstr>Interpreting “General” WDs Body of WD</vt:lpstr>
      <vt:lpstr>Interpreting “General” WDs Body of WD</vt:lpstr>
      <vt:lpstr>Compliance Principles Apprentices, Trainees, &amp; Helpers</vt:lpstr>
      <vt:lpstr>Apprentices and Trainees</vt:lpstr>
      <vt:lpstr>Apprentices</vt:lpstr>
      <vt:lpstr>Trainees</vt:lpstr>
      <vt:lpstr>Employment Training Administration  Office of Apprenticeship</vt:lpstr>
      <vt:lpstr>Helpers</vt:lpstr>
      <vt:lpstr>Compliance Principles Prevailing Wage &amp; Fringe Benefits</vt:lpstr>
      <vt:lpstr>Wages &amp; Fringe Benefits</vt:lpstr>
      <vt:lpstr>Wage &amp; Fringe Benefits</vt:lpstr>
      <vt:lpstr>Wages &amp; Fringe Benefits</vt:lpstr>
      <vt:lpstr>Prevailing Wage Example</vt:lpstr>
      <vt:lpstr>Prevailing Wage Example</vt:lpstr>
      <vt:lpstr>Examples of Fringe Benefits</vt:lpstr>
      <vt:lpstr>Computing the Hourly Equivalent Fringe Benefit Credit – Medical Insurance</vt:lpstr>
      <vt:lpstr>Compliance Principles Overtime</vt:lpstr>
      <vt:lpstr> Overtime</vt:lpstr>
      <vt:lpstr>Requirements of CWHSSA</vt:lpstr>
      <vt:lpstr>Coverage of CWHSSA</vt:lpstr>
      <vt:lpstr>Application of CWHSSA</vt:lpstr>
      <vt:lpstr>Overtime Pay is for Hours Worked</vt:lpstr>
      <vt:lpstr>Overtime Pay Computations Example 1</vt:lpstr>
      <vt:lpstr>Overtime Pay Computations Example 2</vt:lpstr>
      <vt:lpstr>Overtime Pay Computations Example 3</vt:lpstr>
      <vt:lpstr>Overtime Computations Employee Employed at Different Rates</vt:lpstr>
      <vt:lpstr>Liquidated Damages</vt:lpstr>
      <vt:lpstr>Computing Liquidated Damages under CWHSSA</vt:lpstr>
      <vt:lpstr>Compliance Principles Copeland Act</vt:lpstr>
      <vt:lpstr>Copeland Act Purpose and Requirements</vt:lpstr>
      <vt:lpstr>18 USC 874 - Kickbacks</vt:lpstr>
      <vt:lpstr>40 USC 3145 – Certified Payrolls</vt:lpstr>
      <vt:lpstr>40 USC 3145 – Certified Payrolls</vt:lpstr>
      <vt:lpstr>Compliance Principles Certified Payrolls</vt:lpstr>
      <vt:lpstr>Certified Payrolls</vt:lpstr>
      <vt:lpstr>Certified Payrolls</vt:lpstr>
      <vt:lpstr>Certified Payrolls</vt:lpstr>
      <vt:lpstr>PowerPoint Presentation</vt:lpstr>
      <vt:lpstr>“Statement of Compliance”</vt:lpstr>
      <vt:lpstr>“Statement of Compliance” Certification for weekly payrolls</vt:lpstr>
      <vt:lpstr>“Statement of Compliance”</vt:lpstr>
      <vt:lpstr>PowerPoint Presentation</vt:lpstr>
      <vt:lpstr>Deductions</vt:lpstr>
      <vt:lpstr>Compliance Principles Investigative Procedures</vt:lpstr>
      <vt:lpstr>Investigative Responsibilities</vt:lpstr>
      <vt:lpstr>Investigative Responsibilities</vt:lpstr>
      <vt:lpstr>Why Are Employers Investigated?</vt:lpstr>
      <vt:lpstr>The Investigation Process</vt:lpstr>
      <vt:lpstr>The Investigation Process</vt:lpstr>
      <vt:lpstr>Conclusion of Investigation</vt:lpstr>
      <vt:lpstr>Compliance Principles Withholding &amp; Debarment</vt:lpstr>
      <vt:lpstr>Withholding</vt:lpstr>
      <vt:lpstr>Withholding</vt:lpstr>
      <vt:lpstr>Debarment</vt:lpstr>
      <vt:lpstr>Debarment Criteria</vt:lpstr>
      <vt:lpstr>Debarment List</vt:lpstr>
      <vt:lpstr>Federal Minimum Wage</vt:lpstr>
      <vt:lpstr>Paid Sick Leave</vt:lpstr>
      <vt:lpstr>Overview of Executive Order 13706:  Paid Sick Leave for Federal Contract Workers</vt:lpstr>
      <vt:lpstr>Overview of Executive Order 13706:  Paid Sick Leave for Federal Contract Workers</vt:lpstr>
      <vt:lpstr>Coverage: Which contracts are covered by EO 13706?</vt:lpstr>
      <vt:lpstr>The Job Classifications I need are Missing???</vt:lpstr>
      <vt:lpstr>Conformances</vt:lpstr>
      <vt:lpstr>Unnecessary Conformance Actions</vt:lpstr>
      <vt:lpstr>Conformance Process</vt:lpstr>
      <vt:lpstr>Conformance Process</vt:lpstr>
      <vt:lpstr>Conformance Process: Submitting the SF-1444</vt:lpstr>
      <vt:lpstr>Compliance Principles Surveys</vt:lpstr>
      <vt:lpstr>Area Practice Surveys</vt:lpstr>
      <vt:lpstr>Impact of Survey Participation</vt:lpstr>
      <vt:lpstr>Wage Survey Process</vt:lpstr>
      <vt:lpstr>Compliance Assistance</vt:lpstr>
      <vt:lpstr>Online Resources</vt:lpstr>
      <vt:lpstr>Local Resources</vt:lpstr>
      <vt:lpstr>Area Practice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2017-03-13T12:59:01Z</dcterms:created>
  <dcterms:modified xsi:type="dcterms:W3CDTF">2022-07-25T18:25:57Z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0x0101001FCAB3A8D7ECCF45BB07DCA14061295D</vt:lpwstr>
  </property>
</Properties>
</file>