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256" r:id="rId3"/>
    <p:sldId id="264" r:id="rId4"/>
    <p:sldId id="265" r:id="rId5"/>
    <p:sldId id="257" r:id="rId6"/>
    <p:sldId id="263" r:id="rId7"/>
    <p:sldId id="258" r:id="rId8"/>
    <p:sldId id="260" r:id="rId9"/>
    <p:sldId id="259" r:id="rId10"/>
    <p:sldId id="261" r:id="rId11"/>
    <p:sldId id="266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3C733-9F2E-4A47-9379-280B744847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2D9434-B7E4-4846-BB3B-51341A5A29C8}">
      <dgm:prSet custT="1"/>
      <dgm:spPr/>
      <dgm:t>
        <a:bodyPr/>
        <a:lstStyle/>
        <a:p>
          <a:r>
            <a:rPr lang="en-US" sz="1600" dirty="0"/>
            <a:t>Fill out and submit new contract. Rendering DSMES services requires a new, separate Medicaid contract. </a:t>
          </a:r>
        </a:p>
      </dgm:t>
    </dgm:pt>
    <dgm:pt modelId="{14C39F9B-7F05-4687-B353-CE395F52727E}" type="parTrans" cxnId="{EECF7292-E47D-46BE-8835-4CFFAFC86465}">
      <dgm:prSet/>
      <dgm:spPr/>
      <dgm:t>
        <a:bodyPr/>
        <a:lstStyle/>
        <a:p>
          <a:endParaRPr lang="en-US"/>
        </a:p>
      </dgm:t>
    </dgm:pt>
    <dgm:pt modelId="{BA0B336D-CFF4-41C7-80F4-B60ED1701F6F}" type="sibTrans" cxnId="{EECF7292-E47D-46BE-8835-4CFFAFC86465}">
      <dgm:prSet/>
      <dgm:spPr/>
      <dgm:t>
        <a:bodyPr/>
        <a:lstStyle/>
        <a:p>
          <a:endParaRPr lang="en-US"/>
        </a:p>
      </dgm:t>
    </dgm:pt>
    <dgm:pt modelId="{1AC4D08D-A544-442C-92CC-A6658256719F}">
      <dgm:prSet custT="1"/>
      <dgm:spPr/>
      <dgm:t>
        <a:bodyPr/>
        <a:lstStyle/>
        <a:p>
          <a:r>
            <a:rPr lang="en-US" sz="1600" dirty="0"/>
            <a:t>Providers can only enroll if they are part of an accredited DSMES program certified by either the American Diabetes Association (ADA) or Association of Diabetes Care and Education Specialists (ADCES).</a:t>
          </a:r>
        </a:p>
      </dgm:t>
    </dgm:pt>
    <dgm:pt modelId="{D3C8BCDF-F4CF-4221-A4C6-0DB19F2D0CA3}" type="parTrans" cxnId="{52F4302A-FA36-4227-A25C-EBD34812A74A}">
      <dgm:prSet/>
      <dgm:spPr/>
      <dgm:t>
        <a:bodyPr/>
        <a:lstStyle/>
        <a:p>
          <a:endParaRPr lang="en-US"/>
        </a:p>
      </dgm:t>
    </dgm:pt>
    <dgm:pt modelId="{A2CCF88D-49E3-4407-AB08-C1D01513CCFE}" type="sibTrans" cxnId="{52F4302A-FA36-4227-A25C-EBD34812A74A}">
      <dgm:prSet/>
      <dgm:spPr/>
      <dgm:t>
        <a:bodyPr/>
        <a:lstStyle/>
        <a:p>
          <a:endParaRPr lang="en-US"/>
        </a:p>
      </dgm:t>
    </dgm:pt>
    <dgm:pt modelId="{A335342A-CE61-4E95-A142-158795C38F82}">
      <dgm:prSet custT="1"/>
      <dgm:spPr/>
      <dgm:t>
        <a:bodyPr/>
        <a:lstStyle/>
        <a:p>
          <a:r>
            <a:rPr lang="en-US" sz="1600" dirty="0"/>
            <a:t>Enroll your accredited Group first. Then, wait for approval; this can take 7-21 days. When approval is received, enroll Yourself/Individual, as a Diabetes Educator. Then, wait for approval; this can take 7-21 days.</a:t>
          </a:r>
        </a:p>
      </dgm:t>
    </dgm:pt>
    <dgm:pt modelId="{F37D8735-F6E7-4A2F-9BB6-62580AF08B7B}" type="parTrans" cxnId="{FAEB8FE3-BF98-40BF-8CAB-17DAF782A99A}">
      <dgm:prSet/>
      <dgm:spPr/>
      <dgm:t>
        <a:bodyPr/>
        <a:lstStyle/>
        <a:p>
          <a:endParaRPr lang="en-US"/>
        </a:p>
      </dgm:t>
    </dgm:pt>
    <dgm:pt modelId="{EB88C188-24A9-4F99-884C-6B58297F311B}" type="sibTrans" cxnId="{FAEB8FE3-BF98-40BF-8CAB-17DAF782A99A}">
      <dgm:prSet/>
      <dgm:spPr/>
      <dgm:t>
        <a:bodyPr/>
        <a:lstStyle/>
        <a:p>
          <a:endParaRPr lang="en-US"/>
        </a:p>
      </dgm:t>
    </dgm:pt>
    <dgm:pt modelId="{7B1B7A39-EC5D-4F52-928F-140EDC03E723}">
      <dgm:prSet custT="1"/>
      <dgm:spPr/>
      <dgm:t>
        <a:bodyPr/>
        <a:lstStyle/>
        <a:p>
          <a:r>
            <a:rPr lang="en-US" sz="1600" dirty="0"/>
            <a:t>Contact Provider Enrollment if you have any questions or need assistance. 800-522-0114, option 5 or email providerenrollment@okhca.org</a:t>
          </a:r>
        </a:p>
      </dgm:t>
    </dgm:pt>
    <dgm:pt modelId="{50107CC3-503E-492A-BC6A-08606A0EE899}" type="parTrans" cxnId="{55FD91EA-2EF3-425D-8FC7-7AC8C57F6257}">
      <dgm:prSet/>
      <dgm:spPr/>
      <dgm:t>
        <a:bodyPr/>
        <a:lstStyle/>
        <a:p>
          <a:endParaRPr lang="en-US"/>
        </a:p>
      </dgm:t>
    </dgm:pt>
    <dgm:pt modelId="{BD3B5D68-CBF9-4B08-BEB6-ACA3C332D69F}" type="sibTrans" cxnId="{55FD91EA-2EF3-425D-8FC7-7AC8C57F6257}">
      <dgm:prSet/>
      <dgm:spPr/>
      <dgm:t>
        <a:bodyPr/>
        <a:lstStyle/>
        <a:p>
          <a:endParaRPr lang="en-US"/>
        </a:p>
      </dgm:t>
    </dgm:pt>
    <dgm:pt modelId="{AE4E3ECB-7493-4880-B3C0-59BF746EEF48}" type="pres">
      <dgm:prSet presAssocID="{FF93C733-9F2E-4A47-9379-280B74484731}" presName="root" presStyleCnt="0">
        <dgm:presLayoutVars>
          <dgm:dir/>
          <dgm:resizeHandles val="exact"/>
        </dgm:presLayoutVars>
      </dgm:prSet>
      <dgm:spPr/>
    </dgm:pt>
    <dgm:pt modelId="{FC92C6AA-C364-41F7-9DD4-1AFCDE9E11C2}" type="pres">
      <dgm:prSet presAssocID="{622D9434-B7E4-4846-BB3B-51341A5A29C8}" presName="compNode" presStyleCnt="0"/>
      <dgm:spPr/>
    </dgm:pt>
    <dgm:pt modelId="{984F5B32-2D17-40DF-9211-32C53B854F8F}" type="pres">
      <dgm:prSet presAssocID="{622D9434-B7E4-4846-BB3B-51341A5A29C8}" presName="bgRect" presStyleLbl="bgShp" presStyleIdx="0" presStyleCnt="4"/>
      <dgm:spPr/>
    </dgm:pt>
    <dgm:pt modelId="{7CA56FBB-A45F-4EA0-9468-1E2B84212A0C}" type="pres">
      <dgm:prSet presAssocID="{622D9434-B7E4-4846-BB3B-51341A5A29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23D52389-B4F8-473F-87C1-8D697BDC2F1F}" type="pres">
      <dgm:prSet presAssocID="{622D9434-B7E4-4846-BB3B-51341A5A29C8}" presName="spaceRect" presStyleCnt="0"/>
      <dgm:spPr/>
    </dgm:pt>
    <dgm:pt modelId="{78C2045B-7336-4E17-99F2-0759BF92AD54}" type="pres">
      <dgm:prSet presAssocID="{622D9434-B7E4-4846-BB3B-51341A5A29C8}" presName="parTx" presStyleLbl="revTx" presStyleIdx="0" presStyleCnt="4">
        <dgm:presLayoutVars>
          <dgm:chMax val="0"/>
          <dgm:chPref val="0"/>
        </dgm:presLayoutVars>
      </dgm:prSet>
      <dgm:spPr/>
    </dgm:pt>
    <dgm:pt modelId="{8CE6FE70-AC8F-4AE9-91B8-DA31764830D8}" type="pres">
      <dgm:prSet presAssocID="{BA0B336D-CFF4-41C7-80F4-B60ED1701F6F}" presName="sibTrans" presStyleCnt="0"/>
      <dgm:spPr/>
    </dgm:pt>
    <dgm:pt modelId="{D057DC03-C102-4C08-A642-CE76A319D7B7}" type="pres">
      <dgm:prSet presAssocID="{1AC4D08D-A544-442C-92CC-A6658256719F}" presName="compNode" presStyleCnt="0"/>
      <dgm:spPr/>
    </dgm:pt>
    <dgm:pt modelId="{78F6BF32-0055-42F4-A820-759BA24E1100}" type="pres">
      <dgm:prSet presAssocID="{1AC4D08D-A544-442C-92CC-A6658256719F}" presName="bgRect" presStyleLbl="bgShp" presStyleIdx="1" presStyleCnt="4"/>
      <dgm:spPr/>
    </dgm:pt>
    <dgm:pt modelId="{94C2CB5C-507E-4B99-9998-7C769DC88C9B}" type="pres">
      <dgm:prSet presAssocID="{1AC4D08D-A544-442C-92CC-A6658256719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5091030A-36D0-456E-B978-9CCD0D3B119B}" type="pres">
      <dgm:prSet presAssocID="{1AC4D08D-A544-442C-92CC-A6658256719F}" presName="spaceRect" presStyleCnt="0"/>
      <dgm:spPr/>
    </dgm:pt>
    <dgm:pt modelId="{5D20C4B2-A2EC-4DCE-943D-847BCE41258C}" type="pres">
      <dgm:prSet presAssocID="{1AC4D08D-A544-442C-92CC-A6658256719F}" presName="parTx" presStyleLbl="revTx" presStyleIdx="1" presStyleCnt="4">
        <dgm:presLayoutVars>
          <dgm:chMax val="0"/>
          <dgm:chPref val="0"/>
        </dgm:presLayoutVars>
      </dgm:prSet>
      <dgm:spPr/>
    </dgm:pt>
    <dgm:pt modelId="{22044BA5-95B3-4E16-96FE-7311C478C39E}" type="pres">
      <dgm:prSet presAssocID="{A2CCF88D-49E3-4407-AB08-C1D01513CCFE}" presName="sibTrans" presStyleCnt="0"/>
      <dgm:spPr/>
    </dgm:pt>
    <dgm:pt modelId="{5AFABB4B-2262-4336-80A6-55EA6799F352}" type="pres">
      <dgm:prSet presAssocID="{A335342A-CE61-4E95-A142-158795C38F82}" presName="compNode" presStyleCnt="0"/>
      <dgm:spPr/>
    </dgm:pt>
    <dgm:pt modelId="{9A7F8542-17FD-4D8F-AC96-432CF999EA23}" type="pres">
      <dgm:prSet presAssocID="{A335342A-CE61-4E95-A142-158795C38F82}" presName="bgRect" presStyleLbl="bgShp" presStyleIdx="2" presStyleCnt="4"/>
      <dgm:spPr/>
    </dgm:pt>
    <dgm:pt modelId="{2C264CD6-DFF5-420D-8D41-4BCB4E866606}" type="pres">
      <dgm:prSet presAssocID="{A335342A-CE61-4E95-A142-158795C38F8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8CFB937-99DC-465A-BD21-AF4B663C7A26}" type="pres">
      <dgm:prSet presAssocID="{A335342A-CE61-4E95-A142-158795C38F82}" presName="spaceRect" presStyleCnt="0"/>
      <dgm:spPr/>
    </dgm:pt>
    <dgm:pt modelId="{F188162C-CFC6-401E-90DA-3FB48106BA8D}" type="pres">
      <dgm:prSet presAssocID="{A335342A-CE61-4E95-A142-158795C38F82}" presName="parTx" presStyleLbl="revTx" presStyleIdx="2" presStyleCnt="4">
        <dgm:presLayoutVars>
          <dgm:chMax val="0"/>
          <dgm:chPref val="0"/>
        </dgm:presLayoutVars>
      </dgm:prSet>
      <dgm:spPr/>
    </dgm:pt>
    <dgm:pt modelId="{EDEE01CE-35D8-445E-B768-7C3AFB3ACB9B}" type="pres">
      <dgm:prSet presAssocID="{EB88C188-24A9-4F99-884C-6B58297F311B}" presName="sibTrans" presStyleCnt="0"/>
      <dgm:spPr/>
    </dgm:pt>
    <dgm:pt modelId="{6534E80B-A4A2-4A0E-A7A7-ABB781C000DF}" type="pres">
      <dgm:prSet presAssocID="{7B1B7A39-EC5D-4F52-928F-140EDC03E723}" presName="compNode" presStyleCnt="0"/>
      <dgm:spPr/>
    </dgm:pt>
    <dgm:pt modelId="{C566FEBD-9646-4F4B-BED8-8DB46D9C5E84}" type="pres">
      <dgm:prSet presAssocID="{7B1B7A39-EC5D-4F52-928F-140EDC03E723}" presName="bgRect" presStyleLbl="bgShp" presStyleIdx="3" presStyleCnt="4"/>
      <dgm:spPr/>
    </dgm:pt>
    <dgm:pt modelId="{6AF9B9B7-3FBC-45D6-AB65-9C3CDBD7987B}" type="pres">
      <dgm:prSet presAssocID="{7B1B7A39-EC5D-4F52-928F-140EDC03E7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FAE47E2-7591-4D0B-AB89-71563408C429}" type="pres">
      <dgm:prSet presAssocID="{7B1B7A39-EC5D-4F52-928F-140EDC03E723}" presName="spaceRect" presStyleCnt="0"/>
      <dgm:spPr/>
    </dgm:pt>
    <dgm:pt modelId="{93304382-15E2-4702-ACF0-085B28CE78C6}" type="pres">
      <dgm:prSet presAssocID="{7B1B7A39-EC5D-4F52-928F-140EDC03E72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2F4302A-FA36-4227-A25C-EBD34812A74A}" srcId="{FF93C733-9F2E-4A47-9379-280B74484731}" destId="{1AC4D08D-A544-442C-92CC-A6658256719F}" srcOrd="1" destOrd="0" parTransId="{D3C8BCDF-F4CF-4221-A4C6-0DB19F2D0CA3}" sibTransId="{A2CCF88D-49E3-4407-AB08-C1D01513CCFE}"/>
    <dgm:cxn modelId="{D41E4631-C899-4462-A2DA-34BE1EBD8007}" type="presOf" srcId="{7B1B7A39-EC5D-4F52-928F-140EDC03E723}" destId="{93304382-15E2-4702-ACF0-085B28CE78C6}" srcOrd="0" destOrd="0" presId="urn:microsoft.com/office/officeart/2018/2/layout/IconVerticalSolidList"/>
    <dgm:cxn modelId="{39C16F35-7A07-4686-886D-C8790CE8F7C8}" type="presOf" srcId="{622D9434-B7E4-4846-BB3B-51341A5A29C8}" destId="{78C2045B-7336-4E17-99F2-0759BF92AD54}" srcOrd="0" destOrd="0" presId="urn:microsoft.com/office/officeart/2018/2/layout/IconVerticalSolidList"/>
    <dgm:cxn modelId="{F5D1FE7F-2585-43A4-ACF1-479850C95201}" type="presOf" srcId="{1AC4D08D-A544-442C-92CC-A6658256719F}" destId="{5D20C4B2-A2EC-4DCE-943D-847BCE41258C}" srcOrd="0" destOrd="0" presId="urn:microsoft.com/office/officeart/2018/2/layout/IconVerticalSolidList"/>
    <dgm:cxn modelId="{EECF7292-E47D-46BE-8835-4CFFAFC86465}" srcId="{FF93C733-9F2E-4A47-9379-280B74484731}" destId="{622D9434-B7E4-4846-BB3B-51341A5A29C8}" srcOrd="0" destOrd="0" parTransId="{14C39F9B-7F05-4687-B353-CE395F52727E}" sibTransId="{BA0B336D-CFF4-41C7-80F4-B60ED1701F6F}"/>
    <dgm:cxn modelId="{E2299EB0-BBD7-4C37-B7F1-A652FE3C587E}" type="presOf" srcId="{FF93C733-9F2E-4A47-9379-280B74484731}" destId="{AE4E3ECB-7493-4880-B3C0-59BF746EEF48}" srcOrd="0" destOrd="0" presId="urn:microsoft.com/office/officeart/2018/2/layout/IconVerticalSolidList"/>
    <dgm:cxn modelId="{58A505B8-0144-4DEF-B4BF-59267D4AA1D0}" type="presOf" srcId="{A335342A-CE61-4E95-A142-158795C38F82}" destId="{F188162C-CFC6-401E-90DA-3FB48106BA8D}" srcOrd="0" destOrd="0" presId="urn:microsoft.com/office/officeart/2018/2/layout/IconVerticalSolidList"/>
    <dgm:cxn modelId="{FAEB8FE3-BF98-40BF-8CAB-17DAF782A99A}" srcId="{FF93C733-9F2E-4A47-9379-280B74484731}" destId="{A335342A-CE61-4E95-A142-158795C38F82}" srcOrd="2" destOrd="0" parTransId="{F37D8735-F6E7-4A2F-9BB6-62580AF08B7B}" sibTransId="{EB88C188-24A9-4F99-884C-6B58297F311B}"/>
    <dgm:cxn modelId="{55FD91EA-2EF3-425D-8FC7-7AC8C57F6257}" srcId="{FF93C733-9F2E-4A47-9379-280B74484731}" destId="{7B1B7A39-EC5D-4F52-928F-140EDC03E723}" srcOrd="3" destOrd="0" parTransId="{50107CC3-503E-492A-BC6A-08606A0EE899}" sibTransId="{BD3B5D68-CBF9-4B08-BEB6-ACA3C332D69F}"/>
    <dgm:cxn modelId="{14933D7F-5D4B-4180-975B-3414C717CD97}" type="presParOf" srcId="{AE4E3ECB-7493-4880-B3C0-59BF746EEF48}" destId="{FC92C6AA-C364-41F7-9DD4-1AFCDE9E11C2}" srcOrd="0" destOrd="0" presId="urn:microsoft.com/office/officeart/2018/2/layout/IconVerticalSolidList"/>
    <dgm:cxn modelId="{359C3406-C019-45D4-915E-33F4E6E02458}" type="presParOf" srcId="{FC92C6AA-C364-41F7-9DD4-1AFCDE9E11C2}" destId="{984F5B32-2D17-40DF-9211-32C53B854F8F}" srcOrd="0" destOrd="0" presId="urn:microsoft.com/office/officeart/2018/2/layout/IconVerticalSolidList"/>
    <dgm:cxn modelId="{C571BA66-7B58-4D66-824D-5E78CCA7E976}" type="presParOf" srcId="{FC92C6AA-C364-41F7-9DD4-1AFCDE9E11C2}" destId="{7CA56FBB-A45F-4EA0-9468-1E2B84212A0C}" srcOrd="1" destOrd="0" presId="urn:microsoft.com/office/officeart/2018/2/layout/IconVerticalSolidList"/>
    <dgm:cxn modelId="{5C88EC68-BB7A-4941-B16D-8DEC0DF5E37E}" type="presParOf" srcId="{FC92C6AA-C364-41F7-9DD4-1AFCDE9E11C2}" destId="{23D52389-B4F8-473F-87C1-8D697BDC2F1F}" srcOrd="2" destOrd="0" presId="urn:microsoft.com/office/officeart/2018/2/layout/IconVerticalSolidList"/>
    <dgm:cxn modelId="{D72DDC84-2DD0-4558-8DF3-F5C4206D063D}" type="presParOf" srcId="{FC92C6AA-C364-41F7-9DD4-1AFCDE9E11C2}" destId="{78C2045B-7336-4E17-99F2-0759BF92AD54}" srcOrd="3" destOrd="0" presId="urn:microsoft.com/office/officeart/2018/2/layout/IconVerticalSolidList"/>
    <dgm:cxn modelId="{2ACE18D2-2BB4-4723-872A-1762E21CD18A}" type="presParOf" srcId="{AE4E3ECB-7493-4880-B3C0-59BF746EEF48}" destId="{8CE6FE70-AC8F-4AE9-91B8-DA31764830D8}" srcOrd="1" destOrd="0" presId="urn:microsoft.com/office/officeart/2018/2/layout/IconVerticalSolidList"/>
    <dgm:cxn modelId="{F3F198A8-8FD1-4F1B-9D16-D61FB4FAC9F1}" type="presParOf" srcId="{AE4E3ECB-7493-4880-B3C0-59BF746EEF48}" destId="{D057DC03-C102-4C08-A642-CE76A319D7B7}" srcOrd="2" destOrd="0" presId="urn:microsoft.com/office/officeart/2018/2/layout/IconVerticalSolidList"/>
    <dgm:cxn modelId="{1754C06D-08A2-43A0-A418-410A0CA3DDCD}" type="presParOf" srcId="{D057DC03-C102-4C08-A642-CE76A319D7B7}" destId="{78F6BF32-0055-42F4-A820-759BA24E1100}" srcOrd="0" destOrd="0" presId="urn:microsoft.com/office/officeart/2018/2/layout/IconVerticalSolidList"/>
    <dgm:cxn modelId="{8A28F9BA-E50A-4DD2-A79F-FF58B2D212C5}" type="presParOf" srcId="{D057DC03-C102-4C08-A642-CE76A319D7B7}" destId="{94C2CB5C-507E-4B99-9998-7C769DC88C9B}" srcOrd="1" destOrd="0" presId="urn:microsoft.com/office/officeart/2018/2/layout/IconVerticalSolidList"/>
    <dgm:cxn modelId="{DD402107-9E9B-4424-91CA-CBC0B8DF415F}" type="presParOf" srcId="{D057DC03-C102-4C08-A642-CE76A319D7B7}" destId="{5091030A-36D0-456E-B978-9CCD0D3B119B}" srcOrd="2" destOrd="0" presId="urn:microsoft.com/office/officeart/2018/2/layout/IconVerticalSolidList"/>
    <dgm:cxn modelId="{0B2086B4-F2AE-42F0-A71D-8B1C7A8EC51A}" type="presParOf" srcId="{D057DC03-C102-4C08-A642-CE76A319D7B7}" destId="{5D20C4B2-A2EC-4DCE-943D-847BCE41258C}" srcOrd="3" destOrd="0" presId="urn:microsoft.com/office/officeart/2018/2/layout/IconVerticalSolidList"/>
    <dgm:cxn modelId="{4F1ABBBE-4643-4196-B8EF-8B4E3346AB82}" type="presParOf" srcId="{AE4E3ECB-7493-4880-B3C0-59BF746EEF48}" destId="{22044BA5-95B3-4E16-96FE-7311C478C39E}" srcOrd="3" destOrd="0" presId="urn:microsoft.com/office/officeart/2018/2/layout/IconVerticalSolidList"/>
    <dgm:cxn modelId="{2B86B47A-5201-45B3-86C7-5C5BC56DD2FC}" type="presParOf" srcId="{AE4E3ECB-7493-4880-B3C0-59BF746EEF48}" destId="{5AFABB4B-2262-4336-80A6-55EA6799F352}" srcOrd="4" destOrd="0" presId="urn:microsoft.com/office/officeart/2018/2/layout/IconVerticalSolidList"/>
    <dgm:cxn modelId="{A157838E-E5FE-4C53-ABEF-D6FBE32EF32E}" type="presParOf" srcId="{5AFABB4B-2262-4336-80A6-55EA6799F352}" destId="{9A7F8542-17FD-4D8F-AC96-432CF999EA23}" srcOrd="0" destOrd="0" presId="urn:microsoft.com/office/officeart/2018/2/layout/IconVerticalSolidList"/>
    <dgm:cxn modelId="{37B3D77E-1D28-41CB-AA0A-7EE61678C5B5}" type="presParOf" srcId="{5AFABB4B-2262-4336-80A6-55EA6799F352}" destId="{2C264CD6-DFF5-420D-8D41-4BCB4E866606}" srcOrd="1" destOrd="0" presId="urn:microsoft.com/office/officeart/2018/2/layout/IconVerticalSolidList"/>
    <dgm:cxn modelId="{BA89B4F6-6903-4DB9-8270-47AC397A444C}" type="presParOf" srcId="{5AFABB4B-2262-4336-80A6-55EA6799F352}" destId="{A8CFB937-99DC-465A-BD21-AF4B663C7A26}" srcOrd="2" destOrd="0" presId="urn:microsoft.com/office/officeart/2018/2/layout/IconVerticalSolidList"/>
    <dgm:cxn modelId="{43E24DD7-A9B0-4B78-BA67-4EB769F342F6}" type="presParOf" srcId="{5AFABB4B-2262-4336-80A6-55EA6799F352}" destId="{F188162C-CFC6-401E-90DA-3FB48106BA8D}" srcOrd="3" destOrd="0" presId="urn:microsoft.com/office/officeart/2018/2/layout/IconVerticalSolidList"/>
    <dgm:cxn modelId="{28F89529-C977-45D1-85CA-4894C348927E}" type="presParOf" srcId="{AE4E3ECB-7493-4880-B3C0-59BF746EEF48}" destId="{EDEE01CE-35D8-445E-B768-7C3AFB3ACB9B}" srcOrd="5" destOrd="0" presId="urn:microsoft.com/office/officeart/2018/2/layout/IconVerticalSolidList"/>
    <dgm:cxn modelId="{9CC89099-1EB4-4EB7-864E-F91B37F137FF}" type="presParOf" srcId="{AE4E3ECB-7493-4880-B3C0-59BF746EEF48}" destId="{6534E80B-A4A2-4A0E-A7A7-ABB781C000DF}" srcOrd="6" destOrd="0" presId="urn:microsoft.com/office/officeart/2018/2/layout/IconVerticalSolidList"/>
    <dgm:cxn modelId="{7A8EDC1D-1296-48C8-9F83-3590DE45DF83}" type="presParOf" srcId="{6534E80B-A4A2-4A0E-A7A7-ABB781C000DF}" destId="{C566FEBD-9646-4F4B-BED8-8DB46D9C5E84}" srcOrd="0" destOrd="0" presId="urn:microsoft.com/office/officeart/2018/2/layout/IconVerticalSolidList"/>
    <dgm:cxn modelId="{133DBFB2-0A68-48D2-BBE7-60E4358ECC9E}" type="presParOf" srcId="{6534E80B-A4A2-4A0E-A7A7-ABB781C000DF}" destId="{6AF9B9B7-3FBC-45D6-AB65-9C3CDBD7987B}" srcOrd="1" destOrd="0" presId="urn:microsoft.com/office/officeart/2018/2/layout/IconVerticalSolidList"/>
    <dgm:cxn modelId="{DDD670AD-C3B3-46B9-AB39-F9CD28F6559F}" type="presParOf" srcId="{6534E80B-A4A2-4A0E-A7A7-ABB781C000DF}" destId="{4FAE47E2-7591-4D0B-AB89-71563408C429}" srcOrd="2" destOrd="0" presId="urn:microsoft.com/office/officeart/2018/2/layout/IconVerticalSolidList"/>
    <dgm:cxn modelId="{C20DE7C2-0C49-4664-89C0-8C4BAA3B4BA6}" type="presParOf" srcId="{6534E80B-A4A2-4A0E-A7A7-ABB781C000DF}" destId="{93304382-15E2-4702-ACF0-085B28CE78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F5B32-2D17-40DF-9211-32C53B854F8F}">
      <dsp:nvSpPr>
        <dsp:cNvPr id="0" name=""/>
        <dsp:cNvSpPr/>
      </dsp:nvSpPr>
      <dsp:spPr>
        <a:xfrm>
          <a:off x="0" y="1902"/>
          <a:ext cx="10506456" cy="9644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56FBB-A45F-4EA0-9468-1E2B84212A0C}">
      <dsp:nvSpPr>
        <dsp:cNvPr id="0" name=""/>
        <dsp:cNvSpPr/>
      </dsp:nvSpPr>
      <dsp:spPr>
        <a:xfrm>
          <a:off x="291746" y="218904"/>
          <a:ext cx="530447" cy="530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2045B-7336-4E17-99F2-0759BF92AD54}">
      <dsp:nvSpPr>
        <dsp:cNvPr id="0" name=""/>
        <dsp:cNvSpPr/>
      </dsp:nvSpPr>
      <dsp:spPr>
        <a:xfrm>
          <a:off x="1113940" y="1902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Fill out and submit new contract. Rendering DSMES services requires a new, separate Medicaid contract. </a:t>
          </a:r>
        </a:p>
      </dsp:txBody>
      <dsp:txXfrm>
        <a:off x="1113940" y="1902"/>
        <a:ext cx="9392515" cy="964450"/>
      </dsp:txXfrm>
    </dsp:sp>
    <dsp:sp modelId="{78F6BF32-0055-42F4-A820-759BA24E1100}">
      <dsp:nvSpPr>
        <dsp:cNvPr id="0" name=""/>
        <dsp:cNvSpPr/>
      </dsp:nvSpPr>
      <dsp:spPr>
        <a:xfrm>
          <a:off x="0" y="1207466"/>
          <a:ext cx="10506456" cy="964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2CB5C-507E-4B99-9998-7C769DC88C9B}">
      <dsp:nvSpPr>
        <dsp:cNvPr id="0" name=""/>
        <dsp:cNvSpPr/>
      </dsp:nvSpPr>
      <dsp:spPr>
        <a:xfrm>
          <a:off x="291746" y="1424467"/>
          <a:ext cx="530447" cy="530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0C4B2-A2EC-4DCE-943D-847BCE41258C}">
      <dsp:nvSpPr>
        <dsp:cNvPr id="0" name=""/>
        <dsp:cNvSpPr/>
      </dsp:nvSpPr>
      <dsp:spPr>
        <a:xfrm>
          <a:off x="1113940" y="1207466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Providers can only enroll if they are part of an accredited DSMES program certified by either the American Diabetes Association (ADA) or Association of Diabetes Care and Education Specialists (ADCES).</a:t>
          </a:r>
        </a:p>
      </dsp:txBody>
      <dsp:txXfrm>
        <a:off x="1113940" y="1207466"/>
        <a:ext cx="9392515" cy="964450"/>
      </dsp:txXfrm>
    </dsp:sp>
    <dsp:sp modelId="{9A7F8542-17FD-4D8F-AC96-432CF999EA23}">
      <dsp:nvSpPr>
        <dsp:cNvPr id="0" name=""/>
        <dsp:cNvSpPr/>
      </dsp:nvSpPr>
      <dsp:spPr>
        <a:xfrm>
          <a:off x="0" y="2413029"/>
          <a:ext cx="10506456" cy="9644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64CD6-DFF5-420D-8D41-4BCB4E866606}">
      <dsp:nvSpPr>
        <dsp:cNvPr id="0" name=""/>
        <dsp:cNvSpPr/>
      </dsp:nvSpPr>
      <dsp:spPr>
        <a:xfrm>
          <a:off x="291746" y="2630030"/>
          <a:ext cx="530447" cy="530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8162C-CFC6-401E-90DA-3FB48106BA8D}">
      <dsp:nvSpPr>
        <dsp:cNvPr id="0" name=""/>
        <dsp:cNvSpPr/>
      </dsp:nvSpPr>
      <dsp:spPr>
        <a:xfrm>
          <a:off x="1113940" y="2413029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Enroll your accredited Group first. Then, wait for approval; this can take 7-21 days. When approval is received, enroll Yourself/Individual, as a Diabetes Educator. Then, wait for approval; this can take 7-21 days.</a:t>
          </a:r>
        </a:p>
      </dsp:txBody>
      <dsp:txXfrm>
        <a:off x="1113940" y="2413029"/>
        <a:ext cx="9392515" cy="964450"/>
      </dsp:txXfrm>
    </dsp:sp>
    <dsp:sp modelId="{C566FEBD-9646-4F4B-BED8-8DB46D9C5E84}">
      <dsp:nvSpPr>
        <dsp:cNvPr id="0" name=""/>
        <dsp:cNvSpPr/>
      </dsp:nvSpPr>
      <dsp:spPr>
        <a:xfrm>
          <a:off x="0" y="3618592"/>
          <a:ext cx="10506456" cy="9644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9B9B7-3FBC-45D6-AB65-9C3CDBD7987B}">
      <dsp:nvSpPr>
        <dsp:cNvPr id="0" name=""/>
        <dsp:cNvSpPr/>
      </dsp:nvSpPr>
      <dsp:spPr>
        <a:xfrm>
          <a:off x="291746" y="3835593"/>
          <a:ext cx="530447" cy="530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04382-15E2-4702-ACF0-085B28CE78C6}">
      <dsp:nvSpPr>
        <dsp:cNvPr id="0" name=""/>
        <dsp:cNvSpPr/>
      </dsp:nvSpPr>
      <dsp:spPr>
        <a:xfrm>
          <a:off x="1113940" y="3618592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Contact Provider Enrollment if you have any questions or need assistance. 800-522-0114, option 5 or email providerenrollment@okhca.org</a:t>
          </a:r>
        </a:p>
      </dsp:txBody>
      <dsp:txXfrm>
        <a:off x="1113940" y="3618592"/>
        <a:ext cx="9392515" cy="96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A29B-E25B-E174-609F-FC7628F26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82F58-DAC1-6277-1651-D46F9ED30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ACC26-72AF-B188-1461-6B526832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F9A5D-4F8C-BABD-C95D-3C8FB7F6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E3CCB-C8A2-7547-ABDD-E2FCF72E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F89D-0A3A-70DC-5A13-66F884147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6202D-70C2-9C9B-2D4D-9148F4413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58678-991C-9308-C8C5-FFA4ABE3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54F58-0CEB-868E-031E-CC49EB93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E658E-964A-B757-2462-C417F476E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2AE6EC-5563-98C6-7891-ABB919E3F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686A4-5409-6769-5030-D158EC4B8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FED9F-DACA-B9BD-A415-741FF70F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AD233-1806-2C2E-FF67-F42FC283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CC923-41DC-2C5E-9619-C2E33231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 descr="A close up of a sign&#10;&#10;Description automatically generated">
            <a:extLst>
              <a:ext uri="{FF2B5EF4-FFF2-40B4-BE49-F238E27FC236}">
                <a16:creationId xmlns:a16="http://schemas.microsoft.com/office/drawing/2014/main" id="{51EE9887-F173-4F2A-8494-CED0760F5D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3" r="27276"/>
          <a:stretch/>
        </p:blipFill>
        <p:spPr>
          <a:xfrm>
            <a:off x="6682008" y="0"/>
            <a:ext cx="5509992" cy="57208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D62F958-0C60-4631-A589-D0DA2EC7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3199480"/>
            <a:ext cx="6914662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PRESENTATION TITLE</a:t>
            </a:r>
            <a:br>
              <a:rPr lang="en-US" dirty="0"/>
            </a:br>
            <a:endParaRPr lang="en-US" sz="2000" cap="none" dirty="0">
              <a:latin typeface="Montserrat Light" panose="000004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4FBC4-B0FD-42D6-850A-271DA6F3064E}"/>
              </a:ext>
            </a:extLst>
          </p:cNvPr>
          <p:cNvSpPr/>
          <p:nvPr userDrawn="1"/>
        </p:nvSpPr>
        <p:spPr>
          <a:xfrm>
            <a:off x="728783" y="5039948"/>
            <a:ext cx="6096000" cy="880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464646"/>
                </a:solidFill>
                <a:latin typeface="Montserrat Light" panose="00000400000000000000" pitchFamily="50" charset="0"/>
              </a:rPr>
              <a:t>Subtitle or Presenter’s Name</a:t>
            </a:r>
            <a:br>
              <a:rPr lang="en-US" dirty="0">
                <a:solidFill>
                  <a:srgbClr val="464646"/>
                </a:solidFill>
                <a:latin typeface="Montserrat Light" panose="00000400000000000000" pitchFamily="50" charset="0"/>
              </a:rPr>
            </a:br>
            <a:r>
              <a:rPr lang="en-US" dirty="0">
                <a:solidFill>
                  <a:srgbClr val="464646"/>
                </a:solidFill>
                <a:latin typeface="Montserrat Light" panose="00000400000000000000" pitchFamily="50" charset="0"/>
              </a:rPr>
              <a:t>Date</a:t>
            </a:r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3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1D34-42F3-6A06-48C5-3B7F3F9DC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E81A-4052-1D11-6C15-E197A27B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28CB6-C69B-0F6C-27AE-35387153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F63EB-3470-3DE8-52BF-A5BA884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8C636-8B3A-7A20-ABF5-EE3C8291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B69E-421C-EE5E-572C-95BAD4425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EFE7F-B2AA-61B7-D914-541098EB8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FF285-4409-E2E9-7AA7-87261007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8E2D8-2041-6FD8-7890-9D8452D6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E8D4-93E0-E8D0-33D9-9165EC2C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6A7D-BA83-BA29-D0AA-87EF8B10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E715D-2ED0-6770-B40A-5BE208894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97C85-F7F5-A5BC-8B63-405D94480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111E3-C57D-BC9B-FF3B-C4FDF683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ED1A-A6AA-4E26-F05B-DAE9FF3E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9112E7-0609-E406-334B-3CC6E54E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02A-E148-5791-3648-74CF4B09E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2320F-DC80-7B63-1E31-976CD2DDC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3B5FB-414E-984E-244C-40BE77391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8EE8AF-062E-DC91-E9E9-CDC52D170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CF16DE-8713-309B-1953-3A7B4AF93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8D2CD-E126-A044-7C1A-FED7C5E8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4BCB1-22F7-B90E-20F3-FDF99403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D95B59-CB85-D970-5D40-F9BCB3E2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5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3DC8-9DC5-B64A-D077-1FA989B7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3C3CA-9B13-F2E9-F926-3D0F25DA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3AD61-F3D3-47EC-11E4-45B40680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B4928-13DA-A813-4880-625D75D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05B1D-9F44-DD80-BE89-96D4DDC2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F4763-983E-3757-A61C-F7AC2C8C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3CD9E-2CAB-BE02-1176-15431F350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8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32DD-4AC2-DDE2-97A6-479D496F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F6E2-8E35-4491-0140-9AA17894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ECCC1-5E98-BDA6-6062-431A94B78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DBD71-DAD5-4983-1519-7F71F561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416E6-6156-9437-EB00-CCE8720B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A1598-F978-4D71-C312-C3CC592E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F61C-7B61-7407-697D-D4C2594D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34D11-7DC5-2D50-74A9-6644534B0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AC6F8-4A19-A6B9-0532-CABEA930E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F0E68-E426-7BF9-B054-5985CDBD0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81F57-2AB3-139C-F446-A989FE06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465DC-AB65-BFD9-0F1E-5EAEF8FD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2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A83F0-961B-CEF9-24ED-86BCF8C3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E303F-ADAA-971C-4619-E638C275D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79AC9-9049-019F-B430-027BFBC85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9836-8B22-4840-AD62-D08022E103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04A06-E82D-BEE6-2E98-D9D133783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BA5DD-95B3-B025-A1CC-1D4B8D1CB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C064-3D87-4480-BF3D-0132F53E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klahoma.gov/ohca/providers/provider-enrollment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hcaprovider.com/Enrollment/Site/Home/createuser.asp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EC6268-1484-F024-D175-8A34771B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1376314"/>
            <a:ext cx="6914662" cy="3148730"/>
          </a:xfrm>
        </p:spPr>
        <p:txBody>
          <a:bodyPr>
            <a:normAutofit/>
          </a:bodyPr>
          <a:lstStyle/>
          <a:p>
            <a:r>
              <a:rPr lang="en-US" dirty="0">
                <a:latin typeface="Montserrat ExtraBold" panose="00000900000000000000" pitchFamily="2" charset="0"/>
              </a:rPr>
              <a:t>Provider Enrollment Guide</a:t>
            </a:r>
          </a:p>
        </p:txBody>
      </p:sp>
    </p:spTree>
    <p:extLst>
      <p:ext uri="{BB962C8B-B14F-4D97-AF65-F5344CB8AC3E}">
        <p14:creationId xmlns:p14="http://schemas.microsoft.com/office/powerpoint/2010/main" val="4162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C415-42F8-D016-3A17-344AF8B1B83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Please ensure the following information is accurate for quick and efficient communication and enrollment completion. </a:t>
            </a:r>
          </a:p>
          <a:p>
            <a:r>
              <a:rPr lang="en-US" sz="2000" dirty="0"/>
              <a:t>Professional Practice</a:t>
            </a:r>
          </a:p>
          <a:p>
            <a:r>
              <a:rPr lang="en-US" sz="2000" dirty="0"/>
              <a:t>Location &amp; Addresses</a:t>
            </a:r>
          </a:p>
          <a:p>
            <a:r>
              <a:rPr lang="en-US" sz="2000" dirty="0"/>
              <a:t>Contacts</a:t>
            </a:r>
          </a:p>
          <a:p>
            <a:r>
              <a:rPr lang="en-US" sz="2000" dirty="0"/>
              <a:t>Payment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5464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8CE90-00AE-B06E-EE0B-01D51EEF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/>
              <a:t>Example of Provider Pin and Agreement approval letters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979BB2-7989-08AB-8A2C-0E83C80A16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2" t="16639" r="23713" b="5582"/>
          <a:stretch/>
        </p:blipFill>
        <p:spPr>
          <a:xfrm>
            <a:off x="938056" y="2040144"/>
            <a:ext cx="4834093" cy="4208256"/>
          </a:xfrm>
          <a:prstGeom prst="rect">
            <a:avLst/>
          </a:prstGeom>
        </p:spPr>
      </p:pic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582ED5E-FE7F-E77F-A17A-88D834FC2D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17947" r="25367" b="4602"/>
          <a:stretch/>
        </p:blipFill>
        <p:spPr>
          <a:xfrm>
            <a:off x="6254497" y="2040144"/>
            <a:ext cx="4944796" cy="42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6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363353C-B1F4-AA53-F4BD-CB0322F4E7A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6" t="12748" r="30251" b="4910"/>
          <a:stretch/>
        </p:blipFill>
        <p:spPr>
          <a:xfrm>
            <a:off x="6092383" y="609860"/>
            <a:ext cx="4595065" cy="5571065"/>
          </a:xfrm>
          <a:prstGeom prst="rect">
            <a:avLst/>
          </a:prstGeom>
          <a:ln>
            <a:noFill/>
          </a:ln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86FB8-022D-CAE6-99A8-4DDF817EA7A5}"/>
              </a:ext>
            </a:extLst>
          </p:cNvPr>
          <p:cNvSpPr txBox="1"/>
          <p:nvPr/>
        </p:nvSpPr>
        <p:spPr>
          <a:xfrm>
            <a:off x="754990" y="2653036"/>
            <a:ext cx="50397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FAQ’S can be located on the Provider enrollment site under the Resource tab.</a:t>
            </a:r>
          </a:p>
          <a:p>
            <a:pPr algn="ctr"/>
            <a:r>
              <a:rPr lang="en-US" dirty="0">
                <a:hlinkClick r:id="rId3"/>
              </a:rPr>
              <a:t>Provider Enrollment (oklahoma.gov)</a:t>
            </a:r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4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65A2E-81BD-D853-17B4-FBE0ED8F3E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/>
              <a:t>Contact Provider Enrollment if you have any questions or need assistance. </a:t>
            </a:r>
            <a:r>
              <a:rPr lang="en-US" dirty="0">
                <a:solidFill>
                  <a:srgbClr val="0070C0"/>
                </a:solidFill>
              </a:rPr>
              <a:t>800-522-0114</a:t>
            </a:r>
            <a:r>
              <a:rPr lang="en-US" dirty="0"/>
              <a:t>, option 5 or email </a:t>
            </a:r>
            <a:r>
              <a:rPr lang="en-US" dirty="0">
                <a:solidFill>
                  <a:schemeClr val="accent2"/>
                </a:solidFill>
              </a:rPr>
              <a:t>providerenrollment@okhca.org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5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ACCAA9-20F7-D678-1A36-3727D8B54F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27344" y="319088"/>
            <a:ext cx="6906491" cy="6538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Before enrolling as a Diabetes Educator to provide DSMES services.</a:t>
            </a:r>
          </a:p>
          <a:p>
            <a:r>
              <a:rPr lang="en-US" sz="1600" dirty="0"/>
              <a:t>Review the eligibility requirements. The following providers are eligible to enroll as a Diabetes Educator type (567):A licensed healthcare professional who is individually certified as a: Certified Diabetes Care and Education Specialist (CDCES) by the National Certification Board for Diabetes Education (NCBDE)</a:t>
            </a:r>
          </a:p>
          <a:p>
            <a:r>
              <a:rPr lang="en-US" sz="1600" dirty="0"/>
              <a:t>Board-Certified Advanced Diabetes Management (BC-ADM) by the Association of Diabetes Care and Education Specialists (ADCES)</a:t>
            </a:r>
          </a:p>
          <a:p>
            <a:r>
              <a:rPr lang="en-US" sz="1600" dirty="0"/>
              <a:t>Registered dietitian, registered nurse or pharmacist licensed in the state in which they practice and have training and experience pertinent to diabetes self-management.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3730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DAD35C-70AA-CCDD-6FFB-4D17E367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Diabetes Self-Management Group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4CAC31-9AC8-3730-8FE8-9CDDD3B6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Eligible provider groups are recognized by (2) organizations according to the National Standard of Diabetes Self-Management Education and Support.</a:t>
            </a:r>
          </a:p>
          <a:p>
            <a:r>
              <a:rPr lang="en-US" sz="2000" dirty="0"/>
              <a:t>American Diabetes Association (ADA)</a:t>
            </a:r>
          </a:p>
          <a:p>
            <a:r>
              <a:rPr lang="en-US" sz="2000" dirty="0"/>
              <a:t>Association of Diabetes Care and Education Specialist (ADCES)</a:t>
            </a:r>
          </a:p>
        </p:txBody>
      </p:sp>
    </p:spTree>
    <p:extLst>
      <p:ext uri="{BB962C8B-B14F-4D97-AF65-F5344CB8AC3E}">
        <p14:creationId xmlns:p14="http://schemas.microsoft.com/office/powerpoint/2010/main" val="144042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AD0E1-68C3-756D-8E35-CB69C0D0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Diabetic Educator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9CA31-D036-1DED-76A4-9EE862129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Eligible individual providers include those with the following (2) diabetes education certification. </a:t>
            </a:r>
          </a:p>
          <a:p>
            <a:r>
              <a:rPr lang="en-US" sz="2000" dirty="0"/>
              <a:t>Board Certified- Advance Diabetes Management (BC-ADM)</a:t>
            </a:r>
          </a:p>
          <a:p>
            <a:r>
              <a:rPr lang="en-US" sz="2000" dirty="0"/>
              <a:t>Certified Diabetes Care and Education Specialist.(CDCES)</a:t>
            </a:r>
          </a:p>
        </p:txBody>
      </p:sp>
    </p:spTree>
    <p:extLst>
      <p:ext uri="{BB962C8B-B14F-4D97-AF65-F5344CB8AC3E}">
        <p14:creationId xmlns:p14="http://schemas.microsoft.com/office/powerpoint/2010/main" val="1314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0264E6-212C-E607-81A8-886D4020AFB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246350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45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11A8D-62DF-CBCF-51AA-D33073913DA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</a:rPr>
              <a:t>Before beginning the Provider Enrollment Application, create a User account vis the </a:t>
            </a:r>
            <a:r>
              <a:rPr lang="en-US" sz="2000" dirty="0" err="1">
                <a:solidFill>
                  <a:schemeClr val="accent2"/>
                </a:solidFill>
              </a:rPr>
              <a:t>SoonerCare</a:t>
            </a:r>
            <a:r>
              <a:rPr lang="en-US" sz="2000" dirty="0">
                <a:solidFill>
                  <a:schemeClr val="accent2"/>
                </a:solidFill>
              </a:rPr>
              <a:t> Provider Enrollment page. </a:t>
            </a:r>
          </a:p>
          <a:p>
            <a:endParaRPr lang="en-US" sz="2000" dirty="0"/>
          </a:p>
          <a:p>
            <a:r>
              <a:rPr lang="en-US" sz="2000" dirty="0">
                <a:hlinkClick r:id="rId2"/>
              </a:rPr>
              <a:t>Electronic Provider Application (ohcaprovider.com)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DF13E7D-9200-A3ED-6E27-D46DCC63D8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00" b="1"/>
          <a:stretch/>
        </p:blipFill>
        <p:spPr>
          <a:xfrm>
            <a:off x="5663242" y="799034"/>
            <a:ext cx="581678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text, application, email">
            <a:extLst>
              <a:ext uri="{FF2B5EF4-FFF2-40B4-BE49-F238E27FC236}">
                <a16:creationId xmlns:a16="http://schemas.microsoft.com/office/drawing/2014/main" id="{F936299B-C974-B70A-05D0-0AC3535C739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0518"/>
            <a:ext cx="5027689" cy="472320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91086-A09B-5193-6F73-84D65C5C68E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18581" y="1060518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chemeClr val="accent2"/>
                </a:solidFill>
              </a:rPr>
              <a:t>What type of provider are you enrolling? </a:t>
            </a:r>
          </a:p>
          <a:p>
            <a:r>
              <a:rPr lang="en-US" sz="1500" dirty="0"/>
              <a:t>Start by selecting Business (facility, agency, organization, or group). Your Group(s) is the entity that will bill for DSMT and will receive payment/reimbursement from </a:t>
            </a:r>
            <a:r>
              <a:rPr lang="en-US" sz="1500" dirty="0" err="1"/>
              <a:t>SoonerCare</a:t>
            </a:r>
            <a:r>
              <a:rPr lang="en-US" sz="1500" dirty="0"/>
              <a:t> (Medicaid). Once your Group, that has an accredited DSMES program (ADA or ADCES) is approved, you will receive confirmation emails from </a:t>
            </a:r>
            <a:r>
              <a:rPr lang="en-US" sz="1500" dirty="0" err="1"/>
              <a:t>SoonerCare</a:t>
            </a:r>
            <a:r>
              <a:rPr lang="en-US" sz="1500" dirty="0"/>
              <a:t> that includes an identification number; this number will to be used to fill out the Individual enrollment contract.</a:t>
            </a:r>
          </a:p>
          <a:p>
            <a:r>
              <a:rPr lang="en-US" sz="1500" dirty="0"/>
              <a:t>Which type of provider are you enrolling? </a:t>
            </a:r>
          </a:p>
          <a:p>
            <a:r>
              <a:rPr lang="en-US" sz="1500" dirty="0"/>
              <a:t>Choose Diabetes Educator. Choosing this provider type will alert Medicaid that you are certified or have education and training in diabetes self-management and can upload proof of this via a certification or other document that qualifies you to provide this service. </a:t>
            </a:r>
          </a:p>
          <a:p>
            <a:r>
              <a:rPr lang="en-US" sz="1500" dirty="0"/>
              <a:t>Continue reading main body of contract, by scrolling down; the items that appear on the right column are also included in the main body for you to read and/or fill out. 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789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2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B7F70-97D0-DE2B-DC7B-36D0ED79551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Continue enrolling by reading main body of contract, by scrolling down; the items that appear on the right column are also included in the main body for you to read and/or fill out. 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75D920F-01E0-F511-919B-7B3FBC887A2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9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521B3-163E-CDAD-23E6-D503B6DBDF3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</a:rPr>
              <a:t>Before you start</a:t>
            </a:r>
          </a:p>
          <a:p>
            <a:r>
              <a:rPr lang="en-US" sz="1400" dirty="0"/>
              <a:t>Have all listed information available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</a:rPr>
              <a:t>Personal Information</a:t>
            </a:r>
          </a:p>
          <a:p>
            <a:r>
              <a:rPr lang="en-US" sz="1400" dirty="0"/>
              <a:t>Fill out your Group information here and choose Group/Corporate FEIN in response to how you will report payments to the IRS. Looks like Individual info goes here? </a:t>
            </a:r>
          </a:p>
          <a:p>
            <a:r>
              <a:rPr lang="en-US" sz="1400" dirty="0"/>
              <a:t>When enrolling yourself, Provider, fill out information and choose Personal FEIN?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</a:rPr>
              <a:t>Professional Practice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2"/>
                </a:solidFill>
              </a:rPr>
              <a:t>License or Certification</a:t>
            </a:r>
          </a:p>
          <a:p>
            <a:r>
              <a:rPr lang="en-US" sz="1400" dirty="0"/>
              <a:t>Please do not enter your Driver’s License number; this is reserved for any License or Certification number.</a:t>
            </a:r>
          </a:p>
          <a:p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853201-D702-3A7B-844A-0D30A774227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r="4" b="4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9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B0AAEE-8451-4D6A-9750-6A4BC7CF7D36}"/>
</file>

<file path=customXml/itemProps2.xml><?xml version="1.0" encoding="utf-8"?>
<ds:datastoreItem xmlns:ds="http://schemas.openxmlformats.org/officeDocument/2006/customXml" ds:itemID="{AE8F8C75-BBCD-48E8-92D2-EC77AC72E488}"/>
</file>

<file path=customXml/itemProps3.xml><?xml version="1.0" encoding="utf-8"?>
<ds:datastoreItem xmlns:ds="http://schemas.openxmlformats.org/officeDocument/2006/customXml" ds:itemID="{CF1D2C54-8C65-4EE0-A7DE-4B29910F59D9}"/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701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Montserrat ExtraBold</vt:lpstr>
      <vt:lpstr>Montserrat Light</vt:lpstr>
      <vt:lpstr>Office Theme</vt:lpstr>
      <vt:lpstr>Provider Enrollment Guide</vt:lpstr>
      <vt:lpstr>PowerPoint Presentation</vt:lpstr>
      <vt:lpstr>Diabetes Self-Management Group</vt:lpstr>
      <vt:lpstr>Diabetic Educator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Provider Pin and Agreement approval letters</vt:lpstr>
      <vt:lpstr>PowerPoint Presentation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Cameasha Alao</dc:creator>
  <cp:lastModifiedBy>Cameasha Alao</cp:lastModifiedBy>
  <cp:revision>4</cp:revision>
  <dcterms:created xsi:type="dcterms:W3CDTF">2024-08-23T15:13:57Z</dcterms:created>
  <dcterms:modified xsi:type="dcterms:W3CDTF">2024-12-12T15:13:08Z</dcterms:modified>
</cp:coreProperties>
</file>