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26.bin"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31.bin" ContentType="image/jpeg"/>
  <Override PartName="/ppt/notesSlides/notesSlide22.xml" ContentType="application/vnd.openxmlformats-officedocument.presentationml.notesSlide+xml"/>
  <Override PartName="/ppt/media/image142.bin" ContentType="image/jpeg"/>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9"/>
    <p:sldMasterId id="2147483660" r:id="rId10"/>
    <p:sldMasterId id="2147483672" r:id="rId11"/>
    <p:sldMasterId id="2147483688" r:id="rId12"/>
    <p:sldMasterId id="2147483774" r:id="rId13"/>
    <p:sldMasterId id="2147483781" r:id="rId14"/>
    <p:sldMasterId id="2147483790" r:id="rId15"/>
    <p:sldMasterId id="2147483794" r:id="rId16"/>
    <p:sldMasterId id="2147483827" r:id="rId17"/>
    <p:sldMasterId id="2147483832" r:id="rId18"/>
    <p:sldMasterId id="2147483893" r:id="rId19"/>
  </p:sldMasterIdLst>
  <p:notesMasterIdLst>
    <p:notesMasterId r:id="rId82"/>
  </p:notesMasterIdLst>
  <p:sldIdLst>
    <p:sldId id="259" r:id="rId20"/>
    <p:sldId id="2147374925" r:id="rId21"/>
    <p:sldId id="281" r:id="rId22"/>
    <p:sldId id="2147472558" r:id="rId23"/>
    <p:sldId id="2147472559" r:id="rId24"/>
    <p:sldId id="2147472561" r:id="rId25"/>
    <p:sldId id="2147374926" r:id="rId26"/>
    <p:sldId id="2147374927" r:id="rId27"/>
    <p:sldId id="2147472545" r:id="rId28"/>
    <p:sldId id="2147472546" r:id="rId29"/>
    <p:sldId id="2147472547" r:id="rId30"/>
    <p:sldId id="275" r:id="rId31"/>
    <p:sldId id="429" r:id="rId32"/>
    <p:sldId id="386" r:id="rId33"/>
    <p:sldId id="387" r:id="rId34"/>
    <p:sldId id="428" r:id="rId35"/>
    <p:sldId id="431" r:id="rId36"/>
    <p:sldId id="430" r:id="rId37"/>
    <p:sldId id="403" r:id="rId38"/>
    <p:sldId id="432" r:id="rId39"/>
    <p:sldId id="427" r:id="rId40"/>
    <p:sldId id="2147472548" r:id="rId41"/>
    <p:sldId id="2147472549" r:id="rId42"/>
    <p:sldId id="2147472550" r:id="rId43"/>
    <p:sldId id="2147472551" r:id="rId44"/>
    <p:sldId id="2147472552" r:id="rId45"/>
    <p:sldId id="2147472553" r:id="rId46"/>
    <p:sldId id="2147472554" r:id="rId47"/>
    <p:sldId id="2147472555" r:id="rId48"/>
    <p:sldId id="2147374898" r:id="rId49"/>
    <p:sldId id="2147374899" r:id="rId50"/>
    <p:sldId id="2147374900" r:id="rId51"/>
    <p:sldId id="2147374901" r:id="rId52"/>
    <p:sldId id="2147374902" r:id="rId53"/>
    <p:sldId id="2147374903" r:id="rId54"/>
    <p:sldId id="2147472556" r:id="rId55"/>
    <p:sldId id="1448943765" r:id="rId56"/>
    <p:sldId id="2147374894" r:id="rId57"/>
    <p:sldId id="2147374895" r:id="rId58"/>
    <p:sldId id="544" r:id="rId59"/>
    <p:sldId id="1448943751" r:id="rId60"/>
    <p:sldId id="2132738810" r:id="rId61"/>
    <p:sldId id="333" r:id="rId62"/>
    <p:sldId id="2147374893" r:id="rId63"/>
    <p:sldId id="603" r:id="rId64"/>
    <p:sldId id="575" r:id="rId65"/>
    <p:sldId id="2147472541" r:id="rId66"/>
    <p:sldId id="600" r:id="rId67"/>
    <p:sldId id="607" r:id="rId68"/>
    <p:sldId id="297" r:id="rId69"/>
    <p:sldId id="2147472540" r:id="rId70"/>
    <p:sldId id="2147472542" r:id="rId71"/>
    <p:sldId id="2147472320" r:id="rId72"/>
    <p:sldId id="2147472557" r:id="rId73"/>
    <p:sldId id="323" r:id="rId74"/>
    <p:sldId id="320" r:id="rId75"/>
    <p:sldId id="321" r:id="rId76"/>
    <p:sldId id="2134806109" r:id="rId77"/>
    <p:sldId id="2147472543" r:id="rId78"/>
    <p:sldId id="2147472537" r:id="rId79"/>
    <p:sldId id="2147472544" r:id="rId80"/>
    <p:sldId id="214747256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1" d="100"/>
          <a:sy n="111"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slideMaster" Target="slideMasters/slideMaster8.xml"/><Relationship Id="rId11" Type="http://schemas.openxmlformats.org/officeDocument/2006/relationships/slideMaster" Target="slideMasters/slideMaster3.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customXml" Target="../customXml/item5.xml"/><Relationship Id="rId19" Type="http://schemas.openxmlformats.org/officeDocument/2006/relationships/slideMaster" Target="slideMasters/slideMaster11.xml"/><Relationship Id="rId14" Type="http://schemas.openxmlformats.org/officeDocument/2006/relationships/slideMaster" Target="slideMasters/slideMaster6.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4.xml"/><Relationship Id="rId17" Type="http://schemas.openxmlformats.org/officeDocument/2006/relationships/slideMaster" Target="slideMasters/slideMaster9.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7.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2.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1.xml"/><Relationship Id="rId13" Type="http://schemas.openxmlformats.org/officeDocument/2006/relationships/slideMaster" Target="slideMasters/slideMaster5.xml"/><Relationship Id="rId18" Type="http://schemas.openxmlformats.org/officeDocument/2006/relationships/slideMaster" Target="slideMasters/slideMaster10.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customXml" Target="../customXml/item7.xml"/><Relationship Id="rId71" Type="http://schemas.openxmlformats.org/officeDocument/2006/relationships/slide" Target="slides/slide52.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3CFB1-3C31-441A-9713-5DBE63666534}"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13795-39DB-4D6F-BEBF-90DDC78E3232}" type="slidenum">
              <a:rPr lang="en-US" smtClean="0"/>
              <a:t>‹#›</a:t>
            </a:fld>
            <a:endParaRPr lang="en-US"/>
          </a:p>
        </p:txBody>
      </p:sp>
    </p:spTree>
    <p:extLst>
      <p:ext uri="{BB962C8B-B14F-4D97-AF65-F5344CB8AC3E}">
        <p14:creationId xmlns:p14="http://schemas.microsoft.com/office/powerpoint/2010/main" val="233148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3432B-94B3-4A4A-A27E-F8A7921FC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7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A3264C3C-44DD-4618-B8DF-D330F502C618}"/>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5ECD08B8-A0A9-408A-8DD0-44437119ED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 for taking time out of your day to listen to a short talk about the importance of Dental benefits.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ACED0984-7FE2-4A7D-A6E8-DEA7085FF2C0}"/>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3FE5889-5F5D-47ED-99B4-4A880329D3FA}"/>
              </a:ext>
            </a:extLst>
          </p:cNvPr>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186372" name="Slide Number Placeholder 3">
            <a:extLst>
              <a:ext uri="{FF2B5EF4-FFF2-40B4-BE49-F238E27FC236}">
                <a16:creationId xmlns:a16="http://schemas.microsoft.com/office/drawing/2014/main" id="{E57BC3DD-874B-4D2B-8F6A-FCEAA33F2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DD15288-B076-4138-8B81-4B3E97DEE76A}" type="slidenum">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E8B65252-3E80-4005-9E60-52706CDEC16E}"/>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3E88F6E-1FA0-47E9-A871-976A914A6795}"/>
              </a:ext>
            </a:extLst>
          </p:cNvPr>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t>Here are the highlights of the High Classic and Low Classic Plans.</a:t>
            </a:r>
          </a:p>
          <a:p>
            <a:endParaRPr lang="en-US"/>
          </a:p>
          <a:p>
            <a:pPr marL="342900" indent="-342900" eaLnBrk="1" fontAlgn="auto" hangingPunct="1">
              <a:spcBef>
                <a:spcPct val="0"/>
              </a:spcBef>
              <a:spcAft>
                <a:spcPct val="0"/>
              </a:spcAft>
              <a:buFont typeface="Symbol"/>
              <a:buChar char=""/>
              <a:defRPr/>
            </a:pPr>
            <a:r>
              <a:rPr lang="en-US" sz="1200">
                <a:latin typeface="Arial" pitchFamily="34" charset="0"/>
                <a:ea typeface="Calibri"/>
                <a:cs typeface="Arial" pitchFamily="34" charset="0"/>
              </a:rPr>
              <a:t>Type A, preventive services, are covered 100%.</a:t>
            </a:r>
          </a:p>
          <a:p>
            <a:pPr marL="342900" indent="-342900" eaLnBrk="1" fontAlgn="auto" hangingPunct="1">
              <a:spcBef>
                <a:spcPct val="0"/>
              </a:spcBef>
              <a:spcAft>
                <a:spcPct val="0"/>
              </a:spcAft>
              <a:buFont typeface="Symbol"/>
              <a:buChar char=""/>
              <a:defRPr/>
            </a:pPr>
            <a:r>
              <a:rPr lang="en-US" sz="1200">
                <a:latin typeface="Arial" pitchFamily="34" charset="0"/>
                <a:ea typeface="Calibri"/>
                <a:cs typeface="Arial" pitchFamily="34" charset="0"/>
              </a:rPr>
              <a:t>For Type B, basic services, your benefit plan covers 85% under the High Classic Plan, and 70% under the Low Classic Plan; once you’ve paid your annual deductible.</a:t>
            </a:r>
          </a:p>
          <a:p>
            <a:pPr marL="342900" indent="-342900" eaLnBrk="1" fontAlgn="auto" hangingPunct="1">
              <a:spcBef>
                <a:spcPct val="0"/>
              </a:spcBef>
              <a:spcAft>
                <a:spcPct val="0"/>
              </a:spcAft>
              <a:buFont typeface="Symbol"/>
              <a:buChar char=""/>
              <a:defRPr/>
            </a:pPr>
            <a:r>
              <a:rPr lang="en-US" sz="1200">
                <a:latin typeface="Arial" pitchFamily="34" charset="0"/>
                <a:ea typeface="Calibri"/>
                <a:cs typeface="Arial" pitchFamily="34" charset="0"/>
              </a:rPr>
              <a:t>You can also see the coverage specifics for Type C, major services, the annual benefits maximum of $5000 or $1,500 (depending on what plan you choose) and orthodontia coverage for both adults and children.</a:t>
            </a:r>
          </a:p>
          <a:p>
            <a:pPr marL="342900" indent="-342900" eaLnBrk="1" fontAlgn="auto" hangingPunct="1">
              <a:spcBef>
                <a:spcPct val="0"/>
              </a:spcBef>
              <a:spcAft>
                <a:spcPct val="0"/>
              </a:spcAft>
              <a:buFont typeface="Symbol"/>
              <a:buChar char=""/>
              <a:defRPr/>
            </a:pPr>
            <a:endParaRPr lang="en-US" sz="1200">
              <a:latin typeface="Arial" pitchFamily="34" charset="0"/>
              <a:ea typeface="Calibri"/>
              <a:cs typeface="Arial" pitchFamily="34" charset="0"/>
            </a:endParaRPr>
          </a:p>
          <a:p>
            <a:pPr marL="0" indent="0" eaLnBrk="1" fontAlgn="auto" hangingPunct="1">
              <a:spcBef>
                <a:spcPct val="0"/>
              </a:spcBef>
              <a:spcAft>
                <a:spcPct val="0"/>
              </a:spcAft>
              <a:buFont typeface="Symbol"/>
              <a:buNone/>
              <a:defRPr/>
            </a:pPr>
            <a:r>
              <a:rPr lang="en-US" sz="1200">
                <a:latin typeface="Arial" pitchFamily="34" charset="0"/>
                <a:ea typeface="Calibri"/>
                <a:cs typeface="Arial" pitchFamily="34" charset="0"/>
              </a:rPr>
              <a:t>Please refer to your enrollment materials for additional information.</a:t>
            </a:r>
          </a:p>
        </p:txBody>
      </p:sp>
    </p:spTree>
    <p:extLst>
      <p:ext uri="{BB962C8B-B14F-4D97-AF65-F5344CB8AC3E}">
        <p14:creationId xmlns:p14="http://schemas.microsoft.com/office/powerpoint/2010/main" val="111148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latin typeface="Arial" panose="020B0604020202020204" pitchFamily="34" charset="0"/>
                <a:ea typeface="MetLife Circular Light" charset="0"/>
                <a:cs typeface="MetLife Circular Light" charset="0"/>
              </a:rPr>
              <a:t>With MetLife Dental insurance, you can choose from thousands of general dentists and specialists nationwide. You can find the names, addresses, languages spoken and phone numbers of participating dentists by searching our online </a:t>
            </a:r>
            <a:r>
              <a:rPr lang="en-US" sz="1200" b="1" dirty="0">
                <a:latin typeface="Arial" panose="020B0604020202020204" pitchFamily="34" charset="0"/>
                <a:ea typeface="MetLife Circular Light" charset="0"/>
                <a:cs typeface="MetLife Circular Light" charset="0"/>
              </a:rPr>
              <a:t>Find a Dentist </a:t>
            </a:r>
            <a:r>
              <a:rPr lang="en-US" sz="1200" dirty="0">
                <a:latin typeface="Arial" panose="020B0604020202020204" pitchFamily="34" charset="0"/>
                <a:ea typeface="MetLife Circular Light" charset="0"/>
                <a:cs typeface="MetLife Circular Light" charset="0"/>
              </a:rPr>
              <a:t>directory.  </a:t>
            </a:r>
          </a:p>
          <a:p>
            <a:pPr algn="ctr" eaLnBrk="1" hangingPunct="1">
              <a:spcBef>
                <a:spcPct val="0"/>
              </a:spcBef>
              <a:defRPr/>
            </a:pPr>
            <a:endParaRPr lang="en-US" altLang="en-US" sz="1200" dirty="0">
              <a:latin typeface="Arial" pitchFamily="34" charset="0"/>
            </a:endParaRPr>
          </a:p>
          <a:p>
            <a:pPr eaLnBrk="1" hangingPunct="1">
              <a:defRPr/>
            </a:pPr>
            <a:endParaRPr lang="en-US" altLang="en-US" dirty="0"/>
          </a:p>
          <a:p>
            <a:pPr eaLnBrk="1" hangingPunct="1">
              <a:defRPr/>
            </a:pPr>
            <a:endParaRPr lang="en-US" altLang="en-US" b="1" dirty="0">
              <a:solidFill>
                <a:srgbClr val="FC2602"/>
              </a:solidFill>
            </a:endParaRPr>
          </a:p>
          <a:p>
            <a:pPr eaLnBrk="1" hangingPunct="1">
              <a:defRPr/>
            </a:pPr>
            <a:endParaRPr lang="en-US" altLang="en-US" dirty="0"/>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800" b="0" i="0" u="none" strike="noStrike" kern="1200" cap="none" spc="0" normalizeH="0" baseline="0" noProof="0" smtClean="0">
                <a:ln>
                  <a:noFill/>
                </a:ln>
                <a:solidFill>
                  <a:prstClr val="black"/>
                </a:solidFill>
                <a:effectLst/>
                <a:uLnTx/>
                <a:uFillTx/>
                <a:latin typeface="Calibri"/>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255442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a:extLst>
              <a:ext uri="{FF2B5EF4-FFF2-40B4-BE49-F238E27FC236}">
                <a16:creationId xmlns:a16="http://schemas.microsoft.com/office/drawing/2014/main" id="{7C4EAC11-F17B-4EDB-9DBB-8073F48AFE3C}"/>
              </a:ext>
            </a:extLst>
          </p:cNvPr>
          <p:cNvSpPr>
            <a:spLocks noGrp="1" noRot="1" noChangeAspect="1" noChangeArrowheads="1" noTextEdit="1"/>
          </p:cNvSpPr>
          <p:nvPr>
            <p:ph type="sldImg"/>
          </p:nvPr>
        </p:nvSpPr>
        <p:spPr bwMode="auto">
          <a:xfrm>
            <a:off x="682625" y="1168400"/>
            <a:ext cx="5607050" cy="31543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86DEB9F-8AB7-4368-AF70-2D513D44809C}"/>
              </a:ext>
            </a:extLst>
          </p:cNvPr>
          <p:cNvSpPr>
            <a:spLocks noGrp="1"/>
          </p:cNvSpPr>
          <p:nvPr>
            <p:ph type="body" idx="1"/>
          </p:nvPr>
        </p:nvSpPr>
        <p:spPr/>
        <p:txBody>
          <a:bodyPr/>
          <a:lstStyle/>
          <a:p>
            <a:pPr eaLnBrk="1" hangingPunct="1">
              <a:defRPr/>
            </a:pPr>
            <a:r>
              <a:rPr lang="en-US" err="1"/>
              <a:t>MyBenefits is the quickest and easiest way to get extensive information about your coverage. You can access helpful tools, benefit information and take advantage of the self-service features.  </a:t>
            </a:r>
          </a:p>
          <a:p>
            <a:pPr eaLnBrk="1" hangingPunct="1">
              <a:defRPr/>
            </a:pPr>
            <a:endParaRPr lang="en-US"/>
          </a:p>
          <a:p>
            <a:pPr eaLnBrk="1" hangingPunct="1">
              <a:defRPr/>
            </a:pPr>
            <a:r>
              <a:rPr lang="en-US"/>
              <a:t>With MyBenefits you can…</a:t>
            </a:r>
          </a:p>
          <a:p>
            <a:pPr marL="174708" indent="-174708" eaLnBrk="1" hangingPunct="1">
              <a:buFont typeface="Arial" pitchFamily="34" charset="0"/>
              <a:buChar char="•"/>
              <a:defRPr/>
            </a:pPr>
            <a:r>
              <a:rPr lang="en-US"/>
              <a:t>View enrollment status</a:t>
            </a:r>
          </a:p>
          <a:p>
            <a:pPr marL="174708" indent="-174708" eaLnBrk="1" hangingPunct="1">
              <a:buFont typeface="Arial" pitchFamily="34" charset="0"/>
              <a:buChar char="•"/>
              <a:defRPr/>
            </a:pPr>
            <a:r>
              <a:rPr lang="en-US"/>
              <a:t>Check recent claims and status</a:t>
            </a:r>
          </a:p>
          <a:p>
            <a:pPr marL="174708" indent="-174708" eaLnBrk="1" hangingPunct="1">
              <a:buFont typeface="Arial" pitchFamily="34" charset="0"/>
              <a:buChar char="•"/>
              <a:defRPr/>
            </a:pPr>
            <a:r>
              <a:rPr lang="en-US"/>
              <a:t>Print Dental ID cards</a:t>
            </a:r>
          </a:p>
          <a:p>
            <a:pPr marL="174708" indent="-174708" eaLnBrk="1" hangingPunct="1">
              <a:buFont typeface="Arial" pitchFamily="34" charset="0"/>
              <a:buChar char="•"/>
              <a:defRPr/>
            </a:pPr>
            <a:r>
              <a:rPr lang="en-US"/>
              <a:t>Find essential forms</a:t>
            </a:r>
          </a:p>
          <a:p>
            <a:pPr marL="174708" indent="-174708" eaLnBrk="1" hangingPunct="1">
              <a:buFont typeface="Arial" pitchFamily="34" charset="0"/>
              <a:buChar char="•"/>
              <a:defRPr/>
            </a:pPr>
            <a:r>
              <a:rPr lang="en-US"/>
              <a:t>And Access educational tools</a:t>
            </a:r>
          </a:p>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eaLnBrk="1" hangingPunct="1">
              <a:defRPr/>
            </a:pPr>
            <a:r>
              <a:rPr lang="en-US"/>
              <a:t>The MetLife Mobile App is available on the App Store and Google Play. After downloading the app and registering at www.metlife.com/mybenefits from a computer, you can quickly and securely access coverage details, find a dentist and get estimates on most procedures, view your claims and access &amp; print your electronic dental ID card.</a:t>
            </a:r>
          </a:p>
          <a:p>
            <a:pPr eaLnBrk="1" hangingPunct="1">
              <a:defRPr/>
            </a:pPr>
            <a:endParaRPr lang="en-US"/>
          </a:p>
          <a:p>
            <a:r>
              <a:rPr lang="en-US"/>
              <a:t>Please note, ID cards are not required to obtain dental services.</a:t>
            </a:r>
          </a:p>
        </p:txBody>
      </p:sp>
    </p:spTree>
    <p:extLst>
      <p:ext uri="{BB962C8B-B14F-4D97-AF65-F5344CB8AC3E}">
        <p14:creationId xmlns:p14="http://schemas.microsoft.com/office/powerpoint/2010/main" val="2151364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a:t>If you have any questions or would like additional information, please call 1-855-676-9443 or visit www.metlife.com/stateofoklahoma.</a:t>
            </a:r>
          </a:p>
        </p:txBody>
      </p:sp>
    </p:spTree>
    <p:extLst>
      <p:ext uri="{BB962C8B-B14F-4D97-AF65-F5344CB8AC3E}">
        <p14:creationId xmlns:p14="http://schemas.microsoft.com/office/powerpoint/2010/main" val="1948607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a:extLst>
              <a:ext uri="{FF2B5EF4-FFF2-40B4-BE49-F238E27FC236}">
                <a16:creationId xmlns:a16="http://schemas.microsoft.com/office/drawing/2014/main" id="{893F6E87-5A55-4F45-BFFF-334446DF8E5F}"/>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6163" name="Notes Placeholder 2">
            <a:extLst>
              <a:ext uri="{FF2B5EF4-FFF2-40B4-BE49-F238E27FC236}">
                <a16:creationId xmlns:a16="http://schemas.microsoft.com/office/drawing/2014/main" id="{401E766D-539C-4125-9D20-9425319FF7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 you for listening to this brief presentation from MetLife.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a:extLst>
              <a:ext uri="{FF2B5EF4-FFF2-40B4-BE49-F238E27FC236}">
                <a16:creationId xmlns:a16="http://schemas.microsoft.com/office/drawing/2014/main" id="{68BD3A58-AD28-489D-B821-F3AAA6650E88}"/>
              </a:ext>
            </a:extLst>
          </p:cNvPr>
          <p:cNvSpPr>
            <a:spLocks noGrp="1" noRot="1" noChangeAspect="1" noChangeArrowheads="1" noTextEdit="1"/>
          </p:cNvSpPr>
          <p:nvPr>
            <p:ph type="sldImg"/>
          </p:nvPr>
        </p:nvSpPr>
        <p:spPr bwMode="auto">
          <a:xfrm>
            <a:off x="682625" y="1168400"/>
            <a:ext cx="5607050" cy="31543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a:extLst>
              <a:ext uri="{FF2B5EF4-FFF2-40B4-BE49-F238E27FC236}">
                <a16:creationId xmlns:a16="http://schemas.microsoft.com/office/drawing/2014/main" id="{CE3ED573-BFF8-4B65-86A5-BF227829C8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55684" name="Slide Number Placeholder 3">
            <a:extLst>
              <a:ext uri="{FF2B5EF4-FFF2-40B4-BE49-F238E27FC236}">
                <a16:creationId xmlns:a16="http://schemas.microsoft.com/office/drawing/2014/main" id="{9994BE7B-BA46-45E1-BD44-FFB823E76B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BBA2D10-C1B3-42AE-97E4-DE0D475DD483}"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C461B6-AEFA-424B-8E54-813B7CDE33DB}" type="slidenum">
              <a:rPr kumimoji="0" lang="en-US" sz="1800" b="0" i="0" u="none" strike="noStrike" kern="1200" cap="none" spc="0" normalizeH="0" baseline="0" noProof="0" smtClean="0">
                <a:ln>
                  <a:noFill/>
                </a:ln>
                <a:solidFill>
                  <a:prstClr val="black"/>
                </a:solidFill>
                <a:effectLst/>
                <a:uLnTx/>
                <a:uFillTx/>
                <a:latin typeface="Calibri"/>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4320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1642714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56F8-AFF9-EE3A-12DC-2CAB24BE3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C24A-57CA-32FE-A18E-BD7B3D508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FFC6D-B5A1-A21B-A76A-2A044D1E68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60C7D4-DE79-DCD4-5F16-F2EB7540E4E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9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59AC3B-AEC5-9545-8657-AD7C74CAF8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7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rPr>
              <a:t>You’ve built a great life. Protect it.</a:t>
            </a:r>
            <a:endParaRPr lang="en-US" dirty="0">
              <a:latin typeface="Arial" charset="0"/>
            </a:endParaRPr>
          </a:p>
          <a:p>
            <a:r>
              <a:rPr lang="en-US" dirty="0">
                <a:latin typeface="Arial" charset="0"/>
              </a:rPr>
              <a:t> </a:t>
            </a:r>
          </a:p>
          <a:p>
            <a:r>
              <a:rPr lang="en-US" dirty="0">
                <a:latin typeface="Arial" charset="0"/>
              </a:rPr>
              <a:t> </a:t>
            </a:r>
          </a:p>
          <a:p>
            <a:pPr lvl="0"/>
            <a:r>
              <a:rPr lang="en-US" b="1" dirty="0">
                <a:latin typeface="Arial" charset="0"/>
              </a:rPr>
              <a:t>REMINDER: </a:t>
            </a:r>
            <a:r>
              <a:rPr lang="en-US" dirty="0">
                <a:latin typeface="Arial" charset="0"/>
              </a:rPr>
              <a:t>Sign up when life insurance is first offered so you won’t have to answer medical questions and provide proof of good health.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59F3298-927A-4C5D-A43A-53DF68F5EF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54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701043" y="4416638"/>
            <a:ext cx="5608319" cy="4182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5" tIns="44063" rIns="88125" bIns="44063"/>
          <a:lstStyle/>
          <a:p>
            <a:r>
              <a:rPr lang="en-US" sz="1200" b="1" kern="1200" dirty="0">
                <a:solidFill>
                  <a:schemeClr val="tx1"/>
                </a:solidFill>
                <a:effectLst/>
                <a:latin typeface="Arial" charset="0"/>
                <a:ea typeface="+mn-ea"/>
                <a:cs typeface="+mn-cs"/>
              </a:rPr>
              <a:t>The “fine print”</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dirty="0"/>
              <a:t>This AD&amp;D insurance policy may have Evidence of Insurability requirements and exclusions subject to state law. </a:t>
            </a:r>
          </a:p>
          <a:p>
            <a:pPr marL="171450" indent="-171450">
              <a:buFont typeface="Arial" panose="020B0604020202020204" pitchFamily="34" charset="0"/>
              <a:buChar char="•"/>
            </a:pPr>
            <a:r>
              <a:rPr lang="en-US" sz="1200" dirty="0"/>
              <a:t>[This AD&amp;D insurance policy has exclusions and limitations.]</a:t>
            </a:r>
          </a:p>
          <a:p>
            <a:pPr marL="171450" indent="-171450">
              <a:buFont typeface="Arial" panose="020B0604020202020204" pitchFamily="34" charset="0"/>
              <a:buChar char="•"/>
            </a:pPr>
            <a:r>
              <a:rPr lang="en-US" sz="1200" dirty="0"/>
              <a:t>Please see your plan details for more information.</a:t>
            </a:r>
          </a:p>
          <a:p>
            <a:pPr marL="171450" indent="-171450">
              <a:buFont typeface="Arial" panose="020B0604020202020204" pitchFamily="34" charset="0"/>
              <a:buChar char="•"/>
            </a:pPr>
            <a:r>
              <a:rPr lang="en-US" sz="1200" dirty="0"/>
              <a:t>[This coverage does not constitute comprehensive health insurance (often referred to as “major medical coverage”) and does not satisfy the requirement for Minimum Essential Coverage under the Affordable Care Act.]</a:t>
            </a:r>
          </a:p>
        </p:txBody>
      </p:sp>
    </p:spTree>
    <p:extLst>
      <p:ext uri="{BB962C8B-B14F-4D97-AF65-F5344CB8AC3E}">
        <p14:creationId xmlns:p14="http://schemas.microsoft.com/office/powerpoint/2010/main" val="294213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406400" y="696913"/>
            <a:ext cx="6197600" cy="3486150"/>
          </a:xfrm>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endParaRPr lang="en-US" altLang="en-US" dirty="0">
              <a:latin typeface="Calibri" pitchFamily="34" charset="0"/>
              <a:ea typeface="ヒラギノ角ゴ Pro W3" pitchFamily="123" charset="-128"/>
              <a:cs typeface="Geneva" pitchFamily="123" charset="0"/>
            </a:endParaRPr>
          </a:p>
          <a:p>
            <a:pPr eaLnBrk="1" hangingPunct="1">
              <a:defRPr/>
            </a:pPr>
            <a:endParaRPr lang="en-US" altLang="en-US" dirty="0">
              <a:latin typeface="Calibri" pitchFamily="34" charset="0"/>
              <a:ea typeface="ヒラギノ角ゴ Pro W3" pitchFamily="123" charset="-128"/>
              <a:cs typeface="Geneva" pitchFamily="123" charset="0"/>
            </a:endParaRPr>
          </a:p>
          <a:p>
            <a:pPr eaLnBrk="1" hangingPunct="1">
              <a:defRPr/>
            </a:pPr>
            <a:endParaRPr lang="en-US" altLang="en-US" dirty="0">
              <a:latin typeface="Calibri" pitchFamily="34" charset="0"/>
              <a:ea typeface="ヒラギノ角ゴ Pro W3" pitchFamily="123" charset="-128"/>
              <a:cs typeface="Geneva" pitchFamily="123"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pitchFamily="123" charset="-128"/>
              </a:defRPr>
            </a:lvl1pPr>
            <a:lvl2pPr marL="731731" indent="-281435" eaLnBrk="0" hangingPunct="0">
              <a:defRPr sz="2400">
                <a:solidFill>
                  <a:schemeClr val="tx1"/>
                </a:solidFill>
                <a:latin typeface="Arial" pitchFamily="34" charset="0"/>
                <a:ea typeface="ヒラギノ角ゴ Pro W3" pitchFamily="123" charset="-128"/>
              </a:defRPr>
            </a:lvl2pPr>
            <a:lvl3pPr marL="1125741" indent="-225148" eaLnBrk="0" hangingPunct="0">
              <a:defRPr sz="2400">
                <a:solidFill>
                  <a:schemeClr val="tx1"/>
                </a:solidFill>
                <a:latin typeface="Arial" pitchFamily="34" charset="0"/>
                <a:ea typeface="ヒラギノ角ゴ Pro W3" pitchFamily="123" charset="-128"/>
              </a:defRPr>
            </a:lvl3pPr>
            <a:lvl4pPr marL="1576037" indent="-225148" eaLnBrk="0" hangingPunct="0">
              <a:defRPr sz="2400">
                <a:solidFill>
                  <a:schemeClr val="tx1"/>
                </a:solidFill>
                <a:latin typeface="Arial" pitchFamily="34" charset="0"/>
                <a:ea typeface="ヒラギノ角ゴ Pro W3" pitchFamily="123" charset="-128"/>
              </a:defRPr>
            </a:lvl4pPr>
            <a:lvl5pPr marL="2026333" indent="-225148" eaLnBrk="0" hangingPunct="0">
              <a:defRPr sz="2400">
                <a:solidFill>
                  <a:schemeClr val="tx1"/>
                </a:solidFill>
                <a:latin typeface="Arial" pitchFamily="34" charset="0"/>
                <a:ea typeface="ヒラギノ角ゴ Pro W3" pitchFamily="123" charset="-128"/>
              </a:defRPr>
            </a:lvl5pPr>
            <a:lvl6pPr marL="2476630"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26926"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377222"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27518"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1AF0B9-BFE3-420D-8F8D-CD77D46B4BCA}" type="slidenum">
              <a:rPr kumimoji="0" lang="en-US" altLang="en-US" sz="1200" b="0" i="0" u="none" strike="noStrike" kern="1200" cap="none" spc="0" normalizeH="0" baseline="0" noProof="0">
                <a:ln>
                  <a:noFill/>
                </a:ln>
                <a:solidFill>
                  <a:prstClr val="black"/>
                </a:solidFill>
                <a:effectLst/>
                <a:uLnTx/>
                <a:uFillTx/>
                <a:latin typeface="Calibri" pitchFamily="34" charset="0"/>
                <a:ea typeface="ヒラギノ角ゴ Pro W3" pitchFamily="123"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ヒラギノ角ゴ Pro W3" pitchFamily="123" charset="-128"/>
              <a:cs typeface="Arial" pitchFamily="34" charset="0"/>
            </a:endParaRPr>
          </a:p>
        </p:txBody>
      </p:sp>
    </p:spTree>
    <p:extLst>
      <p:ext uri="{BB962C8B-B14F-4D97-AF65-F5344CB8AC3E}">
        <p14:creationId xmlns:p14="http://schemas.microsoft.com/office/powerpoint/2010/main" val="160039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B75839A-1422-CD43-90E8-9C7C3B9D80C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68926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40962" name="Rectangle 3"/>
          <p:cNvSpPr>
            <a:spLocks noGrp="1" noChangeArrowheads="1"/>
          </p:cNvSpPr>
          <p:nvPr>
            <p:ph type="body" idx="1"/>
          </p:nvPr>
        </p:nvSpPr>
        <p:spPr bwMode="auto">
          <a:xfrm>
            <a:off x="701040" y="4414177"/>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a:ea typeface="MS PGothic" charset="0"/>
              <a:cs typeface="MS PGothic" charset="0"/>
            </a:endParaRPr>
          </a:p>
        </p:txBody>
      </p:sp>
      <p:sp>
        <p:nvSpPr>
          <p:cNvPr id="40963" name="Rectangle 3"/>
          <p:cNvSpPr>
            <a:spLocks noChangeArrowheads="1"/>
          </p:cNvSpPr>
          <p:nvPr/>
        </p:nvSpPr>
        <p:spPr bwMode="auto">
          <a:xfrm>
            <a:off x="701040" y="5866739"/>
            <a:ext cx="5608320" cy="29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57" tIns="46778" rIns="93557" bIns="46778"/>
          <a:lstStyle/>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rPr>
              <a:t>Each member of your family can choose their own network dentist. This is important when, for example, your child is away at school or your spouse needs to find a dentist near work.</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rPr>
              <a:t>Second opinions are covered.  Just call Customer Service and they</a:t>
            </a:r>
            <a:r>
              <a:rPr kumimoji="0" lang="ja-JP" altLang="en-US" sz="1200" b="0" i="0" u="none" strike="noStrike" kern="1200" cap="none" spc="0" normalizeH="0" baseline="0" noProof="0" dirty="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dirty="0" err="1">
                <a:ln>
                  <a:noFill/>
                </a:ln>
                <a:solidFill>
                  <a:prstClr val="black"/>
                </a:solidFill>
                <a:effectLst/>
                <a:uLnTx/>
                <a:uFillTx/>
                <a:latin typeface="Arial"/>
                <a:ea typeface="MS PGothic" charset="0"/>
                <a:cs typeface="MS PGothic" charset="0"/>
              </a:rPr>
              <a:t>ll</a:t>
            </a:r>
            <a:r>
              <a:rPr kumimoji="0" lang="en-US" altLang="ja-JP" sz="1200" b="0" i="0" u="none" strike="noStrike" kern="1200" cap="none" spc="0" normalizeH="0" baseline="0" noProof="0" dirty="0">
                <a:ln>
                  <a:noFill/>
                </a:ln>
                <a:solidFill>
                  <a:prstClr val="black"/>
                </a:solidFill>
                <a:effectLst/>
                <a:uLnTx/>
                <a:uFillTx/>
                <a:latin typeface="Arial"/>
                <a:ea typeface="MS PGothic" charset="0"/>
                <a:cs typeface="MS PGothic" charset="0"/>
              </a:rPr>
              <a:t> help you make the arrangements.</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rPr>
              <a:t>If you</a:t>
            </a:r>
            <a:r>
              <a:rPr kumimoji="0" lang="ja-JP" altLang="en-US" sz="1200" b="0" i="0" u="none" strike="noStrike" kern="1200" cap="none" spc="0" normalizeH="0" baseline="0" noProof="0" dirty="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dirty="0">
                <a:ln>
                  <a:noFill/>
                </a:ln>
                <a:solidFill>
                  <a:prstClr val="black"/>
                </a:solidFill>
                <a:effectLst/>
                <a:uLnTx/>
                <a:uFillTx/>
                <a:latin typeface="Arial"/>
                <a:ea typeface="MS PGothic" charset="0"/>
                <a:cs typeface="MS PGothic" charset="0"/>
              </a:rPr>
              <a:t>re in pain and need immediate care, call Customer Service for the name of a nearby network dentist.  If an emergency occurs after business hours or a network dentist </a:t>
            </a:r>
            <a:r>
              <a:rPr kumimoji="0" lang="en-US" altLang="ja-JP" sz="1200" b="0" i="0" u="none" strike="noStrike" kern="1200" cap="none" spc="0" normalizeH="0" baseline="0" noProof="0" dirty="0" err="1">
                <a:ln>
                  <a:noFill/>
                </a:ln>
                <a:solidFill>
                  <a:prstClr val="black"/>
                </a:solidFill>
                <a:effectLst/>
                <a:uLnTx/>
                <a:uFillTx/>
                <a:latin typeface="Arial"/>
                <a:ea typeface="MS PGothic" charset="0"/>
                <a:cs typeface="MS PGothic" charset="0"/>
              </a:rPr>
              <a:t>isn</a:t>
            </a:r>
            <a:r>
              <a:rPr kumimoji="0" lang="ja-JP" altLang="en-US" sz="1200" b="0" i="0" u="none" strike="noStrike" kern="1200" cap="none" spc="0" normalizeH="0" baseline="0" noProof="0" dirty="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dirty="0">
                <a:ln>
                  <a:noFill/>
                </a:ln>
                <a:solidFill>
                  <a:prstClr val="black"/>
                </a:solidFill>
                <a:effectLst/>
                <a:uLnTx/>
                <a:uFillTx/>
                <a:latin typeface="Arial"/>
                <a:ea typeface="MS PGothic" charset="0"/>
                <a:cs typeface="MS PGothic" charset="0"/>
              </a:rPr>
              <a:t>t available, or you are out of the area, you can use any dentist. Cigna Dental will reimburse up to [$50] of your costs, less applicable patient charges. </a:t>
            </a:r>
            <a:r>
              <a:rPr kumimoji="0" lang="en-US" altLang="ja-JP" sz="1200" b="0" i="1" u="none" strike="noStrike" kern="1200" cap="none" spc="0" normalizeH="0" baseline="0" noProof="0" dirty="0">
                <a:ln>
                  <a:noFill/>
                </a:ln>
                <a:solidFill>
                  <a:prstClr val="black"/>
                </a:solidFill>
                <a:effectLst/>
                <a:uLnTx/>
                <a:uFillTx/>
                <a:latin typeface="Arial"/>
                <a:ea typeface="MS PGothic" charset="0"/>
                <a:cs typeface="MS PGothic" charset="0"/>
              </a:rPr>
              <a:t>Or, according to the group agreement/member booklet, e.g., Texas and Pennsylvania have no $ limit.</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rPr>
              <a:t>General Anesthesia/IV sedation is covered when medically necessary and performed by a participating oral surgeon or </a:t>
            </a:r>
            <a:r>
              <a:rPr kumimoji="0" lang="en-US" sz="1200" b="0" i="0" u="none" strike="noStrike" kern="1200" cap="none" spc="0" normalizeH="0" baseline="0" noProof="0" dirty="0" err="1">
                <a:ln>
                  <a:noFill/>
                </a:ln>
                <a:solidFill>
                  <a:prstClr val="black"/>
                </a:solidFill>
                <a:effectLst/>
                <a:uLnTx/>
                <a:uFillTx/>
                <a:latin typeface="Arial"/>
                <a:ea typeface="MS PGothic" charset="0"/>
                <a:cs typeface="MS PGothic" charset="0"/>
              </a:rPr>
              <a:t>periodontist</a:t>
            </a:r>
            <a:r>
              <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rPr>
              <a:t>.</a:t>
            </a:r>
            <a:endParaRPr kumimoji="0" lang="en-US" sz="1200" b="1" i="1" u="none" strike="noStrike" kern="1200" cap="none" spc="0" normalizeH="0" baseline="0" noProof="0" dirty="0">
              <a:ln>
                <a:noFill/>
              </a:ln>
              <a:solidFill>
                <a:prstClr val="black"/>
              </a:solidFill>
              <a:effectLst/>
              <a:uLnTx/>
              <a:uFillTx/>
              <a:latin typeface="Arial"/>
              <a:ea typeface="MS PGothic" charset="0"/>
              <a:cs typeface="MS PGothic" charset="0"/>
            </a:endParaRPr>
          </a:p>
          <a:p>
            <a:pPr marL="116472" marR="0" lvl="0" indent="-116472"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S PGothic" charset="0"/>
              <a:cs typeface="MS PGothic" charset="0"/>
            </a:endParaRPr>
          </a:p>
        </p:txBody>
      </p:sp>
    </p:spTree>
    <p:extLst>
      <p:ext uri="{BB962C8B-B14F-4D97-AF65-F5344CB8AC3E}">
        <p14:creationId xmlns:p14="http://schemas.microsoft.com/office/powerpoint/2010/main" val="351536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Rectangle 3"/>
          <p:cNvSpPr>
            <a:spLocks noGrp="1" noChangeArrowheads="1"/>
          </p:cNvSpPr>
          <p:nvPr>
            <p:ph type="body" idx="1"/>
          </p:nvPr>
        </p:nvSpPr>
        <p:spPr bwMode="auto">
          <a:xfrm>
            <a:off x="701040" y="4414177"/>
            <a:ext cx="5608320" cy="418338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ja-JP" dirty="0">
              <a:ea typeface="MS PGothic" charset="0"/>
              <a:cs typeface="MS PGothic" charset="0"/>
            </a:endParaRPr>
          </a:p>
        </p:txBody>
      </p:sp>
    </p:spTree>
    <p:extLst>
      <p:ext uri="{BB962C8B-B14F-4D97-AF65-F5344CB8AC3E}">
        <p14:creationId xmlns:p14="http://schemas.microsoft.com/office/powerpoint/2010/main" val="223497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do not need to meet your plan’s deductible to receive reimbursement for these</a:t>
            </a:r>
          </a:p>
          <a:p>
            <a:r>
              <a:rPr lang="en-US" dirty="0"/>
              <a:t>services. However, any reimbursement you receive will apply to and is subject to your</a:t>
            </a:r>
          </a:p>
          <a:p>
            <a:r>
              <a:rPr lang="en-US" dirty="0"/>
              <a:t>plan’s annual maximum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96639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72701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457200" y="693738"/>
            <a:ext cx="6159500" cy="3465512"/>
          </a:xfr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60438" y="4391025"/>
            <a:ext cx="5614987" cy="4616450"/>
          </a:xfr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88953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image" Target="../media/image22.bin"/><Relationship Id="rId1" Type="http://schemas.openxmlformats.org/officeDocument/2006/relationships/slideMaster" Target="../slideMasters/slideMaster9.xml"/><Relationship Id="rId6" Type="http://schemas.openxmlformats.org/officeDocument/2006/relationships/image" Target="../media/image25.bin"/><Relationship Id="rId5" Type="http://schemas.openxmlformats.org/officeDocument/2006/relationships/image" Target="../media/image24.bin"/><Relationship Id="rId4" Type="http://schemas.openxmlformats.org/officeDocument/2006/relationships/image" Target="../media/image18.bin"/></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bin"/><Relationship Id="rId2" Type="http://schemas.openxmlformats.org/officeDocument/2006/relationships/image" Target="../media/image17.bin"/><Relationship Id="rId1" Type="http://schemas.openxmlformats.org/officeDocument/2006/relationships/slideMaster" Target="../slideMasters/slideMaster9.xml"/><Relationship Id="rId6" Type="http://schemas.openxmlformats.org/officeDocument/2006/relationships/image" Target="../media/image21.bin"/><Relationship Id="rId5" Type="http://schemas.openxmlformats.org/officeDocument/2006/relationships/image" Target="../media/image20.bin"/><Relationship Id="rId4" Type="http://schemas.openxmlformats.org/officeDocument/2006/relationships/image" Target="../media/image19.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B1C-259A-40CE-8789-1AF4CEBA2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AA716A-AA61-4EF0-A4B5-2FFFD92D5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3D763-AA6C-4A58-BD7C-A64EEDD9588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A87BB310-0DC3-4854-B666-13A366873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D1416-F0D5-47EB-9D1B-114B48F94BDB}"/>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46503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18403-1B12-4E9A-B611-D59A8AFD4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7C17A3-E7C6-4507-8493-FD493C416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774FA-ADC4-45F3-897A-2D2AFCE0B861}"/>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B2F235D9-0ADF-4EAB-93AA-FFD2250E0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FB730-2265-4C3B-BF5E-C3AD57032E05}"/>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400370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9" y="287337"/>
            <a:ext cx="11615207" cy="6281739"/>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22" name="Title 1"/>
          <p:cNvSpPr>
            <a:spLocks noGrp="1"/>
          </p:cNvSpPr>
          <p:nvPr>
            <p:ph type="ctrTitle"/>
          </p:nvPr>
        </p:nvSpPr>
        <p:spPr>
          <a:xfrm>
            <a:off x="579612"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endParaRPr lang="en-US" dirty="0"/>
          </a:p>
        </p:txBody>
      </p:sp>
      <p:sp>
        <p:nvSpPr>
          <p:cNvPr id="23" name="Text Placeholder 11"/>
          <p:cNvSpPr>
            <a:spLocks noGrp="1"/>
          </p:cNvSpPr>
          <p:nvPr>
            <p:ph type="body" sz="quarter" idx="10"/>
          </p:nvPr>
        </p:nvSpPr>
        <p:spPr>
          <a:xfrm>
            <a:off x="579612"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endParaRPr lang="en-US" dirty="0"/>
          </a:p>
        </p:txBody>
      </p:sp>
    </p:spTree>
    <p:extLst>
      <p:ext uri="{BB962C8B-B14F-4D97-AF65-F5344CB8AC3E}">
        <p14:creationId xmlns:p14="http://schemas.microsoft.com/office/powerpoint/2010/main" val="3458384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5"/>
            <a:ext cx="5735107" cy="2658445"/>
          </a:xfrm>
        </p:spPr>
        <p:txBody>
          <a:bodyPr tIns="0" bIns="0" anchor="b"/>
          <a:lstStyle>
            <a:lvl1pPr algn="l">
              <a:lnSpc>
                <a:spcPct val="90000"/>
              </a:lnSpc>
              <a:defRPr sz="3600">
                <a:solidFill>
                  <a:schemeClr val="tx2"/>
                </a:solidFill>
                <a:latin typeface="+mj-lt"/>
              </a:defRPr>
            </a:lvl1pPr>
          </a:lstStyle>
          <a:p>
            <a:r>
              <a:rPr lang="en-US"/>
              <a:t>Click to edit Master title style</a:t>
            </a:r>
            <a:endParaRPr lang="en-US" dirty="0"/>
          </a:p>
        </p:txBody>
      </p:sp>
      <p:sp>
        <p:nvSpPr>
          <p:cNvPr id="13" name="Text Placeholder 11"/>
          <p:cNvSpPr>
            <a:spLocks noGrp="1"/>
          </p:cNvSpPr>
          <p:nvPr userDrawn="1">
            <p:ph type="body" sz="quarter" idx="10"/>
          </p:nvPr>
        </p:nvSpPr>
        <p:spPr>
          <a:xfrm>
            <a:off x="6167349" y="4262077"/>
            <a:ext cx="5735107" cy="1695027"/>
          </a:xfrm>
        </p:spPr>
        <p:txBody>
          <a:bodyPr lIns="0" rIns="0" bIns="0">
            <a:normAutofit/>
          </a:bodyPr>
          <a:lstStyle>
            <a:lvl1pPr marL="0" indent="0">
              <a:buFontTx/>
              <a:buNone/>
              <a:defRPr sz="2000" b="0" i="0">
                <a:solidFill>
                  <a:schemeClr val="tx2"/>
                </a:solidFill>
                <a:latin typeface="+mn-lt"/>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8" y="287338"/>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endParaRPr lang="en-US" dirty="0"/>
          </a:p>
        </p:txBody>
      </p:sp>
    </p:spTree>
    <p:extLst>
      <p:ext uri="{BB962C8B-B14F-4D97-AF65-F5344CB8AC3E}">
        <p14:creationId xmlns:p14="http://schemas.microsoft.com/office/powerpoint/2010/main" val="121210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dirty="0"/>
          </a:p>
        </p:txBody>
      </p:sp>
      <p:pic>
        <p:nvPicPr>
          <p:cNvPr id="25" name="SunLife_Corporate_Footer" hidden="1">
            <a:extLst>
              <a:ext uri="{FF2B5EF4-FFF2-40B4-BE49-F238E27FC236}">
                <a16:creationId xmlns:a16="http://schemas.microsoft.com/office/drawing/2014/main" id="{587D29C9-47F0-81C3-1054-7CCE7E01F6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87337" y="5801760"/>
            <a:ext cx="4121075"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a:extLst>
              <a:ext uri="{FF2B5EF4-FFF2-40B4-BE49-F238E27FC236}">
                <a16:creationId xmlns:a16="http://schemas.microsoft.com/office/drawing/2014/main" id="{AC28149F-8793-7504-D2AA-C874C8F327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7" name="Title 6">
            <a:extLst>
              <a:ext uri="{FF2B5EF4-FFF2-40B4-BE49-F238E27FC236}">
                <a16:creationId xmlns:a16="http://schemas.microsoft.com/office/drawing/2014/main" id="{F2F993E7-98FE-CE8F-CCF3-8392F1D6CD40}"/>
              </a:ext>
            </a:extLst>
          </p:cNvPr>
          <p:cNvSpPr>
            <a:spLocks noGrp="1"/>
          </p:cNvSpPr>
          <p:nvPr>
            <p:ph type="title"/>
          </p:nvPr>
        </p:nvSpPr>
        <p:spPr>
          <a:xfrm>
            <a:off x="288925" y="673464"/>
            <a:ext cx="5734051" cy="2409255"/>
          </a:xfrm>
          <a:effectLst/>
        </p:spPr>
        <p:txBody>
          <a:bodyPr vert="horz" wrap="square" anchor="b">
            <a:noAutofit/>
          </a:bodyPr>
          <a:lstStyle>
            <a:lvl1pPr algn="l">
              <a:defRPr sz="4400" b="0" i="0" u="none" strike="noStrike">
                <a:solidFill>
                  <a:schemeClr val="tx2">
                    <a:lumMod val="100000"/>
                  </a:schemeClr>
                </a:solidFill>
                <a:latin typeface="Sun Life New Display" pitchFamily="2" charset="0"/>
              </a:defRPr>
            </a:lvl1pPr>
          </a:lstStyle>
          <a:p>
            <a:r>
              <a:rPr lang="en-US"/>
              <a:t>Click to edit Master title style</a:t>
            </a:r>
            <a:endParaRPr lang="en-GB" dirty="0"/>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40" y="3458582"/>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29" indent="0">
              <a:buFontTx/>
              <a:buNone/>
              <a:defRPr/>
            </a:lvl2pPr>
            <a:lvl3pPr marL="487656" indent="0">
              <a:buFontTx/>
              <a:buNone/>
              <a:defRPr/>
            </a:lvl3pPr>
            <a:lvl4pPr marL="731484" indent="0">
              <a:buFontTx/>
              <a:buNone/>
              <a:defRPr/>
            </a:lvl4pPr>
            <a:lvl5pPr marL="768058" indent="0">
              <a:buFontTx/>
              <a:buNone/>
              <a:defRPr/>
            </a:lvl5pPr>
          </a:lstStyle>
          <a:p>
            <a:pPr lvl="0"/>
            <a:r>
              <a:rPr lang="en-US" dirty="0"/>
              <a:t>Click to insert subtitle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2"/>
                </a:solidFill>
                <a:latin typeface="+mn-lt"/>
              </a:defRPr>
            </a:lvl1pPr>
            <a:lvl2pPr marL="457178" indent="0">
              <a:buNone/>
              <a:defRPr sz="1333">
                <a:solidFill>
                  <a:schemeClr val="tx2"/>
                </a:solidFill>
              </a:defRPr>
            </a:lvl2pPr>
            <a:lvl3pPr marL="914354" indent="0">
              <a:buNone/>
              <a:defRPr sz="1200">
                <a:solidFill>
                  <a:schemeClr val="tx2"/>
                </a:solidFill>
              </a:defRPr>
            </a:lvl3pPr>
            <a:lvl4pPr marL="1371532" indent="0">
              <a:buNone/>
              <a:defRPr sz="1067">
                <a:solidFill>
                  <a:schemeClr val="tx2"/>
                </a:solidFill>
              </a:defRPr>
            </a:lvl4pPr>
            <a:lvl5pPr marL="1828709" indent="0">
              <a:buNone/>
              <a:defRPr sz="1067">
                <a:solidFill>
                  <a:schemeClr val="tx2"/>
                </a:solidFill>
              </a:defRPr>
            </a:lvl5pPr>
          </a:lstStyle>
          <a:p>
            <a:pPr lvl="0"/>
            <a:r>
              <a:rPr lang="en-US" dirty="0"/>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8" y="4754882"/>
            <a:ext cx="5732965" cy="910761"/>
          </a:xfrm>
          <a:prstGeom prst="rect">
            <a:avLst/>
          </a:prstGeom>
        </p:spPr>
        <p:txBody>
          <a:bodyPr numCol="2" spcCol="216000">
            <a:noAutofit/>
          </a:bodyPr>
          <a:lstStyle>
            <a:lvl1pPr marL="0" indent="0">
              <a:lnSpc>
                <a:spcPct val="100000"/>
              </a:lnSpc>
              <a:buNone/>
              <a:defRPr sz="1200" b="0" i="0">
                <a:latin typeface="+mn-lt"/>
              </a:defRPr>
            </a:lvl1pPr>
            <a:lvl2pPr marL="457178" indent="0">
              <a:lnSpc>
                <a:spcPct val="114000"/>
              </a:lnSpc>
              <a:buNone/>
              <a:defRPr sz="1067"/>
            </a:lvl2pPr>
            <a:lvl3pPr marL="914354" indent="0">
              <a:lnSpc>
                <a:spcPct val="114000"/>
              </a:lnSpc>
              <a:buNone/>
              <a:defRPr sz="1067"/>
            </a:lvl3pPr>
            <a:lvl4pPr marL="1371532" indent="0">
              <a:lnSpc>
                <a:spcPct val="114000"/>
              </a:lnSpc>
              <a:buNone/>
              <a:defRPr sz="1067"/>
            </a:lvl4pPr>
            <a:lvl5pPr marL="1828709" indent="0">
              <a:lnSpc>
                <a:spcPct val="114000"/>
              </a:lnSpc>
              <a:buNone/>
              <a:defRPr sz="1067"/>
            </a:lvl5pPr>
          </a:lstStyle>
          <a:p>
            <a:pPr lvl="0"/>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1" y="287340"/>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8" name="EntityNameDynamic (US) -Placeholder">
            <a:extLst>
              <a:ext uri="{FF2B5EF4-FFF2-40B4-BE49-F238E27FC236}">
                <a16:creationId xmlns:a16="http://schemas.microsoft.com/office/drawing/2014/main" id="{84DCA812-92F2-5F92-C386-3B81F1D0863C}"/>
              </a:ext>
            </a:extLst>
          </p:cNvPr>
          <p:cNvSpPr>
            <a:spLocks/>
          </p:cNvSpPr>
          <p:nvPr userDrawn="1"/>
        </p:nvSpPr>
        <p:spPr>
          <a:xfrm>
            <a:off x="288676" y="273140"/>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GB" sz="1100" b="1" dirty="0">
                <a:solidFill>
                  <a:schemeClr val="tx2"/>
                </a:solidFill>
              </a:rPr>
              <a:t>Sun Life U.S.</a:t>
            </a:r>
          </a:p>
        </p:txBody>
      </p:sp>
      <p:sp>
        <p:nvSpPr>
          <p:cNvPr id="9" name="TaglineDynamic (US) -Placeholder">
            <a:extLst>
              <a:ext uri="{FF2B5EF4-FFF2-40B4-BE49-F238E27FC236}">
                <a16:creationId xmlns:a16="http://schemas.microsoft.com/office/drawing/2014/main" id="{784EFF5A-B4C5-8E9D-EBB4-2F6B81C705B6}"/>
              </a:ext>
            </a:extLst>
          </p:cNvPr>
          <p:cNvSpPr>
            <a:spLocks/>
          </p:cNvSpPr>
          <p:nvPr userDrawn="1"/>
        </p:nvSpPr>
        <p:spPr>
          <a:xfrm>
            <a:off x="1198880" y="273140"/>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1647732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C21E0491-7B51-A029-C95D-C1C546FF1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rgbClr val="003946"/>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92608"/>
            <a:ext cx="5734023" cy="6254496"/>
          </a:xfr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302920" y="4754881"/>
            <a:ext cx="5608320" cy="910761"/>
          </a:xfrm>
          <a:prstGeom prst="rect">
            <a:avLst/>
          </a:prstGeom>
        </p:spPr>
        <p:txBody>
          <a:bodyPr numCol="2" spcCol="216000">
            <a:noAutofit/>
          </a:bodyPr>
          <a:lstStyle>
            <a:lvl1pPr marL="0" indent="0" hangingPunct="0">
              <a:lnSpc>
                <a:spcPct val="100000"/>
              </a:lnSpc>
              <a:buNone/>
              <a:defRPr sz="1333"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3" name="Picture 2">
            <a:extLst>
              <a:ext uri="{FF2B5EF4-FFF2-40B4-BE49-F238E27FC236}">
                <a16:creationId xmlns:a16="http://schemas.microsoft.com/office/drawing/2014/main" id="{FA946D76-B02C-09AE-37DC-76A45FF435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607" y="273051"/>
            <a:ext cx="3318933" cy="186267"/>
          </a:xfrm>
          <a:prstGeom prst="rect">
            <a:avLst/>
          </a:prstGeom>
        </p:spPr>
      </p:pic>
    </p:spTree>
    <p:extLst>
      <p:ext uri="{BB962C8B-B14F-4D97-AF65-F5344CB8AC3E}">
        <p14:creationId xmlns:p14="http://schemas.microsoft.com/office/powerpoint/2010/main" val="699437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Optional Title Slide">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70110" y="292608"/>
            <a:ext cx="5734023" cy="6254496"/>
          </a:xfrm>
          <a:prstGeom prst="rect">
            <a:avLst/>
          </a:prstGeo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pic>
        <p:nvPicPr>
          <p:cNvPr id="14" name="Picture 13" descr="Logo&#10;&#10;Description automatically generated">
            <a:extLst>
              <a:ext uri="{FF2B5EF4-FFF2-40B4-BE49-F238E27FC236}">
                <a16:creationId xmlns:a16="http://schemas.microsoft.com/office/drawing/2014/main" id="{E797885C-C03D-07A5-817E-4395BBBF2A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302921" y="4754881"/>
            <a:ext cx="5608320" cy="910761"/>
          </a:xfrm>
          <a:prstGeom prst="rect">
            <a:avLst/>
          </a:prstGeom>
        </p:spPr>
        <p:txBody>
          <a:bodyPr numCol="2" spcCol="216000">
            <a:noAutofit/>
          </a:bodyPr>
          <a:lstStyle>
            <a:lvl1pPr marL="0" indent="0">
              <a:lnSpc>
                <a:spcPct val="100000"/>
              </a:lnSpc>
              <a:buNone/>
              <a:defRPr sz="1333" b="0" i="0">
                <a:latin typeface="Arial" panose="020B0604020202020204" pitchFamily="34" charset="0"/>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2" name="Picture 1">
            <a:extLst>
              <a:ext uri="{FF2B5EF4-FFF2-40B4-BE49-F238E27FC236}">
                <a16:creationId xmlns:a16="http://schemas.microsoft.com/office/drawing/2014/main" id="{58702700-6E0B-20B6-3A1F-B84F14DB4E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4607" y="273051"/>
            <a:ext cx="3318933" cy="186267"/>
          </a:xfrm>
          <a:prstGeom prst="rect">
            <a:avLst/>
          </a:prstGeom>
        </p:spPr>
      </p:pic>
    </p:spTree>
    <p:extLst>
      <p:ext uri="{BB962C8B-B14F-4D97-AF65-F5344CB8AC3E}">
        <p14:creationId xmlns:p14="http://schemas.microsoft.com/office/powerpoint/2010/main" val="248129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74615" y="1601950"/>
            <a:ext cx="2559717" cy="1297660"/>
          </a:xfrm>
          <a:prstGeom prst="rect">
            <a:avLst/>
          </a:prstGeom>
        </p:spPr>
        <p:txBody>
          <a:bodyPr tIns="0" anchor="t" anchorCtr="0">
            <a:noAutofit/>
          </a:bodyPr>
          <a:lstStyle>
            <a:lvl1pPr algn="l">
              <a:defRPr sz="3733">
                <a:solidFill>
                  <a:srgbClr val="003946"/>
                </a:solidFill>
              </a:defRPr>
            </a:lvl1pPr>
          </a:lstStyle>
          <a:p>
            <a:r>
              <a:rPr lang="en-US" dirty="0"/>
              <a:t>Table of</a:t>
            </a:r>
            <a:br>
              <a:rPr lang="en-US" dirty="0"/>
            </a:br>
            <a:r>
              <a:rPr lang="en-US" dirty="0"/>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15217"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54659"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27503"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15217"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54659"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27503"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15218"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54660"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27503" y="2177628"/>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15218"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54660"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27503" y="4592646"/>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15218"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54660"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19153"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15218"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54660"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19153"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 name="Slide Number Placeholder 5">
            <a:extLst>
              <a:ext uri="{FF2B5EF4-FFF2-40B4-BE49-F238E27FC236}">
                <a16:creationId xmlns:a16="http://schemas.microsoft.com/office/drawing/2014/main" id="{618464FA-36C3-6006-4C0D-2CF27116A11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399155CE-83F7-3207-451A-F09A2ADD48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
        <p:nvSpPr>
          <p:cNvPr id="7" name="Footer Placeholder 7">
            <a:extLst>
              <a:ext uri="{FF2B5EF4-FFF2-40B4-BE49-F238E27FC236}">
                <a16:creationId xmlns:a16="http://schemas.microsoft.com/office/drawing/2014/main" id="{975B4C12-2293-8B18-AF95-15A7963277FE}"/>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Tree>
    <p:extLst>
      <p:ext uri="{BB962C8B-B14F-4D97-AF65-F5344CB8AC3E}">
        <p14:creationId xmlns:p14="http://schemas.microsoft.com/office/powerpoint/2010/main" val="3796385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lvl1pPr>
          </a:lstStyle>
          <a:p>
            <a:r>
              <a:rPr lang="en-US" dirty="0"/>
              <a:t>Click to edit–Title and Content No Bullet Master</a:t>
            </a:r>
          </a:p>
        </p:txBody>
      </p:sp>
      <p:sp>
        <p:nvSpPr>
          <p:cNvPr id="3" name="Content Placeholder 2"/>
          <p:cNvSpPr>
            <a:spLocks noGrp="1"/>
          </p:cNvSpPr>
          <p:nvPr>
            <p:ph idx="1" hasCustomPrompt="1"/>
          </p:nvPr>
        </p:nvSpPr>
        <p:spPr>
          <a:xfrm>
            <a:off x="301413" y="1584960"/>
            <a:ext cx="9144000" cy="4459451"/>
          </a:xfrm>
        </p:spPr>
        <p:txBody>
          <a:bodyPr lIns="0"/>
          <a:lstStyle>
            <a:lvl1pPr marL="0" indent="0">
              <a:lnSpc>
                <a:spcPct val="100000"/>
              </a:lnSpc>
              <a:spcBef>
                <a:spcPts val="1600"/>
              </a:spcBef>
              <a:spcAft>
                <a:spcPts val="0"/>
              </a:spcAft>
              <a:buFontTx/>
              <a:buNone/>
              <a:defRPr sz="2133" b="0" i="0">
                <a:solidFill>
                  <a:schemeClr val="tx1"/>
                </a:solidFill>
                <a:latin typeface="Arial" panose="020B0604020202020204" pitchFamily="34" charset="0"/>
              </a:defRPr>
            </a:lvl1pPr>
            <a:lvl2pPr marL="304792" indent="-304792">
              <a:lnSpc>
                <a:spcPct val="100000"/>
              </a:lnSpc>
              <a:spcBef>
                <a:spcPts val="500"/>
              </a:spcBef>
              <a:spcAft>
                <a:spcPts val="0"/>
              </a:spcAft>
              <a:buClrTx/>
              <a:buFont typeface="Arial" charset="0"/>
              <a:buChar char="•"/>
              <a:defRPr sz="1867" b="0" i="0">
                <a:solidFill>
                  <a:schemeClr val="tx1"/>
                </a:solidFill>
                <a:latin typeface="Arial" panose="020B0604020202020204" pitchFamily="34" charset="0"/>
              </a:defRPr>
            </a:lvl2pPr>
            <a:lvl3pPr marL="585201" indent="-243834">
              <a:lnSpc>
                <a:spcPct val="100000"/>
              </a:lnSpc>
              <a:spcBef>
                <a:spcPts val="500"/>
              </a:spcBef>
              <a:spcAft>
                <a:spcPts val="0"/>
              </a:spcAft>
              <a:buClrTx/>
              <a:buSzPct val="100000"/>
              <a:buFont typeface="AppleSymbols" charset="0"/>
              <a:buChar char="⎻"/>
              <a:defRPr sz="1600" b="0" i="0">
                <a:solidFill>
                  <a:schemeClr val="tx1"/>
                </a:solidFill>
                <a:latin typeface="Arial" panose="020B0604020202020204" pitchFamily="34" charset="0"/>
              </a:defRPr>
            </a:lvl3pPr>
            <a:lvl4pPr marL="792460" indent="-182875">
              <a:lnSpc>
                <a:spcPct val="100000"/>
              </a:lnSpc>
              <a:spcBef>
                <a:spcPts val="500"/>
              </a:spcBef>
              <a:spcAft>
                <a:spcPts val="0"/>
              </a:spcAft>
              <a:buClrTx/>
              <a:buSzPct val="85000"/>
              <a:buFont typeface="Arial" charset="0"/>
              <a:buChar char="•"/>
              <a:defRPr sz="1467" b="0" i="0">
                <a:solidFill>
                  <a:schemeClr val="tx1"/>
                </a:solidFill>
                <a:latin typeface="Arial" panose="020B0604020202020204" pitchFamily="34" charset="0"/>
              </a:defRPr>
            </a:lvl4pPr>
            <a:lvl5pPr marL="975336" indent="-182875">
              <a:lnSpc>
                <a:spcPct val="100000"/>
              </a:lnSpc>
              <a:spcBef>
                <a:spcPts val="500"/>
              </a:spcBef>
              <a:spcAft>
                <a:spcPts val="0"/>
              </a:spcAft>
              <a:buClrTx/>
              <a:buSzPct val="85000"/>
              <a:buFont typeface="AppleSymbols" charset="0"/>
              <a:buChar char="⎻"/>
              <a:defRPr sz="1400" b="0" i="0">
                <a:solidFill>
                  <a:schemeClr val="tx1"/>
                </a:solidFill>
                <a:latin typeface="Arial" panose="020B0604020202020204" pitchFamily="34" charset="0"/>
              </a:defRPr>
            </a:lvl5pPr>
          </a:lstStyle>
          <a:p>
            <a:pPr lvl="0"/>
            <a:r>
              <a:rPr lang="en-US" dirty="0"/>
              <a:t>Click to edit first level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6B4297B-C354-797B-4C5C-3143E02BA75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226DCABA-751B-B5F4-5013-2110EF446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6A5B89F9-E35D-864A-AF63-6D94E18921D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3090979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611525" cy="1219200"/>
          </a:xfrm>
        </p:spPr>
        <p:txBody>
          <a:bodyPr bIns="0" anchor="t" anchorCtr="0"/>
          <a:lstStyle>
            <a:lvl1pPr>
              <a:lnSpc>
                <a:spcPct val="90000"/>
              </a:lnSpc>
              <a:defRPr sz="3200"/>
            </a:lvl1pPr>
          </a:lstStyle>
          <a:p>
            <a:r>
              <a:rPr lang="en-US" dirty="0"/>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7" y="1852553"/>
            <a:ext cx="9086655" cy="4351339"/>
          </a:xfrm>
        </p:spPr>
        <p:txBody>
          <a:bodyPr lIns="0"/>
          <a:lstStyle>
            <a:lvl1pPr>
              <a:lnSpc>
                <a:spcPct val="100000"/>
              </a:lnSpc>
              <a:spcBef>
                <a:spcPts val="16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467"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 First level bullet</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33481610-5206-5134-5EEE-EACB0A2A9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8" name="Footer Placeholder 7">
            <a:extLst>
              <a:ext uri="{FF2B5EF4-FFF2-40B4-BE49-F238E27FC236}">
                <a16:creationId xmlns:a16="http://schemas.microsoft.com/office/drawing/2014/main" id="{709B2D9E-618E-6779-03DC-A84F1726D0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27239458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tIns="182880" bIns="0" anchor="t" anchorCtr="0"/>
          <a:lstStyle>
            <a:lvl1pPr>
              <a:defRPr sz="3200"/>
            </a:lvl1pPr>
          </a:lstStyle>
          <a:p>
            <a:r>
              <a:rPr lang="en-US" dirty="0"/>
              <a:t>Click to edit — Title only master slide</a:t>
            </a:r>
          </a:p>
        </p:txBody>
      </p:sp>
      <p:sp>
        <p:nvSpPr>
          <p:cNvPr id="18" name="Slide Number Placeholder 5">
            <a:extLst>
              <a:ext uri="{FF2B5EF4-FFF2-40B4-BE49-F238E27FC236}">
                <a16:creationId xmlns:a16="http://schemas.microsoft.com/office/drawing/2014/main" id="{D9A8E2F9-D61C-F903-2998-28651B243F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Tree>
    <p:extLst>
      <p:ext uri="{BB962C8B-B14F-4D97-AF65-F5344CB8AC3E}">
        <p14:creationId xmlns:p14="http://schemas.microsoft.com/office/powerpoint/2010/main" val="18313390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solidFill>
                  <a:srgbClr val="003946"/>
                </a:solidFill>
              </a:defRPr>
            </a:lvl1pPr>
          </a:lstStyle>
          <a:p>
            <a:r>
              <a:rPr lang="en-US" dirty="0"/>
              <a:t>Click to edit–Two Column Content</a:t>
            </a:r>
          </a:p>
        </p:txBody>
      </p:sp>
      <p:sp>
        <p:nvSpPr>
          <p:cNvPr id="3" name="Content Placeholder 2"/>
          <p:cNvSpPr>
            <a:spLocks noGrp="1"/>
          </p:cNvSpPr>
          <p:nvPr>
            <p:ph sz="half" idx="1" hasCustomPrompt="1"/>
          </p:nvPr>
        </p:nvSpPr>
        <p:spPr>
          <a:xfrm>
            <a:off x="287867" y="1584960"/>
            <a:ext cx="5669280" cy="4876800"/>
          </a:xfrm>
        </p:spPr>
        <p:txBody>
          <a:bodyPr lIns="0"/>
          <a:lstStyle>
            <a:lvl1pPr>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230112" y="1584960"/>
            <a:ext cx="5671251" cy="4876800"/>
          </a:xfrm>
        </p:spPr>
        <p:txBody>
          <a:bodyPr lIns="0"/>
          <a:lstStyle>
            <a:lvl1pPr marL="304792" indent="-304792">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7D44F0DF-42BD-5A9A-DD5F-1065DA2DCCFF}"/>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1" i="0" smtClean="0">
                <a:solidFill>
                  <a:srgbClr val="003946"/>
                </a:solidFill>
                <a:latin typeface="Arial" panose="020B0604020202020204" pitchFamily="34" charset="0"/>
              </a:rPr>
              <a:pPr/>
              <a:t>‹#›</a:t>
            </a:fld>
            <a:endParaRPr lang="en-US" sz="933" b="1" i="0" dirty="0">
              <a:solidFill>
                <a:srgbClr val="003946"/>
              </a:solidFill>
              <a:latin typeface="Arial" panose="020B0604020202020204" pitchFamily="34" charset="0"/>
            </a:endParaRPr>
          </a:p>
        </p:txBody>
      </p:sp>
      <p:pic>
        <p:nvPicPr>
          <p:cNvPr id="5" name="Picture 4">
            <a:extLst>
              <a:ext uri="{FF2B5EF4-FFF2-40B4-BE49-F238E27FC236}">
                <a16:creationId xmlns:a16="http://schemas.microsoft.com/office/drawing/2014/main" id="{6345CF78-5AB7-8C60-1F9F-135E615BC3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A197E335-15A4-2CE6-DC08-C74682D6459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141609593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22B69-A506-4106-99CE-7D142E98FA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F6EE0A-9EEC-4B9F-928C-49E5FC2B25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D14C6-C0E2-4E04-919F-53640AC5E9B4}"/>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BB1516B5-A209-4B77-ADC5-7F88C0818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35B63-557B-4BFB-A331-B3A8D900ECD5}"/>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681985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4 Column">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ECCC166-F68E-2E4C-4383-C2B089698B53}"/>
              </a:ext>
            </a:extLst>
          </p:cNvPr>
          <p:cNvSpPr>
            <a:spLocks noGrp="1"/>
          </p:cNvSpPr>
          <p:nvPr>
            <p:ph type="body" sz="quarter" idx="46" hasCustomPrompt="1"/>
          </p:nvPr>
        </p:nvSpPr>
        <p:spPr>
          <a:xfrm>
            <a:off x="299213" y="304800"/>
            <a:ext cx="2779775"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2" name="Text Placeholder 15">
            <a:extLst>
              <a:ext uri="{FF2B5EF4-FFF2-40B4-BE49-F238E27FC236}">
                <a16:creationId xmlns:a16="http://schemas.microsoft.com/office/drawing/2014/main" id="{FE084A62-C417-D1AD-207C-99608F693F4A}"/>
              </a:ext>
            </a:extLst>
          </p:cNvPr>
          <p:cNvSpPr>
            <a:spLocks noGrp="1"/>
          </p:cNvSpPr>
          <p:nvPr>
            <p:ph type="body" sz="quarter" idx="47" hasCustomPrompt="1"/>
          </p:nvPr>
        </p:nvSpPr>
        <p:spPr>
          <a:xfrm>
            <a:off x="3236559" y="304800"/>
            <a:ext cx="2779775" cy="914400"/>
          </a:xfrm>
          <a:prstGeom prst="rect">
            <a:avLst/>
          </a:prstGeom>
          <a:solidFill>
            <a:schemeClr val="accent3"/>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5" name="Text Placeholder 15">
            <a:extLst>
              <a:ext uri="{FF2B5EF4-FFF2-40B4-BE49-F238E27FC236}">
                <a16:creationId xmlns:a16="http://schemas.microsoft.com/office/drawing/2014/main" id="{4949ECEC-6D10-4526-E229-4761E4D3CDB2}"/>
              </a:ext>
            </a:extLst>
          </p:cNvPr>
          <p:cNvSpPr>
            <a:spLocks noGrp="1"/>
          </p:cNvSpPr>
          <p:nvPr>
            <p:ph type="body" sz="quarter" idx="48" hasCustomPrompt="1"/>
          </p:nvPr>
        </p:nvSpPr>
        <p:spPr>
          <a:xfrm>
            <a:off x="6173906" y="304800"/>
            <a:ext cx="2779775" cy="914400"/>
          </a:xfrm>
          <a:prstGeom prst="rect">
            <a:avLst/>
          </a:prstGeom>
          <a:solidFill>
            <a:schemeClr val="accent2"/>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32" name="Text Placeholder 15">
            <a:extLst>
              <a:ext uri="{FF2B5EF4-FFF2-40B4-BE49-F238E27FC236}">
                <a16:creationId xmlns:a16="http://schemas.microsoft.com/office/drawing/2014/main" id="{0F03199B-3CA7-8716-4AC9-D003CAE54220}"/>
              </a:ext>
            </a:extLst>
          </p:cNvPr>
          <p:cNvSpPr>
            <a:spLocks noGrp="1"/>
          </p:cNvSpPr>
          <p:nvPr>
            <p:ph type="body" sz="quarter" idx="49" hasCustomPrompt="1"/>
          </p:nvPr>
        </p:nvSpPr>
        <p:spPr>
          <a:xfrm>
            <a:off x="9111253" y="304800"/>
            <a:ext cx="2779775" cy="914400"/>
          </a:xfrm>
          <a:prstGeom prst="rect">
            <a:avLst/>
          </a:prstGeom>
          <a:solidFill>
            <a:schemeClr val="accent4"/>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449705"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38777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34583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293903"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449706"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38777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34583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293903"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436735"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37480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33286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269519"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83E6055-6F9B-B96E-8B8A-B2067EED4AE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424066"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359177"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32439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25950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580D5914-4C9F-41F3-6DD0-58E6C2046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FEE267AE-5305-172C-559B-3E17A69CC7C6}"/>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1293841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400800" y="1045454"/>
            <a:ext cx="5431528" cy="2658445"/>
          </a:xfrm>
        </p:spPr>
        <p:txBody>
          <a:bodyPr tIns="0" bIns="0" anchor="b"/>
          <a:lstStyle>
            <a:lvl1pPr algn="l">
              <a:lnSpc>
                <a:spcPct val="90000"/>
              </a:lnSpc>
              <a:defRPr sz="3733">
                <a:solidFill>
                  <a:srgbClr val="003946"/>
                </a:solidFill>
              </a:defRPr>
            </a:lvl1pPr>
          </a:lstStyle>
          <a:p>
            <a:r>
              <a:rPr lang="en-US"/>
              <a:t>Click to edit Master title style</a:t>
            </a:r>
            <a:endParaRPr lang="en-US" dirty="0"/>
          </a:p>
        </p:txBody>
      </p:sp>
      <p:sp>
        <p:nvSpPr>
          <p:cNvPr id="13" name="Text Placeholder 11"/>
          <p:cNvSpPr>
            <a:spLocks noGrp="1"/>
          </p:cNvSpPr>
          <p:nvPr userDrawn="1">
            <p:ph type="body" sz="quarter" idx="10"/>
          </p:nvPr>
        </p:nvSpPr>
        <p:spPr>
          <a:xfrm>
            <a:off x="6400181" y="4141488"/>
            <a:ext cx="5431528" cy="1815616"/>
          </a:xfrm>
        </p:spPr>
        <p:txBody>
          <a:bodyPr lIns="0" rIns="0" bIns="0">
            <a:normAutofit/>
          </a:bodyPr>
          <a:lstStyle>
            <a:lvl1pPr marL="0" indent="0">
              <a:buFontTx/>
              <a:buNone/>
              <a:defRPr sz="2133" b="0" i="0">
                <a:solidFill>
                  <a:schemeClr val="tx2"/>
                </a:solidFill>
                <a:latin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 name="Footer Placeholder 7">
            <a:extLst>
              <a:ext uri="{FF2B5EF4-FFF2-40B4-BE49-F238E27FC236}">
                <a16:creationId xmlns:a16="http://schemas.microsoft.com/office/drawing/2014/main" id="{698FC80B-765C-9D3F-584F-9652398F9BF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pic>
        <p:nvPicPr>
          <p:cNvPr id="5" name="Picture 4">
            <a:extLst>
              <a:ext uri="{FF2B5EF4-FFF2-40B4-BE49-F238E27FC236}">
                <a16:creationId xmlns:a16="http://schemas.microsoft.com/office/drawing/2014/main" id="{B814A826-5D95-2D50-518D-7900BCAFE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Picture Placeholder 42">
            <a:extLst>
              <a:ext uri="{FF2B5EF4-FFF2-40B4-BE49-F238E27FC236}">
                <a16:creationId xmlns:a16="http://schemas.microsoft.com/office/drawing/2014/main" id="{47B61491-9542-3402-054F-85B2EFC99D14}"/>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2956576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94956" y="292608"/>
            <a:ext cx="11609177" cy="6254496"/>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2" name="Picture 1">
            <a:extLst>
              <a:ext uri="{FF2B5EF4-FFF2-40B4-BE49-F238E27FC236}">
                <a16:creationId xmlns:a16="http://schemas.microsoft.com/office/drawing/2014/main" id="{28A91378-85A3-C7F2-959C-F95ABD00C5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A38D324E-DE92-2FB3-F994-A6A2F343211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
        <p:nvSpPr>
          <p:cNvPr id="3" name="Title 1">
            <a:extLst>
              <a:ext uri="{FF2B5EF4-FFF2-40B4-BE49-F238E27FC236}">
                <a16:creationId xmlns:a16="http://schemas.microsoft.com/office/drawing/2014/main" id="{24832EED-E8A1-C186-043C-90989C83C35E}"/>
              </a:ext>
            </a:extLst>
          </p:cNvPr>
          <p:cNvSpPr>
            <a:spLocks noGrp="1"/>
          </p:cNvSpPr>
          <p:nvPr>
            <p:ph type="ctrTitle"/>
          </p:nvPr>
        </p:nvSpPr>
        <p:spPr>
          <a:xfrm>
            <a:off x="609600" y="609600"/>
            <a:ext cx="5608320" cy="2438400"/>
          </a:xfrm>
        </p:spPr>
        <p:txBody>
          <a:bodyPr tIns="0" bIns="0" anchor="b" anchorCtr="0"/>
          <a:lstStyle>
            <a:lvl1pPr algn="l">
              <a:lnSpc>
                <a:spcPct val="90000"/>
              </a:lnSpc>
              <a:defRPr sz="4267">
                <a:solidFill>
                  <a:srgbClr val="003946"/>
                </a:solidFill>
              </a:defRPr>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614E5EF3-4A97-E5E5-AC6F-58204A7FFBBB}"/>
              </a:ext>
            </a:extLst>
          </p:cNvPr>
          <p:cNvSpPr>
            <a:spLocks noGrp="1"/>
          </p:cNvSpPr>
          <p:nvPr>
            <p:ph type="body" sz="quarter" idx="10"/>
          </p:nvPr>
        </p:nvSpPr>
        <p:spPr>
          <a:xfrm>
            <a:off x="609600" y="3352800"/>
            <a:ext cx="5608320" cy="1609344"/>
          </a:xfrm>
        </p:spPr>
        <p:txBody>
          <a:bodyPr lIns="0" rIns="0" bIns="0">
            <a:normAutofit/>
          </a:bodyPr>
          <a:lstStyle>
            <a:lvl1pPr marL="0" indent="0">
              <a:buFontTx/>
              <a:buNone/>
              <a:defRPr sz="2133" b="0" i="0">
                <a:solidFill>
                  <a:schemeClr val="tx1"/>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Tree>
    <p:extLst>
      <p:ext uri="{BB962C8B-B14F-4D97-AF65-F5344CB8AC3E}">
        <p14:creationId xmlns:p14="http://schemas.microsoft.com/office/powerpoint/2010/main" val="19939346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372498"/>
            <a:ext cx="1996760" cy="966573"/>
          </a:xfrm>
          <a:prstGeom prst="rect">
            <a:avLst/>
          </a:prstGeom>
        </p:spPr>
        <p:txBody>
          <a:bodyPr anchor="b">
            <a:normAutofit/>
          </a:bodyPr>
          <a:lstStyle>
            <a:lvl1pPr>
              <a:defRPr sz="6400" b="0">
                <a:solidFill>
                  <a:srgbClr val="003946"/>
                </a:solidFill>
              </a:defRPr>
            </a:lvl1pPr>
          </a:lstStyle>
          <a:p>
            <a:r>
              <a:rPr lang="en-US" dirty="0"/>
              <a:t>01.</a:t>
            </a:r>
          </a:p>
        </p:txBody>
      </p:sp>
      <p:sp>
        <p:nvSpPr>
          <p:cNvPr id="3" name="Text Placeholder 2"/>
          <p:cNvSpPr>
            <a:spLocks noGrp="1"/>
          </p:cNvSpPr>
          <p:nvPr>
            <p:ph type="body" idx="1" hasCustomPrompt="1"/>
          </p:nvPr>
        </p:nvSpPr>
        <p:spPr>
          <a:xfrm>
            <a:off x="304800" y="3518931"/>
            <a:ext cx="5665811"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304800" y="5023328"/>
            <a:ext cx="5665811" cy="1038168"/>
          </a:xfrm>
          <a:prstGeom prst="rect">
            <a:avLst/>
          </a:prstGeom>
        </p:spPr>
        <p:txBody>
          <a:bodyPr wrap="none">
            <a:noAutofit/>
          </a:bodyPr>
          <a:lstStyle>
            <a:lvl1pPr marL="0" indent="0">
              <a:lnSpc>
                <a:spcPct val="100000"/>
              </a:lnSpc>
              <a:spcBef>
                <a:spcPts val="500"/>
              </a:spcBef>
              <a:spcAft>
                <a:spcPts val="0"/>
              </a:spcAft>
              <a:buNone/>
              <a:defRPr sz="1333" b="0" i="0">
                <a:solidFill>
                  <a:schemeClr val="tx1"/>
                </a:solidFill>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7" name="Slide Number Placeholder 5">
            <a:extLst>
              <a:ext uri="{FF2B5EF4-FFF2-40B4-BE49-F238E27FC236}">
                <a16:creationId xmlns:a16="http://schemas.microsoft.com/office/drawing/2014/main" id="{D788B6E6-8AE0-2A15-FA50-35422F30EA8A}"/>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238323" y="3518931"/>
            <a:ext cx="5665811" cy="2542565"/>
          </a:xfrm>
          <a:prstGeom prst="rect">
            <a:avLst/>
          </a:prstGeom>
        </p:spPr>
        <p:txBody>
          <a:bodyPr>
            <a:noAutofit/>
          </a:bodyPr>
          <a:lstStyle>
            <a:lvl1pPr marL="0" indent="0">
              <a:lnSpc>
                <a:spcPct val="100000"/>
              </a:lnSpc>
              <a:buNone/>
              <a:defRPr sz="1600" b="0" i="0">
                <a:solidFill>
                  <a:schemeClr val="tx1"/>
                </a:solidFill>
                <a:latin typeface="Arial" panose="020B0604020202020204" pitchFamily="34" charset="0"/>
              </a:defRPr>
            </a:lvl1pPr>
            <a:lvl2pPr marL="304792" indent="0">
              <a:lnSpc>
                <a:spcPct val="100000"/>
              </a:lnSpc>
              <a:buNone/>
              <a:defRPr sz="1600" b="0" i="0">
                <a:solidFill>
                  <a:schemeClr val="tx1"/>
                </a:solidFill>
                <a:latin typeface="Arial" panose="020B0604020202020204" pitchFamily="34" charset="0"/>
              </a:defRPr>
            </a:lvl2pPr>
            <a:lvl3pPr marL="609585" indent="0">
              <a:lnSpc>
                <a:spcPct val="100000"/>
              </a:lnSpc>
              <a:buNone/>
              <a:defRPr sz="1600" b="0" i="0">
                <a:solidFill>
                  <a:schemeClr val="tx1"/>
                </a:solidFill>
                <a:latin typeface="Arial" panose="020B0604020202020204" pitchFamily="34" charset="0"/>
              </a:defRPr>
            </a:lvl3pPr>
            <a:lvl4pPr marL="914377" indent="0">
              <a:lnSpc>
                <a:spcPct val="100000"/>
              </a:lnSpc>
              <a:buNone/>
              <a:defRPr sz="1600" b="0" i="0">
                <a:solidFill>
                  <a:schemeClr val="tx1"/>
                </a:solidFill>
                <a:latin typeface="Arial" panose="020B0604020202020204" pitchFamily="34" charset="0"/>
              </a:defRPr>
            </a:lvl4pPr>
            <a:lvl5pPr marL="1219170" indent="0">
              <a:lnSpc>
                <a:spcPct val="100000"/>
              </a:lnSpc>
              <a:buNone/>
              <a:defRPr sz="16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B01F1749-0837-FCF6-0532-BA42E894D6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4CB12179-2CDF-EB05-27CB-9A0CAAFF0AF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48447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Medium Grey">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44335AD7-8686-AA2F-9E81-D9020D9159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5"/>
            <a:ext cx="2946384" cy="185200"/>
          </a:xfrm>
          <a:prstGeom prst="rect">
            <a:avLst/>
          </a:prstGeom>
        </p:spPr>
      </p:pic>
      <p:sp>
        <p:nvSpPr>
          <p:cNvPr id="7" name="Footer Placeholder 7">
            <a:extLst>
              <a:ext uri="{FF2B5EF4-FFF2-40B4-BE49-F238E27FC236}">
                <a16:creationId xmlns:a16="http://schemas.microsoft.com/office/drawing/2014/main" id="{E87220B5-972A-13F3-6399-4B842F78CD0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Tree>
    <p:extLst>
      <p:ext uri="{BB962C8B-B14F-4D97-AF65-F5344CB8AC3E}">
        <p14:creationId xmlns:p14="http://schemas.microsoft.com/office/powerpoint/2010/main" val="18726631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Warm Yellow">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316992"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6379582-2294-77DE-FC08-AAB1F831E7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97121242-E268-9518-1CE6-51648607940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6146418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Light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F9DA6BE1-904E-6D4B-965A-32A05926F0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9" name="Footer Placeholder 7">
            <a:extLst>
              <a:ext uri="{FF2B5EF4-FFF2-40B4-BE49-F238E27FC236}">
                <a16:creationId xmlns:a16="http://schemas.microsoft.com/office/drawing/2014/main" id="{D43AD8B8-F5DC-D6AE-C3D5-9C8A9F9CB732}"/>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7296128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345838" y="3123191"/>
            <a:ext cx="5518157" cy="266699"/>
          </a:xfrm>
          <a:prstGeom prst="rect">
            <a:avLst/>
          </a:prstGeom>
        </p:spPr>
        <p:txBody>
          <a:bodyPr anchor="b" anchorCtr="0">
            <a:noAutofit/>
          </a:bodyPr>
          <a:lstStyle>
            <a:lvl1pPr marL="0" indent="0">
              <a:buNone/>
              <a:defRPr sz="1467" b="1"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345836" y="3525597"/>
            <a:ext cx="5551208" cy="266699"/>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345838" y="1487424"/>
            <a:ext cx="551815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345837" y="1889314"/>
            <a:ext cx="5551208" cy="960967"/>
          </a:xfrm>
          <a:prstGeom prst="rect">
            <a:avLst/>
          </a:prstGeom>
        </p:spPr>
        <p:txBody>
          <a:bodyPr anchor="t" anchorCtr="0">
            <a:noAutofit/>
          </a:bodyPr>
          <a:lstStyle>
            <a:lvl1pPr marL="0" indent="0">
              <a:lnSpc>
                <a:spcPct val="90000"/>
              </a:lnSpc>
              <a:buNone/>
              <a:defRPr sz="2667"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5" name="Slide Number Placeholder 5">
            <a:extLst>
              <a:ext uri="{FF2B5EF4-FFF2-40B4-BE49-F238E27FC236}">
                <a16:creationId xmlns:a16="http://schemas.microsoft.com/office/drawing/2014/main" id="{1EC40F2E-91DB-24EC-EB01-E324C007C88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345836" y="4194345"/>
            <a:ext cx="5551208" cy="165211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1CE983-9E3A-DD00-1D26-A50D02E44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0EAC53F9-0DBB-2D5E-36D9-DA5A80B5622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1277433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Image Two Column">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5598"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97035"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09845"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1281"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5598"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97035"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09845"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1281"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316333"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51444"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61CBC3E8-D840-0721-F989-412A97ACFF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5605332C-0F84-073E-A038-26D8C76C34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Picture Placeholder 42">
            <a:extLst>
              <a:ext uri="{FF2B5EF4-FFF2-40B4-BE49-F238E27FC236}">
                <a16:creationId xmlns:a16="http://schemas.microsoft.com/office/drawing/2014/main" id="{E978FE37-347A-4A38-C5A9-FA0D1120FCA4}"/>
              </a:ext>
            </a:extLst>
          </p:cNvPr>
          <p:cNvSpPr>
            <a:spLocks noGrp="1"/>
          </p:cNvSpPr>
          <p:nvPr>
            <p:ph type="pic" sz="quarter" idx="14" hasCustomPrompt="1"/>
          </p:nvPr>
        </p:nvSpPr>
        <p:spPr>
          <a:xfrm>
            <a:off x="6242304"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4106174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Large Header">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867" y="269517"/>
            <a:ext cx="3790951" cy="3159483"/>
          </a:xfrm>
          <a:prstGeom prst="rect">
            <a:avLst/>
          </a:prstGeom>
        </p:spPr>
        <p:txBody>
          <a:bodyPr rIns="144000" anchor="t" anchorCtr="0">
            <a:noAutofit/>
          </a:bodyPr>
          <a:lstStyle>
            <a:lvl1pPr marL="0" indent="0">
              <a:lnSpc>
                <a:spcPct val="90000"/>
              </a:lnSpc>
              <a:buNone/>
              <a:defRPr sz="4267"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Large header </a:t>
            </a:r>
            <a:br>
              <a:rPr lang="en-US" dirty="0"/>
            </a:br>
            <a:r>
              <a:rPr lang="en-US" dirty="0"/>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DD711455-B345-9533-34AC-E16773BD04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C8E4575E-721D-99D6-3AFD-C739E20E676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Picture Placeholder 42">
            <a:extLst>
              <a:ext uri="{FF2B5EF4-FFF2-40B4-BE49-F238E27FC236}">
                <a16:creationId xmlns:a16="http://schemas.microsoft.com/office/drawing/2014/main" id="{AB8E26A6-4886-76BA-F23A-67419EF1D98A}"/>
              </a:ext>
            </a:extLst>
          </p:cNvPr>
          <p:cNvSpPr>
            <a:spLocks noGrp="1"/>
          </p:cNvSpPr>
          <p:nvPr>
            <p:ph type="pic" sz="quarter" idx="14" hasCustomPrompt="1"/>
          </p:nvPr>
        </p:nvSpPr>
        <p:spPr>
          <a:xfrm>
            <a:off x="4267200" y="304800"/>
            <a:ext cx="762000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195775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200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304800" y="304800"/>
            <a:ext cx="11582400"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E28593BA-9781-9285-71EE-E6DE9A91E2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E3DFB179-8801-B2B8-193F-67D4EF0459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26288650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14" name="Text Placeholder 2">
            <a:extLst>
              <a:ext uri="{FF2B5EF4-FFF2-40B4-BE49-F238E27FC236}">
                <a16:creationId xmlns:a16="http://schemas.microsoft.com/office/drawing/2014/main" id="{F21CC044-6F5F-184E-9C25-8C2B078EC7A9}"/>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5" name="Slide Number Placeholder 5">
            <a:extLst>
              <a:ext uri="{FF2B5EF4-FFF2-40B4-BE49-F238E27FC236}">
                <a16:creationId xmlns:a16="http://schemas.microsoft.com/office/drawing/2014/main" id="{D0FF9897-8E3D-F4DA-F8F1-46ED27F43A7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F05D3B2A-89E2-9896-25BA-39F69A51C0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952C81B1-8712-5A6C-903C-8D61CC9321B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2127526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Four Column Colo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0212C-2BC8-44CF-0C7C-2A7F3FC23971}"/>
              </a:ext>
            </a:extLst>
          </p:cNvPr>
          <p:cNvSpPr/>
          <p:nvPr userDrawn="1"/>
        </p:nvSpPr>
        <p:spPr>
          <a:xfrm>
            <a:off x="304801" y="304800"/>
            <a:ext cx="2783417"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0" name="Rectangle 19">
            <a:extLst>
              <a:ext uri="{FF2B5EF4-FFF2-40B4-BE49-F238E27FC236}">
                <a16:creationId xmlns:a16="http://schemas.microsoft.com/office/drawing/2014/main" id="{AECE9A6F-DE6A-337D-6E26-C94FF39027EA}"/>
              </a:ext>
            </a:extLst>
          </p:cNvPr>
          <p:cNvSpPr/>
          <p:nvPr userDrawn="1"/>
        </p:nvSpPr>
        <p:spPr>
          <a:xfrm>
            <a:off x="3235934" y="304800"/>
            <a:ext cx="2783417" cy="6242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7" name="Rectangle 26">
            <a:extLst>
              <a:ext uri="{FF2B5EF4-FFF2-40B4-BE49-F238E27FC236}">
                <a16:creationId xmlns:a16="http://schemas.microsoft.com/office/drawing/2014/main" id="{514C34F2-450A-1288-F4FB-D34699B8858E}"/>
              </a:ext>
            </a:extLst>
          </p:cNvPr>
          <p:cNvSpPr/>
          <p:nvPr userDrawn="1"/>
        </p:nvSpPr>
        <p:spPr>
          <a:xfrm>
            <a:off x="6172653" y="304800"/>
            <a:ext cx="2783417" cy="6242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8" name="Rectangle 27">
            <a:extLst>
              <a:ext uri="{FF2B5EF4-FFF2-40B4-BE49-F238E27FC236}">
                <a16:creationId xmlns:a16="http://schemas.microsoft.com/office/drawing/2014/main" id="{37B6CF4F-3621-28A6-179B-888BC6E67873}"/>
              </a:ext>
            </a:extLst>
          </p:cNvPr>
          <p:cNvSpPr/>
          <p:nvPr userDrawn="1"/>
        </p:nvSpPr>
        <p:spPr>
          <a:xfrm>
            <a:off x="9109372" y="304800"/>
            <a:ext cx="2783417" cy="6242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49707" y="1889314"/>
            <a:ext cx="2342261"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one goes here.</a:t>
            </a:r>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87778" y="1889314"/>
            <a:ext cx="2342463"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two goes here.</a:t>
            </a:r>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45838"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three goes here.</a:t>
            </a:r>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93903"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four goes here.</a:t>
            </a:r>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18969"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728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2534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6316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1800" y="522132"/>
            <a:ext cx="81491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864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458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93903"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24066"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59177"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2439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950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8A3A8CB2-8432-C5A0-2834-342D67719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22" name="Footer Placeholder 7">
            <a:extLst>
              <a:ext uri="{FF2B5EF4-FFF2-40B4-BE49-F238E27FC236}">
                <a16:creationId xmlns:a16="http://schemas.microsoft.com/office/drawing/2014/main" id="{75C930AF-3CA9-E67B-0945-410D59C1294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3021748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304800" y="304800"/>
            <a:ext cx="11582400" cy="4084320"/>
          </a:xfrm>
          <a:prstGeom prst="rect">
            <a:avLst/>
          </a:prstGeom>
          <a:solidFill>
            <a:schemeClr val="accent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72000"/>
            <a:ext cx="2783417" cy="1975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35934" y="4572000"/>
            <a:ext cx="2783417" cy="197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72653" y="4572000"/>
            <a:ext cx="2783417" cy="1975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72000"/>
            <a:ext cx="2783417" cy="197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7" name="Text Placeholder 9">
            <a:extLst>
              <a:ext uri="{FF2B5EF4-FFF2-40B4-BE49-F238E27FC236}">
                <a16:creationId xmlns:a16="http://schemas.microsoft.com/office/drawing/2014/main" id="{48D24284-21AC-B155-FDE2-93BE1BDB0E5E}"/>
              </a:ext>
            </a:extLst>
          </p:cNvPr>
          <p:cNvSpPr>
            <a:spLocks noGrp="1"/>
          </p:cNvSpPr>
          <p:nvPr>
            <p:ph type="body" sz="quarter" idx="35" hasCustomPrompt="1"/>
          </p:nvPr>
        </p:nvSpPr>
        <p:spPr>
          <a:xfrm>
            <a:off x="449705"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8BE3D0FC-2E75-E34E-72BB-CE9BD7CE6F79}"/>
              </a:ext>
            </a:extLst>
          </p:cNvPr>
          <p:cNvSpPr>
            <a:spLocks noGrp="1"/>
          </p:cNvSpPr>
          <p:nvPr>
            <p:ph type="body" sz="quarter" idx="40" hasCustomPrompt="1"/>
          </p:nvPr>
        </p:nvSpPr>
        <p:spPr>
          <a:xfrm>
            <a:off x="338777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F51FB4F4-9FBA-1FB7-5EF7-C43CA10D1029}"/>
              </a:ext>
            </a:extLst>
          </p:cNvPr>
          <p:cNvSpPr>
            <a:spLocks noGrp="1"/>
          </p:cNvSpPr>
          <p:nvPr>
            <p:ph type="body" sz="quarter" idx="42" hasCustomPrompt="1"/>
          </p:nvPr>
        </p:nvSpPr>
        <p:spPr>
          <a:xfrm>
            <a:off x="634583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Text Placeholder 9">
            <a:extLst>
              <a:ext uri="{FF2B5EF4-FFF2-40B4-BE49-F238E27FC236}">
                <a16:creationId xmlns:a16="http://schemas.microsoft.com/office/drawing/2014/main" id="{ED53FA62-2A1A-CD38-823C-C465A1BDAD2A}"/>
              </a:ext>
            </a:extLst>
          </p:cNvPr>
          <p:cNvSpPr>
            <a:spLocks noGrp="1"/>
          </p:cNvSpPr>
          <p:nvPr>
            <p:ph type="body" sz="quarter" idx="44" hasCustomPrompt="1"/>
          </p:nvPr>
        </p:nvSpPr>
        <p:spPr>
          <a:xfrm>
            <a:off x="9293903"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C68FA0E-6590-7047-7150-6E2E4FC2050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70425AF9-24BB-7599-CF94-DAC518CF9224}"/>
              </a:ext>
            </a:extLst>
          </p:cNvPr>
          <p:cNvSpPr>
            <a:spLocks noGrp="1"/>
          </p:cNvSpPr>
          <p:nvPr>
            <p:ph type="body" sz="quarter" idx="26"/>
          </p:nvPr>
        </p:nvSpPr>
        <p:spPr>
          <a:xfrm>
            <a:off x="424066"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a:extLst>
              <a:ext uri="{FF2B5EF4-FFF2-40B4-BE49-F238E27FC236}">
                <a16:creationId xmlns:a16="http://schemas.microsoft.com/office/drawing/2014/main" id="{4868876C-39A4-2EF8-937F-B5DC08CCA571}"/>
              </a:ext>
            </a:extLst>
          </p:cNvPr>
          <p:cNvSpPr>
            <a:spLocks noGrp="1"/>
          </p:cNvSpPr>
          <p:nvPr>
            <p:ph type="body" sz="quarter" idx="43"/>
          </p:nvPr>
        </p:nvSpPr>
        <p:spPr>
          <a:xfrm>
            <a:off x="3359177"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F5F91C6B-7A9C-F367-40E2-0EB2684EA367}"/>
              </a:ext>
            </a:extLst>
          </p:cNvPr>
          <p:cNvSpPr>
            <a:spLocks noGrp="1"/>
          </p:cNvSpPr>
          <p:nvPr>
            <p:ph type="body" sz="quarter" idx="45"/>
          </p:nvPr>
        </p:nvSpPr>
        <p:spPr>
          <a:xfrm>
            <a:off x="632439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F6A94FAB-AF7E-562E-4939-476443B009D6}"/>
              </a:ext>
            </a:extLst>
          </p:cNvPr>
          <p:cNvSpPr>
            <a:spLocks noGrp="1"/>
          </p:cNvSpPr>
          <p:nvPr>
            <p:ph type="body" sz="quarter" idx="46"/>
          </p:nvPr>
        </p:nvSpPr>
        <p:spPr>
          <a:xfrm>
            <a:off x="925950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E75E895-7CA6-4DD0-1F83-C7DC41674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D6411DBE-001D-F66B-0A60-D58D7DC2BED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5160795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Slide Four Ti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5B7B2-BFF6-F30D-F1CA-0E0B1DCBDDC6}"/>
              </a:ext>
            </a:extLst>
          </p:cNvPr>
          <p:cNvSpPr/>
          <p:nvPr userDrawn="1"/>
        </p:nvSpPr>
        <p:spPr>
          <a:xfrm>
            <a:off x="6181344" y="304800"/>
            <a:ext cx="5718048"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304800" y="3535680"/>
            <a:ext cx="5705856" cy="2987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55205" y="1557713"/>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37300" y="413768"/>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58496" y="4726485"/>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48026" y="365396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 name="Footer Placeholder 7">
            <a:extLst>
              <a:ext uri="{FF2B5EF4-FFF2-40B4-BE49-F238E27FC236}">
                <a16:creationId xmlns:a16="http://schemas.microsoft.com/office/drawing/2014/main" id="{6D03E96C-1803-E3FC-6641-74E7D1C83CB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
        <p:nvSpPr>
          <p:cNvPr id="3" name="Slide Number Placeholder 5">
            <a:extLst>
              <a:ext uri="{FF2B5EF4-FFF2-40B4-BE49-F238E27FC236}">
                <a16:creationId xmlns:a16="http://schemas.microsoft.com/office/drawing/2014/main" id="{F522C6C4-DAD5-2370-5506-70624244A79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57739" y="5041368"/>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65372" y="1895580"/>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3CEB958-A001-89C8-DED2-84EBEF8EA4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Picture Placeholder 42">
            <a:extLst>
              <a:ext uri="{FF2B5EF4-FFF2-40B4-BE49-F238E27FC236}">
                <a16:creationId xmlns:a16="http://schemas.microsoft.com/office/drawing/2014/main" id="{F5BE2B03-F23B-3EA7-8D2B-7EC4C2500D87}"/>
              </a:ext>
            </a:extLst>
          </p:cNvPr>
          <p:cNvSpPr>
            <a:spLocks noGrp="1"/>
          </p:cNvSpPr>
          <p:nvPr>
            <p:ph type="pic" sz="quarter" idx="14" hasCustomPrompt="1"/>
          </p:nvPr>
        </p:nvSpPr>
        <p:spPr>
          <a:xfrm>
            <a:off x="304800" y="304800"/>
            <a:ext cx="5705736" cy="304800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
        <p:nvSpPr>
          <p:cNvPr id="7" name="Picture Placeholder 42">
            <a:extLst>
              <a:ext uri="{FF2B5EF4-FFF2-40B4-BE49-F238E27FC236}">
                <a16:creationId xmlns:a16="http://schemas.microsoft.com/office/drawing/2014/main" id="{6279E837-7EA2-A604-3FF9-2F4C97EE475B}"/>
              </a:ext>
            </a:extLst>
          </p:cNvPr>
          <p:cNvSpPr>
            <a:spLocks noGrp="1"/>
          </p:cNvSpPr>
          <p:nvPr>
            <p:ph type="pic" sz="quarter" idx="15" hasCustomPrompt="1"/>
          </p:nvPr>
        </p:nvSpPr>
        <p:spPr>
          <a:xfrm>
            <a:off x="6181465" y="3535680"/>
            <a:ext cx="5718048" cy="298704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29362156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Slide Warm Yellow">
    <p:bg>
      <p:bgPr>
        <a:solidFill>
          <a:schemeClr val="bg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49E730-0A3F-A428-CB14-95E87DFC2F5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7D40DA41-C696-F9A5-FA6D-570CA4733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7" name="Footer Placeholder 7">
            <a:extLst>
              <a:ext uri="{FF2B5EF4-FFF2-40B4-BE49-F238E27FC236}">
                <a16:creationId xmlns:a16="http://schemas.microsoft.com/office/drawing/2014/main" id="{63AF596D-58A6-4753-044C-C540254A653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A2247D3B-7379-1C4A-AFCA-60096B39660F}"/>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16243065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Slide Light Grey">
    <p:bg>
      <p:bgPr>
        <a:solidFill>
          <a:schemeClr val="accent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940620-E53B-D0FD-5551-03AD3A105F0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7" name="Picture 6">
            <a:extLst>
              <a:ext uri="{FF2B5EF4-FFF2-40B4-BE49-F238E27FC236}">
                <a16:creationId xmlns:a16="http://schemas.microsoft.com/office/drawing/2014/main" id="{392C769F-4FBB-0FE7-EC3D-A617777961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8" name="Footer Placeholder 7">
            <a:extLst>
              <a:ext uri="{FF2B5EF4-FFF2-40B4-BE49-F238E27FC236}">
                <a16:creationId xmlns:a16="http://schemas.microsoft.com/office/drawing/2014/main" id="{99961967-0BF4-EC47-F0B3-20DE32E9B9A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B92B79F1-8DA4-B74C-58F7-480AEDC07797}"/>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13116047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1067"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6FC9AFAB-64CD-9566-0A64-41C016587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145E7A48-692B-08E4-17C1-23ED62875DF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15EF5270-A2F3-884B-29CC-3DAE4D9715BE}"/>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1251674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Slide White Al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2B855B-22E1-DBD3-DABB-A8AE39C756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7839ED59-AE1A-5CC1-CD25-EE1C4A1FE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90E6A8C7-8B66-A9D3-51BE-5A0DC4D5D5DD}"/>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ext Placeholder 9">
            <a:extLst>
              <a:ext uri="{FF2B5EF4-FFF2-40B4-BE49-F238E27FC236}">
                <a16:creationId xmlns:a16="http://schemas.microsoft.com/office/drawing/2014/main" id="{6D06DAB7-D9B3-6A43-D8AC-9DC318548010}"/>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7A21207B-6238-A5DE-D430-EB28AA6E51E0}"/>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0426142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7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2113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867"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1"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13183"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867"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91250"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867"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91250"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95487"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64280"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90510"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9303"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096441"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83295" y="3511254"/>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64280"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71923"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64280"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71923"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78068" y="384389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200465" y="3498445"/>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95239" y="383108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83295" y="516968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78068" y="5502317"/>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200465" y="515687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95239" y="5489508"/>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099497"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5865"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72233"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FCA9B1F-1C57-1DFA-5123-605813E78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BD11E44F-5D0E-B7E0-C6EC-7778BAB0C228}"/>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ext Placeholder 9">
            <a:extLst>
              <a:ext uri="{FF2B5EF4-FFF2-40B4-BE49-F238E27FC236}">
                <a16:creationId xmlns:a16="http://schemas.microsoft.com/office/drawing/2014/main" id="{B5C49BBE-4743-AD29-9377-9FEBE3114B53}"/>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3C90200B-12D7-F2E0-49CE-DC6C1B49AA1C}"/>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5812784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d page w/Copyright">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2612697"/>
          </a:xfrm>
        </p:spPr>
        <p:txBody>
          <a:bodyPr anchor="t" anchorCtr="0"/>
          <a:lstStyle>
            <a:lvl1pPr marL="0" indent="0">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11" name="Slide Number Placeholder 5">
            <a:extLst>
              <a:ext uri="{FF2B5EF4-FFF2-40B4-BE49-F238E27FC236}">
                <a16:creationId xmlns:a16="http://schemas.microsoft.com/office/drawing/2014/main" id="{5BC50654-DF4D-ADCC-FF3C-FE62D1C41E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E954EA51-E2A5-AC04-CF91-E33A593AE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3" name="Picture 2">
            <a:extLst>
              <a:ext uri="{FF2B5EF4-FFF2-40B4-BE49-F238E27FC236}">
                <a16:creationId xmlns:a16="http://schemas.microsoft.com/office/drawing/2014/main" id="{DEAAB6CF-7879-A876-3B34-4E8B4423B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7B7B11EF-7253-8893-EC94-7EA8FF37AA6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Content Placeholder 15">
            <a:extLst>
              <a:ext uri="{FF2B5EF4-FFF2-40B4-BE49-F238E27FC236}">
                <a16:creationId xmlns:a16="http://schemas.microsoft.com/office/drawing/2014/main" id="{004A047D-DFE7-3B9D-224F-735DB1FF5223}"/>
              </a:ext>
            </a:extLst>
          </p:cNvPr>
          <p:cNvSpPr>
            <a:spLocks noGrp="1"/>
          </p:cNvSpPr>
          <p:nvPr>
            <p:ph sz="quarter" idx="15" hasCustomPrompt="1"/>
          </p:nvPr>
        </p:nvSpPr>
        <p:spPr>
          <a:xfrm>
            <a:off x="302922" y="6160732"/>
            <a:ext cx="5130180" cy="270507"/>
          </a:xfrm>
        </p:spPr>
        <p:txBody>
          <a:bodyPr anchor="t" anchorCtr="0"/>
          <a:lstStyle>
            <a:lvl1pPr marL="0" indent="0">
              <a:lnSpc>
                <a:spcPct val="90000"/>
              </a:lnSpc>
              <a:buFontTx/>
              <a:buNone/>
              <a:defRPr sz="1067" b="0" i="0">
                <a:solidFill>
                  <a:srgbClr val="424242"/>
                </a:solidFill>
                <a:latin typeface="Arial" panose="020B0604020202020204" pitchFamily="34" charset="0"/>
                <a:cs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SLPC XXXXX XX/XX (exp. XX/XX)</a:t>
            </a:r>
          </a:p>
        </p:txBody>
      </p:sp>
      <p:sp>
        <p:nvSpPr>
          <p:cNvPr id="6" name="TextBox 5">
            <a:extLst>
              <a:ext uri="{FF2B5EF4-FFF2-40B4-BE49-F238E27FC236}">
                <a16:creationId xmlns:a16="http://schemas.microsoft.com/office/drawing/2014/main" id="{64AA9376-5887-D5E6-F2EA-36CA9AA5BD5E}"/>
              </a:ext>
            </a:extLst>
          </p:cNvPr>
          <p:cNvSpPr txBox="1"/>
          <p:nvPr userDrawn="1"/>
        </p:nvSpPr>
        <p:spPr>
          <a:xfrm>
            <a:off x="175448" y="5595590"/>
            <a:ext cx="7239687" cy="4207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67" b="0" i="0" kern="1200" dirty="0">
                <a:solidFill>
                  <a:srgbClr val="424242"/>
                </a:solidFill>
                <a:effectLst/>
                <a:latin typeface="+mn-lt"/>
                <a:ea typeface="+mn-ea"/>
                <a:cs typeface="+mn-cs"/>
              </a:rPr>
              <a:t>© 2023 Sun Life Assurance Company of Canada, Wellesley Hills, MA 02481. All rights reserved. The Sun Life name and logo are trademarks of Sun Life Assurance Company of Canada. Visit us at </a:t>
            </a:r>
            <a:r>
              <a:rPr lang="en-US" sz="1067" b="0" i="0" u="sng" kern="1200" dirty="0" err="1">
                <a:solidFill>
                  <a:srgbClr val="424242"/>
                </a:solidFill>
                <a:effectLst/>
                <a:latin typeface="+mn-lt"/>
                <a:ea typeface="+mn-ea"/>
                <a:cs typeface="+mn-cs"/>
              </a:rPr>
              <a:t>www.sunlife.com</a:t>
            </a:r>
            <a:r>
              <a:rPr lang="en-US" sz="1067" b="0" i="0" u="sng" kern="1200" dirty="0">
                <a:solidFill>
                  <a:srgbClr val="424242"/>
                </a:solidFill>
                <a:effectLst/>
                <a:latin typeface="+mn-lt"/>
                <a:ea typeface="+mn-ea"/>
                <a:cs typeface="+mn-cs"/>
              </a:rPr>
              <a:t>/us.</a:t>
            </a:r>
          </a:p>
        </p:txBody>
      </p:sp>
    </p:spTree>
    <p:extLst>
      <p:ext uri="{BB962C8B-B14F-4D97-AF65-F5344CB8AC3E}">
        <p14:creationId xmlns:p14="http://schemas.microsoft.com/office/powerpoint/2010/main" val="42444234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3156693"/>
          </a:xfrm>
        </p:spPr>
        <p:txBody>
          <a:bodyPr anchor="t" anchorCtr="0"/>
          <a:lstStyle>
            <a:lvl1pPr marL="0" indent="0" algn="l">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chemeClr val="tx2"/>
                </a:solidFill>
                <a:latin typeface="Arial" panose="020B0604020202020204" pitchFamily="34" charset="0"/>
              </a:rPr>
              <a:pPr/>
              <a:t>‹#›</a:t>
            </a:fld>
            <a:endParaRPr lang="en-US" sz="800" b="0" i="0" dirty="0">
              <a:solidFill>
                <a:schemeClr val="tx2"/>
              </a:solidFill>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8D9B325-CC08-5B65-5586-3049CDF431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2" name="Picture 1">
            <a:extLst>
              <a:ext uri="{FF2B5EF4-FFF2-40B4-BE49-F238E27FC236}">
                <a16:creationId xmlns:a16="http://schemas.microsoft.com/office/drawing/2014/main" id="{3660D285-D491-BC98-5FA2-C1E2454D3E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4" name="Footer Placeholder 7">
            <a:extLst>
              <a:ext uri="{FF2B5EF4-FFF2-40B4-BE49-F238E27FC236}">
                <a16:creationId xmlns:a16="http://schemas.microsoft.com/office/drawing/2014/main" id="{49EF70D3-A1AA-B751-5105-2B2ACCBB78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3375629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Additional 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9E283D-773E-984E-AF44-D453A078D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230472" y="-39166"/>
            <a:ext cx="5961529" cy="6912119"/>
          </a:xfrm>
          <a:prstGeom prst="rect">
            <a:avLst/>
          </a:prstGeom>
        </p:spPr>
      </p:pic>
      <p:sp>
        <p:nvSpPr>
          <p:cNvPr id="22" name="Title 1"/>
          <p:cNvSpPr>
            <a:spLocks noGrp="1"/>
          </p:cNvSpPr>
          <p:nvPr>
            <p:ph type="ctrTitle"/>
          </p:nvPr>
        </p:nvSpPr>
        <p:spPr>
          <a:xfrm>
            <a:off x="425307" y="1017807"/>
            <a:ext cx="5512197" cy="2535935"/>
          </a:xfrm>
        </p:spPr>
        <p:txBody>
          <a:bodyPr tIns="0" bIns="0" anchor="b"/>
          <a:lstStyle>
            <a:lvl1pPr algn="l">
              <a:lnSpc>
                <a:spcPct val="90000"/>
              </a:lnSpc>
              <a:defRPr sz="4800">
                <a:solidFill>
                  <a:schemeClr val="accent2"/>
                </a:solidFill>
              </a:defRPr>
            </a:lvl1pPr>
          </a:lstStyle>
          <a:p>
            <a:r>
              <a:rPr lang="en-US"/>
              <a:t>Click to edit Master title style</a:t>
            </a:r>
            <a:endParaRPr lang="en-US" dirty="0"/>
          </a:p>
        </p:txBody>
      </p:sp>
      <p:sp>
        <p:nvSpPr>
          <p:cNvPr id="23" name="Text Placeholder 11"/>
          <p:cNvSpPr>
            <a:spLocks noGrp="1"/>
          </p:cNvSpPr>
          <p:nvPr>
            <p:ph type="body" sz="quarter" idx="10"/>
          </p:nvPr>
        </p:nvSpPr>
        <p:spPr>
          <a:xfrm>
            <a:off x="424688" y="4140970"/>
            <a:ext cx="5537200" cy="1894071"/>
          </a:xfrm>
        </p:spPr>
        <p:txBody>
          <a:bodyPr lIns="0" rIns="0" bIns="0">
            <a:normAutofit/>
          </a:bodyPr>
          <a:lstStyle>
            <a:lvl1pPr marL="0" indent="0">
              <a:buFontTx/>
              <a:buNone/>
              <a:defRPr sz="26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19" name="Slide Number Placeholder 8">
            <a:extLst>
              <a:ext uri="{FF2B5EF4-FFF2-40B4-BE49-F238E27FC236}">
                <a16:creationId xmlns:a16="http://schemas.microsoft.com/office/drawing/2014/main" id="{B4FDE2D4-CBFA-2141-B11B-51A266E63B19}"/>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dirty="0"/>
          </a:p>
        </p:txBody>
      </p:sp>
      <p:sp>
        <p:nvSpPr>
          <p:cNvPr id="6" name="Footer Placeholder 7">
            <a:extLst>
              <a:ext uri="{FF2B5EF4-FFF2-40B4-BE49-F238E27FC236}">
                <a16:creationId xmlns:a16="http://schemas.microsoft.com/office/drawing/2014/main" id="{95ED7918-0FE6-D644-85A8-D3F3C865E988}"/>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endParaRPr lang="en-US" dirty="0"/>
          </a:p>
        </p:txBody>
      </p:sp>
    </p:spTree>
    <p:extLst>
      <p:ext uri="{BB962C8B-B14F-4D97-AF65-F5344CB8AC3E}">
        <p14:creationId xmlns:p14="http://schemas.microsoft.com/office/powerpoint/2010/main" val="23339985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1_Title and Content With Bullet">
    <p:spTree>
      <p:nvGrpSpPr>
        <p:cNvPr id="1" name=""/>
        <p:cNvGrpSpPr/>
        <p:nvPr/>
      </p:nvGrpSpPr>
      <p:grpSpPr>
        <a:xfrm>
          <a:off x="0" y="0"/>
          <a:ext cx="0" cy="0"/>
          <a:chOff x="0" y="0"/>
          <a:chExt cx="0" cy="0"/>
        </a:xfrm>
      </p:grpSpPr>
      <p:sp>
        <p:nvSpPr>
          <p:cNvPr id="2" name="Title 1"/>
          <p:cNvSpPr>
            <a:spLocks noGrp="1"/>
          </p:cNvSpPr>
          <p:nvPr>
            <p:ph type="title"/>
          </p:nvPr>
        </p:nvSpPr>
        <p:spPr>
          <a:xfrm>
            <a:off x="409379" y="81167"/>
            <a:ext cx="10969821" cy="1304544"/>
          </a:xfrm>
        </p:spPr>
        <p:txBody>
          <a:bodyPr bIns="0" anchor="ct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lIns="0"/>
          <a:lstStyle>
            <a:lvl1pPr marL="304792" indent="-304792">
              <a:lnSpc>
                <a:spcPct val="100000"/>
              </a:lnSpc>
              <a:spcBef>
                <a:spcPts val="800"/>
              </a:spcBef>
              <a:spcAft>
                <a:spcPts val="0"/>
              </a:spcAft>
              <a:buFont typeface="Arial" charset="0"/>
              <a:buChar char="•"/>
              <a:defRPr sz="3200"/>
            </a:lvl1pPr>
            <a:lvl2pPr marL="609585" indent="-304792">
              <a:lnSpc>
                <a:spcPct val="100000"/>
              </a:lnSpc>
              <a:spcBef>
                <a:spcPts val="800"/>
              </a:spcBef>
              <a:spcAft>
                <a:spcPts val="0"/>
              </a:spcAft>
              <a:buSzPct val="100000"/>
              <a:defRPr sz="2933"/>
            </a:lvl2pPr>
            <a:lvl3pPr marL="792460" indent="-182875">
              <a:lnSpc>
                <a:spcPct val="100000"/>
              </a:lnSpc>
              <a:spcBef>
                <a:spcPts val="800"/>
              </a:spcBef>
              <a:spcAft>
                <a:spcPts val="0"/>
              </a:spcAft>
              <a:buSzPct val="75000"/>
              <a:buFont typeface="Arial" charset="0"/>
              <a:buChar char="•"/>
              <a:defRPr sz="2667"/>
            </a:lvl3pPr>
            <a:lvl4pPr marL="1036294" indent="-182875">
              <a:lnSpc>
                <a:spcPct val="100000"/>
              </a:lnSpc>
              <a:spcBef>
                <a:spcPts val="800"/>
              </a:spcBef>
              <a:spcAft>
                <a:spcPts val="0"/>
              </a:spcAft>
              <a:buSzPct val="85000"/>
              <a:defRPr sz="2400"/>
            </a:lvl4pPr>
            <a:lvl5pPr marL="1194786">
              <a:spcBef>
                <a:spcPts val="0"/>
              </a:spcBef>
              <a:spcAft>
                <a:spcPts val="800"/>
              </a:spcAft>
              <a:buSzPct val="85000"/>
              <a:defRPr sz="1867"/>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D7998226-FCC2-7241-B8B4-0602BFEC74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sp>
        <p:nvSpPr>
          <p:cNvPr id="11" name="Slide Number Placeholder 8">
            <a:extLst>
              <a:ext uri="{FF2B5EF4-FFF2-40B4-BE49-F238E27FC236}">
                <a16:creationId xmlns:a16="http://schemas.microsoft.com/office/drawing/2014/main" id="{9ADC5744-F50A-8849-8B16-EA813A2E5D43}"/>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dirty="0"/>
          </a:p>
        </p:txBody>
      </p:sp>
      <p:sp>
        <p:nvSpPr>
          <p:cNvPr id="12" name="Footer Placeholder 7">
            <a:extLst>
              <a:ext uri="{FF2B5EF4-FFF2-40B4-BE49-F238E27FC236}">
                <a16:creationId xmlns:a16="http://schemas.microsoft.com/office/drawing/2014/main" id="{F97F867E-B03E-9E46-AC7A-EF1EF5A168CE}"/>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dirty="0"/>
              <a:t>INTERNAL USE ONLY</a:t>
            </a:r>
          </a:p>
        </p:txBody>
      </p:sp>
    </p:spTree>
    <p:extLst>
      <p:ext uri="{BB962C8B-B14F-4D97-AF65-F5344CB8AC3E}">
        <p14:creationId xmlns:p14="http://schemas.microsoft.com/office/powerpoint/2010/main" val="3022488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C21E0491-7B51-A029-C95D-C1C546FF14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rgbClr val="003946"/>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92608"/>
            <a:ext cx="5734023" cy="6254496"/>
          </a:xfr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302920" y="4754881"/>
            <a:ext cx="5608320" cy="910761"/>
          </a:xfrm>
          <a:prstGeom prst="rect">
            <a:avLst/>
          </a:prstGeom>
        </p:spPr>
        <p:txBody>
          <a:bodyPr numCol="2" spcCol="216000">
            <a:noAutofit/>
          </a:bodyPr>
          <a:lstStyle>
            <a:lvl1pPr marL="0" indent="0" hangingPunct="0">
              <a:lnSpc>
                <a:spcPct val="100000"/>
              </a:lnSpc>
              <a:buNone/>
              <a:defRPr sz="1333"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3" name="Picture 2">
            <a:extLst>
              <a:ext uri="{FF2B5EF4-FFF2-40B4-BE49-F238E27FC236}">
                <a16:creationId xmlns:a16="http://schemas.microsoft.com/office/drawing/2014/main" id="{FA946D76-B02C-09AE-37DC-76A45FF435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607" y="273051"/>
            <a:ext cx="3318933" cy="186267"/>
          </a:xfrm>
          <a:prstGeom prst="rect">
            <a:avLst/>
          </a:prstGeom>
        </p:spPr>
      </p:pic>
    </p:spTree>
    <p:extLst>
      <p:ext uri="{BB962C8B-B14F-4D97-AF65-F5344CB8AC3E}">
        <p14:creationId xmlns:p14="http://schemas.microsoft.com/office/powerpoint/2010/main" val="28385090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Optional Title Slide">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70110" y="292608"/>
            <a:ext cx="5734023" cy="6254496"/>
          </a:xfrm>
          <a:prstGeom prst="rect">
            <a:avLst/>
          </a:prstGeo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pic>
        <p:nvPicPr>
          <p:cNvPr id="14" name="Picture 13" descr="Logo&#10;&#10;Description automatically generated">
            <a:extLst>
              <a:ext uri="{FF2B5EF4-FFF2-40B4-BE49-F238E27FC236}">
                <a16:creationId xmlns:a16="http://schemas.microsoft.com/office/drawing/2014/main" id="{E797885C-C03D-07A5-817E-4395BBBF2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302921" y="4754881"/>
            <a:ext cx="5608320" cy="910761"/>
          </a:xfrm>
          <a:prstGeom prst="rect">
            <a:avLst/>
          </a:prstGeom>
        </p:spPr>
        <p:txBody>
          <a:bodyPr numCol="2" spcCol="216000">
            <a:noAutofit/>
          </a:bodyPr>
          <a:lstStyle>
            <a:lvl1pPr marL="0" indent="0">
              <a:lnSpc>
                <a:spcPct val="100000"/>
              </a:lnSpc>
              <a:buNone/>
              <a:defRPr sz="1333" b="0" i="0">
                <a:latin typeface="Arial" panose="020B0604020202020204" pitchFamily="34" charset="0"/>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2" name="Picture 1">
            <a:extLst>
              <a:ext uri="{FF2B5EF4-FFF2-40B4-BE49-F238E27FC236}">
                <a16:creationId xmlns:a16="http://schemas.microsoft.com/office/drawing/2014/main" id="{58702700-6E0B-20B6-3A1F-B84F14DB4E6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4607" y="273051"/>
            <a:ext cx="3318933" cy="186267"/>
          </a:xfrm>
          <a:prstGeom prst="rect">
            <a:avLst/>
          </a:prstGeom>
        </p:spPr>
      </p:pic>
    </p:spTree>
    <p:extLst>
      <p:ext uri="{BB962C8B-B14F-4D97-AF65-F5344CB8AC3E}">
        <p14:creationId xmlns:p14="http://schemas.microsoft.com/office/powerpoint/2010/main" val="23733618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74615" y="1601950"/>
            <a:ext cx="2559717" cy="1297660"/>
          </a:xfrm>
          <a:prstGeom prst="rect">
            <a:avLst/>
          </a:prstGeom>
        </p:spPr>
        <p:txBody>
          <a:bodyPr tIns="0" anchor="t" anchorCtr="0">
            <a:noAutofit/>
          </a:bodyPr>
          <a:lstStyle>
            <a:lvl1pPr algn="l">
              <a:defRPr sz="3733">
                <a:solidFill>
                  <a:srgbClr val="003946"/>
                </a:solidFill>
              </a:defRPr>
            </a:lvl1pPr>
          </a:lstStyle>
          <a:p>
            <a:r>
              <a:rPr lang="en-US" dirty="0"/>
              <a:t>Table of</a:t>
            </a:r>
            <a:br>
              <a:rPr lang="en-US" dirty="0"/>
            </a:br>
            <a:r>
              <a:rPr lang="en-US" dirty="0"/>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15217"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54659"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27503"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15217"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54659"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27503"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15218"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54660"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27503" y="2177628"/>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15218"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54660"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27503" y="4592646"/>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15218"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54660"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19153"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15218"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54660"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19153"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 name="Slide Number Placeholder 5">
            <a:extLst>
              <a:ext uri="{FF2B5EF4-FFF2-40B4-BE49-F238E27FC236}">
                <a16:creationId xmlns:a16="http://schemas.microsoft.com/office/drawing/2014/main" id="{618464FA-36C3-6006-4C0D-2CF27116A11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399155CE-83F7-3207-451A-F09A2ADD487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
        <p:nvSpPr>
          <p:cNvPr id="7" name="Footer Placeholder 7">
            <a:extLst>
              <a:ext uri="{FF2B5EF4-FFF2-40B4-BE49-F238E27FC236}">
                <a16:creationId xmlns:a16="http://schemas.microsoft.com/office/drawing/2014/main" id="{975B4C12-2293-8B18-AF95-15A7963277FE}"/>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Tree>
    <p:extLst>
      <p:ext uri="{BB962C8B-B14F-4D97-AF65-F5344CB8AC3E}">
        <p14:creationId xmlns:p14="http://schemas.microsoft.com/office/powerpoint/2010/main" val="3376722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lvl1pPr>
          </a:lstStyle>
          <a:p>
            <a:r>
              <a:rPr lang="en-US" dirty="0"/>
              <a:t>Click to edit–Title and Content No Bullet Master</a:t>
            </a:r>
          </a:p>
        </p:txBody>
      </p:sp>
      <p:sp>
        <p:nvSpPr>
          <p:cNvPr id="3" name="Content Placeholder 2"/>
          <p:cNvSpPr>
            <a:spLocks noGrp="1"/>
          </p:cNvSpPr>
          <p:nvPr>
            <p:ph idx="1" hasCustomPrompt="1"/>
          </p:nvPr>
        </p:nvSpPr>
        <p:spPr>
          <a:xfrm>
            <a:off x="301413" y="1584960"/>
            <a:ext cx="9144000" cy="4459451"/>
          </a:xfrm>
        </p:spPr>
        <p:txBody>
          <a:bodyPr lIns="0"/>
          <a:lstStyle>
            <a:lvl1pPr marL="0" indent="0">
              <a:lnSpc>
                <a:spcPct val="100000"/>
              </a:lnSpc>
              <a:spcBef>
                <a:spcPts val="1600"/>
              </a:spcBef>
              <a:spcAft>
                <a:spcPts val="0"/>
              </a:spcAft>
              <a:buFontTx/>
              <a:buNone/>
              <a:defRPr sz="2133" b="0" i="0">
                <a:solidFill>
                  <a:schemeClr val="tx1"/>
                </a:solidFill>
                <a:latin typeface="Arial" panose="020B0604020202020204" pitchFamily="34" charset="0"/>
              </a:defRPr>
            </a:lvl1pPr>
            <a:lvl2pPr marL="304792" indent="-304792">
              <a:lnSpc>
                <a:spcPct val="100000"/>
              </a:lnSpc>
              <a:spcBef>
                <a:spcPts val="500"/>
              </a:spcBef>
              <a:spcAft>
                <a:spcPts val="0"/>
              </a:spcAft>
              <a:buClrTx/>
              <a:buFont typeface="Arial" charset="0"/>
              <a:buChar char="•"/>
              <a:defRPr sz="1867" b="0" i="0">
                <a:solidFill>
                  <a:schemeClr val="tx1"/>
                </a:solidFill>
                <a:latin typeface="Arial" panose="020B0604020202020204" pitchFamily="34" charset="0"/>
              </a:defRPr>
            </a:lvl2pPr>
            <a:lvl3pPr marL="585201" indent="-243834">
              <a:lnSpc>
                <a:spcPct val="100000"/>
              </a:lnSpc>
              <a:spcBef>
                <a:spcPts val="500"/>
              </a:spcBef>
              <a:spcAft>
                <a:spcPts val="0"/>
              </a:spcAft>
              <a:buClrTx/>
              <a:buSzPct val="100000"/>
              <a:buFont typeface="AppleSymbols" charset="0"/>
              <a:buChar char="⎻"/>
              <a:defRPr sz="1600" b="0" i="0">
                <a:solidFill>
                  <a:schemeClr val="tx1"/>
                </a:solidFill>
                <a:latin typeface="Arial" panose="020B0604020202020204" pitchFamily="34" charset="0"/>
              </a:defRPr>
            </a:lvl3pPr>
            <a:lvl4pPr marL="792460" indent="-182875">
              <a:lnSpc>
                <a:spcPct val="100000"/>
              </a:lnSpc>
              <a:spcBef>
                <a:spcPts val="500"/>
              </a:spcBef>
              <a:spcAft>
                <a:spcPts val="0"/>
              </a:spcAft>
              <a:buClrTx/>
              <a:buSzPct val="85000"/>
              <a:buFont typeface="Arial" charset="0"/>
              <a:buChar char="•"/>
              <a:defRPr sz="1467" b="0" i="0">
                <a:solidFill>
                  <a:schemeClr val="tx1"/>
                </a:solidFill>
                <a:latin typeface="Arial" panose="020B0604020202020204" pitchFamily="34" charset="0"/>
              </a:defRPr>
            </a:lvl4pPr>
            <a:lvl5pPr marL="975336" indent="-182875">
              <a:lnSpc>
                <a:spcPct val="100000"/>
              </a:lnSpc>
              <a:spcBef>
                <a:spcPts val="500"/>
              </a:spcBef>
              <a:spcAft>
                <a:spcPts val="0"/>
              </a:spcAft>
              <a:buClrTx/>
              <a:buSzPct val="85000"/>
              <a:buFont typeface="AppleSymbols" charset="0"/>
              <a:buChar char="⎻"/>
              <a:defRPr sz="1400" b="0" i="0">
                <a:solidFill>
                  <a:schemeClr val="tx1"/>
                </a:solidFill>
                <a:latin typeface="Arial" panose="020B0604020202020204" pitchFamily="34" charset="0"/>
              </a:defRPr>
            </a:lvl5pPr>
          </a:lstStyle>
          <a:p>
            <a:pPr lvl="0"/>
            <a:r>
              <a:rPr lang="en-US" dirty="0"/>
              <a:t>Click to edit first level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6B4297B-C354-797B-4C5C-3143E02BA75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226DCABA-751B-B5F4-5013-2110EF446A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6A5B89F9-E35D-864A-AF63-6D94E18921D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2905578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611525" cy="1219200"/>
          </a:xfrm>
        </p:spPr>
        <p:txBody>
          <a:bodyPr bIns="0" anchor="t" anchorCtr="0"/>
          <a:lstStyle>
            <a:lvl1pPr>
              <a:lnSpc>
                <a:spcPct val="90000"/>
              </a:lnSpc>
              <a:defRPr sz="3200"/>
            </a:lvl1pPr>
          </a:lstStyle>
          <a:p>
            <a:r>
              <a:rPr lang="en-US" dirty="0"/>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7" y="1852553"/>
            <a:ext cx="9086655" cy="4351339"/>
          </a:xfrm>
        </p:spPr>
        <p:txBody>
          <a:bodyPr lIns="0"/>
          <a:lstStyle>
            <a:lvl1pPr>
              <a:lnSpc>
                <a:spcPct val="100000"/>
              </a:lnSpc>
              <a:spcBef>
                <a:spcPts val="16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467"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 First level bullet</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33481610-5206-5134-5EEE-EACB0A2A9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8" name="Footer Placeholder 7">
            <a:extLst>
              <a:ext uri="{FF2B5EF4-FFF2-40B4-BE49-F238E27FC236}">
                <a16:creationId xmlns:a16="http://schemas.microsoft.com/office/drawing/2014/main" id="{709B2D9E-618E-6779-03DC-A84F1726D0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249027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163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solidFill>
                  <a:srgbClr val="003946"/>
                </a:solidFill>
              </a:defRPr>
            </a:lvl1pPr>
          </a:lstStyle>
          <a:p>
            <a:r>
              <a:rPr lang="en-US" dirty="0"/>
              <a:t>Click to edit–Two Column Content</a:t>
            </a:r>
          </a:p>
        </p:txBody>
      </p:sp>
      <p:sp>
        <p:nvSpPr>
          <p:cNvPr id="3" name="Content Placeholder 2"/>
          <p:cNvSpPr>
            <a:spLocks noGrp="1"/>
          </p:cNvSpPr>
          <p:nvPr>
            <p:ph sz="half" idx="1" hasCustomPrompt="1"/>
          </p:nvPr>
        </p:nvSpPr>
        <p:spPr>
          <a:xfrm>
            <a:off x="287867" y="1584960"/>
            <a:ext cx="5669280" cy="4876800"/>
          </a:xfrm>
        </p:spPr>
        <p:txBody>
          <a:bodyPr lIns="0"/>
          <a:lstStyle>
            <a:lvl1pPr>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230112" y="1584960"/>
            <a:ext cx="5671251" cy="4876800"/>
          </a:xfrm>
        </p:spPr>
        <p:txBody>
          <a:bodyPr lIns="0"/>
          <a:lstStyle>
            <a:lvl1pPr marL="304792" indent="-304792">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7D44F0DF-42BD-5A9A-DD5F-1065DA2DCCFF}"/>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1" i="0" smtClean="0">
                <a:solidFill>
                  <a:srgbClr val="003946"/>
                </a:solidFill>
                <a:latin typeface="Arial" panose="020B0604020202020204" pitchFamily="34" charset="0"/>
              </a:rPr>
              <a:pPr/>
              <a:t>‹#›</a:t>
            </a:fld>
            <a:endParaRPr lang="en-US" sz="933" b="1" i="0" dirty="0">
              <a:solidFill>
                <a:srgbClr val="003946"/>
              </a:solidFill>
              <a:latin typeface="Arial" panose="020B0604020202020204" pitchFamily="34" charset="0"/>
            </a:endParaRPr>
          </a:p>
        </p:txBody>
      </p:sp>
      <p:pic>
        <p:nvPicPr>
          <p:cNvPr id="5" name="Picture 4">
            <a:extLst>
              <a:ext uri="{FF2B5EF4-FFF2-40B4-BE49-F238E27FC236}">
                <a16:creationId xmlns:a16="http://schemas.microsoft.com/office/drawing/2014/main" id="{6345CF78-5AB7-8C60-1F9F-135E615BC3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A197E335-15A4-2CE6-DC08-C74682D6459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4039414132"/>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ntent Slide 4 Column">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ECCC166-F68E-2E4C-4383-C2B089698B53}"/>
              </a:ext>
            </a:extLst>
          </p:cNvPr>
          <p:cNvSpPr>
            <a:spLocks noGrp="1"/>
          </p:cNvSpPr>
          <p:nvPr>
            <p:ph type="body" sz="quarter" idx="46" hasCustomPrompt="1"/>
          </p:nvPr>
        </p:nvSpPr>
        <p:spPr>
          <a:xfrm>
            <a:off x="299213" y="304800"/>
            <a:ext cx="2779775"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2" name="Text Placeholder 15">
            <a:extLst>
              <a:ext uri="{FF2B5EF4-FFF2-40B4-BE49-F238E27FC236}">
                <a16:creationId xmlns:a16="http://schemas.microsoft.com/office/drawing/2014/main" id="{FE084A62-C417-D1AD-207C-99608F693F4A}"/>
              </a:ext>
            </a:extLst>
          </p:cNvPr>
          <p:cNvSpPr>
            <a:spLocks noGrp="1"/>
          </p:cNvSpPr>
          <p:nvPr>
            <p:ph type="body" sz="quarter" idx="47" hasCustomPrompt="1"/>
          </p:nvPr>
        </p:nvSpPr>
        <p:spPr>
          <a:xfrm>
            <a:off x="3236559" y="304800"/>
            <a:ext cx="2779775" cy="914400"/>
          </a:xfrm>
          <a:prstGeom prst="rect">
            <a:avLst/>
          </a:prstGeom>
          <a:solidFill>
            <a:schemeClr val="accent3"/>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5" name="Text Placeholder 15">
            <a:extLst>
              <a:ext uri="{FF2B5EF4-FFF2-40B4-BE49-F238E27FC236}">
                <a16:creationId xmlns:a16="http://schemas.microsoft.com/office/drawing/2014/main" id="{4949ECEC-6D10-4526-E229-4761E4D3CDB2}"/>
              </a:ext>
            </a:extLst>
          </p:cNvPr>
          <p:cNvSpPr>
            <a:spLocks noGrp="1"/>
          </p:cNvSpPr>
          <p:nvPr>
            <p:ph type="body" sz="quarter" idx="48" hasCustomPrompt="1"/>
          </p:nvPr>
        </p:nvSpPr>
        <p:spPr>
          <a:xfrm>
            <a:off x="6173906" y="304800"/>
            <a:ext cx="2779775" cy="914400"/>
          </a:xfrm>
          <a:prstGeom prst="rect">
            <a:avLst/>
          </a:prstGeom>
          <a:solidFill>
            <a:schemeClr val="accent2"/>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32" name="Text Placeholder 15">
            <a:extLst>
              <a:ext uri="{FF2B5EF4-FFF2-40B4-BE49-F238E27FC236}">
                <a16:creationId xmlns:a16="http://schemas.microsoft.com/office/drawing/2014/main" id="{0F03199B-3CA7-8716-4AC9-D003CAE54220}"/>
              </a:ext>
            </a:extLst>
          </p:cNvPr>
          <p:cNvSpPr>
            <a:spLocks noGrp="1"/>
          </p:cNvSpPr>
          <p:nvPr>
            <p:ph type="body" sz="quarter" idx="49" hasCustomPrompt="1"/>
          </p:nvPr>
        </p:nvSpPr>
        <p:spPr>
          <a:xfrm>
            <a:off x="9111253" y="304800"/>
            <a:ext cx="2779775" cy="914400"/>
          </a:xfrm>
          <a:prstGeom prst="rect">
            <a:avLst/>
          </a:prstGeom>
          <a:solidFill>
            <a:schemeClr val="accent4"/>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449705"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38777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34583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293903"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449706"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38777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34583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293903"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436735"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37480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33286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269519"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83E6055-6F9B-B96E-8B8A-B2067EED4AE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424066"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359177"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32439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25950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580D5914-4C9F-41F3-6DD0-58E6C2046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FEE267AE-5305-172C-559B-3E17A69CC7C6}"/>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14602966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400800" y="1045454"/>
            <a:ext cx="5431528" cy="2658445"/>
          </a:xfrm>
        </p:spPr>
        <p:txBody>
          <a:bodyPr tIns="0" bIns="0" anchor="b"/>
          <a:lstStyle>
            <a:lvl1pPr algn="l">
              <a:lnSpc>
                <a:spcPct val="90000"/>
              </a:lnSpc>
              <a:defRPr sz="3733">
                <a:solidFill>
                  <a:srgbClr val="003946"/>
                </a:solidFill>
              </a:defRPr>
            </a:lvl1pPr>
          </a:lstStyle>
          <a:p>
            <a:r>
              <a:rPr lang="en-US"/>
              <a:t>Click to edit Master title style</a:t>
            </a:r>
            <a:endParaRPr lang="en-US" dirty="0"/>
          </a:p>
        </p:txBody>
      </p:sp>
      <p:sp>
        <p:nvSpPr>
          <p:cNvPr id="13" name="Text Placeholder 11"/>
          <p:cNvSpPr>
            <a:spLocks noGrp="1"/>
          </p:cNvSpPr>
          <p:nvPr userDrawn="1">
            <p:ph type="body" sz="quarter" idx="10"/>
          </p:nvPr>
        </p:nvSpPr>
        <p:spPr>
          <a:xfrm>
            <a:off x="6400181" y="4141488"/>
            <a:ext cx="5431528" cy="1815616"/>
          </a:xfrm>
        </p:spPr>
        <p:txBody>
          <a:bodyPr lIns="0" rIns="0" bIns="0">
            <a:normAutofit/>
          </a:bodyPr>
          <a:lstStyle>
            <a:lvl1pPr marL="0" indent="0">
              <a:buFontTx/>
              <a:buNone/>
              <a:defRPr sz="2133" b="0" i="0">
                <a:solidFill>
                  <a:schemeClr val="tx2"/>
                </a:solidFill>
                <a:latin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 name="Footer Placeholder 7">
            <a:extLst>
              <a:ext uri="{FF2B5EF4-FFF2-40B4-BE49-F238E27FC236}">
                <a16:creationId xmlns:a16="http://schemas.microsoft.com/office/drawing/2014/main" id="{698FC80B-765C-9D3F-584F-9652398F9BF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pic>
        <p:nvPicPr>
          <p:cNvPr id="5" name="Picture 4">
            <a:extLst>
              <a:ext uri="{FF2B5EF4-FFF2-40B4-BE49-F238E27FC236}">
                <a16:creationId xmlns:a16="http://schemas.microsoft.com/office/drawing/2014/main" id="{B814A826-5D95-2D50-518D-7900BCAFEC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Picture Placeholder 42">
            <a:extLst>
              <a:ext uri="{FF2B5EF4-FFF2-40B4-BE49-F238E27FC236}">
                <a16:creationId xmlns:a16="http://schemas.microsoft.com/office/drawing/2014/main" id="{47B61491-9542-3402-054F-85B2EFC99D14}"/>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36156374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94956" y="292608"/>
            <a:ext cx="11609177" cy="6254496"/>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2" name="Picture 1">
            <a:extLst>
              <a:ext uri="{FF2B5EF4-FFF2-40B4-BE49-F238E27FC236}">
                <a16:creationId xmlns:a16="http://schemas.microsoft.com/office/drawing/2014/main" id="{28A91378-85A3-C7F2-959C-F95ABD00C5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A38D324E-DE92-2FB3-F994-A6A2F343211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
        <p:nvSpPr>
          <p:cNvPr id="3" name="Title 1">
            <a:extLst>
              <a:ext uri="{FF2B5EF4-FFF2-40B4-BE49-F238E27FC236}">
                <a16:creationId xmlns:a16="http://schemas.microsoft.com/office/drawing/2014/main" id="{24832EED-E8A1-C186-043C-90989C83C35E}"/>
              </a:ext>
            </a:extLst>
          </p:cNvPr>
          <p:cNvSpPr>
            <a:spLocks noGrp="1"/>
          </p:cNvSpPr>
          <p:nvPr>
            <p:ph type="ctrTitle"/>
          </p:nvPr>
        </p:nvSpPr>
        <p:spPr>
          <a:xfrm>
            <a:off x="609600" y="609600"/>
            <a:ext cx="5608320" cy="2438400"/>
          </a:xfrm>
        </p:spPr>
        <p:txBody>
          <a:bodyPr tIns="0" bIns="0" anchor="b" anchorCtr="0"/>
          <a:lstStyle>
            <a:lvl1pPr algn="l">
              <a:lnSpc>
                <a:spcPct val="90000"/>
              </a:lnSpc>
              <a:defRPr sz="4267">
                <a:solidFill>
                  <a:srgbClr val="003946"/>
                </a:solidFill>
              </a:defRPr>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614E5EF3-4A97-E5E5-AC6F-58204A7FFBBB}"/>
              </a:ext>
            </a:extLst>
          </p:cNvPr>
          <p:cNvSpPr>
            <a:spLocks noGrp="1"/>
          </p:cNvSpPr>
          <p:nvPr>
            <p:ph type="body" sz="quarter" idx="10"/>
          </p:nvPr>
        </p:nvSpPr>
        <p:spPr>
          <a:xfrm>
            <a:off x="609600" y="3352800"/>
            <a:ext cx="5608320" cy="1609344"/>
          </a:xfrm>
        </p:spPr>
        <p:txBody>
          <a:bodyPr lIns="0" rIns="0" bIns="0">
            <a:normAutofit/>
          </a:bodyPr>
          <a:lstStyle>
            <a:lvl1pPr marL="0" indent="0">
              <a:buFontTx/>
              <a:buNone/>
              <a:defRPr sz="2133" b="0" i="0">
                <a:solidFill>
                  <a:schemeClr val="tx1"/>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Tree>
    <p:extLst>
      <p:ext uri="{BB962C8B-B14F-4D97-AF65-F5344CB8AC3E}">
        <p14:creationId xmlns:p14="http://schemas.microsoft.com/office/powerpoint/2010/main" val="1530150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372498"/>
            <a:ext cx="1996760" cy="966573"/>
          </a:xfrm>
          <a:prstGeom prst="rect">
            <a:avLst/>
          </a:prstGeom>
        </p:spPr>
        <p:txBody>
          <a:bodyPr anchor="b">
            <a:normAutofit/>
          </a:bodyPr>
          <a:lstStyle>
            <a:lvl1pPr>
              <a:defRPr sz="6400" b="0">
                <a:solidFill>
                  <a:srgbClr val="003946"/>
                </a:solidFill>
              </a:defRPr>
            </a:lvl1pPr>
          </a:lstStyle>
          <a:p>
            <a:r>
              <a:rPr lang="en-US" dirty="0"/>
              <a:t>01.</a:t>
            </a:r>
          </a:p>
        </p:txBody>
      </p:sp>
      <p:sp>
        <p:nvSpPr>
          <p:cNvPr id="3" name="Text Placeholder 2"/>
          <p:cNvSpPr>
            <a:spLocks noGrp="1"/>
          </p:cNvSpPr>
          <p:nvPr>
            <p:ph type="body" idx="1" hasCustomPrompt="1"/>
          </p:nvPr>
        </p:nvSpPr>
        <p:spPr>
          <a:xfrm>
            <a:off x="304800" y="3518931"/>
            <a:ext cx="5665811"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304800" y="5023328"/>
            <a:ext cx="5665811" cy="1038168"/>
          </a:xfrm>
          <a:prstGeom prst="rect">
            <a:avLst/>
          </a:prstGeom>
        </p:spPr>
        <p:txBody>
          <a:bodyPr wrap="none">
            <a:noAutofit/>
          </a:bodyPr>
          <a:lstStyle>
            <a:lvl1pPr marL="0" indent="0">
              <a:lnSpc>
                <a:spcPct val="100000"/>
              </a:lnSpc>
              <a:spcBef>
                <a:spcPts val="500"/>
              </a:spcBef>
              <a:spcAft>
                <a:spcPts val="0"/>
              </a:spcAft>
              <a:buNone/>
              <a:defRPr sz="1333" b="0" i="0">
                <a:solidFill>
                  <a:schemeClr val="tx1"/>
                </a:solidFill>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7" name="Slide Number Placeholder 5">
            <a:extLst>
              <a:ext uri="{FF2B5EF4-FFF2-40B4-BE49-F238E27FC236}">
                <a16:creationId xmlns:a16="http://schemas.microsoft.com/office/drawing/2014/main" id="{D788B6E6-8AE0-2A15-FA50-35422F30EA8A}"/>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238323" y="3518931"/>
            <a:ext cx="5665811" cy="2542565"/>
          </a:xfrm>
          <a:prstGeom prst="rect">
            <a:avLst/>
          </a:prstGeom>
        </p:spPr>
        <p:txBody>
          <a:bodyPr>
            <a:noAutofit/>
          </a:bodyPr>
          <a:lstStyle>
            <a:lvl1pPr marL="0" indent="0">
              <a:lnSpc>
                <a:spcPct val="100000"/>
              </a:lnSpc>
              <a:buNone/>
              <a:defRPr sz="1600" b="0" i="0">
                <a:solidFill>
                  <a:schemeClr val="tx1"/>
                </a:solidFill>
                <a:latin typeface="Arial" panose="020B0604020202020204" pitchFamily="34" charset="0"/>
              </a:defRPr>
            </a:lvl1pPr>
            <a:lvl2pPr marL="304792" indent="0">
              <a:lnSpc>
                <a:spcPct val="100000"/>
              </a:lnSpc>
              <a:buNone/>
              <a:defRPr sz="1600" b="0" i="0">
                <a:solidFill>
                  <a:schemeClr val="tx1"/>
                </a:solidFill>
                <a:latin typeface="Arial" panose="020B0604020202020204" pitchFamily="34" charset="0"/>
              </a:defRPr>
            </a:lvl2pPr>
            <a:lvl3pPr marL="609585" indent="0">
              <a:lnSpc>
                <a:spcPct val="100000"/>
              </a:lnSpc>
              <a:buNone/>
              <a:defRPr sz="1600" b="0" i="0">
                <a:solidFill>
                  <a:schemeClr val="tx1"/>
                </a:solidFill>
                <a:latin typeface="Arial" panose="020B0604020202020204" pitchFamily="34" charset="0"/>
              </a:defRPr>
            </a:lvl3pPr>
            <a:lvl4pPr marL="914377" indent="0">
              <a:lnSpc>
                <a:spcPct val="100000"/>
              </a:lnSpc>
              <a:buNone/>
              <a:defRPr sz="1600" b="0" i="0">
                <a:solidFill>
                  <a:schemeClr val="tx1"/>
                </a:solidFill>
                <a:latin typeface="Arial" panose="020B0604020202020204" pitchFamily="34" charset="0"/>
              </a:defRPr>
            </a:lvl4pPr>
            <a:lvl5pPr marL="1219170" indent="0">
              <a:lnSpc>
                <a:spcPct val="100000"/>
              </a:lnSpc>
              <a:buNone/>
              <a:defRPr sz="16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B01F1749-0837-FCF6-0532-BA42E894D6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4CB12179-2CDF-EB05-27CB-9A0CAAFF0AF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16602522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ection Divider Medium Grey">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44335AD7-8686-AA2F-9E81-D9020D91591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5"/>
            <a:ext cx="2946384" cy="185200"/>
          </a:xfrm>
          <a:prstGeom prst="rect">
            <a:avLst/>
          </a:prstGeom>
        </p:spPr>
      </p:pic>
      <p:sp>
        <p:nvSpPr>
          <p:cNvPr id="7" name="Footer Placeholder 7">
            <a:extLst>
              <a:ext uri="{FF2B5EF4-FFF2-40B4-BE49-F238E27FC236}">
                <a16:creationId xmlns:a16="http://schemas.microsoft.com/office/drawing/2014/main" id="{E87220B5-972A-13F3-6399-4B842F78CD0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dirty="0"/>
              <a:t>INTERNAL USE ONLY – OR – Presentation Title: Section Name</a:t>
            </a:r>
          </a:p>
        </p:txBody>
      </p:sp>
    </p:spTree>
    <p:extLst>
      <p:ext uri="{BB962C8B-B14F-4D97-AF65-F5344CB8AC3E}">
        <p14:creationId xmlns:p14="http://schemas.microsoft.com/office/powerpoint/2010/main" val="458301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Divider Warm Yellow">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316992"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6379582-2294-77DE-FC08-AAB1F831E7C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97121242-E268-9518-1CE6-51648607940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43481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ction Divider Light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F9DA6BE1-904E-6D4B-965A-32A05926F0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9" name="Footer Placeholder 7">
            <a:extLst>
              <a:ext uri="{FF2B5EF4-FFF2-40B4-BE49-F238E27FC236}">
                <a16:creationId xmlns:a16="http://schemas.microsoft.com/office/drawing/2014/main" id="{D43AD8B8-F5DC-D6AE-C3D5-9C8A9F9CB732}"/>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545289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345838" y="3123191"/>
            <a:ext cx="5518157" cy="266699"/>
          </a:xfrm>
          <a:prstGeom prst="rect">
            <a:avLst/>
          </a:prstGeom>
        </p:spPr>
        <p:txBody>
          <a:bodyPr anchor="b" anchorCtr="0">
            <a:noAutofit/>
          </a:bodyPr>
          <a:lstStyle>
            <a:lvl1pPr marL="0" indent="0">
              <a:buNone/>
              <a:defRPr sz="1467" b="1"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345836" y="3525597"/>
            <a:ext cx="5551208" cy="266699"/>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345838" y="1487424"/>
            <a:ext cx="551815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345837" y="1889314"/>
            <a:ext cx="5551208" cy="960967"/>
          </a:xfrm>
          <a:prstGeom prst="rect">
            <a:avLst/>
          </a:prstGeom>
        </p:spPr>
        <p:txBody>
          <a:bodyPr anchor="t" anchorCtr="0">
            <a:noAutofit/>
          </a:bodyPr>
          <a:lstStyle>
            <a:lvl1pPr marL="0" indent="0">
              <a:lnSpc>
                <a:spcPct val="90000"/>
              </a:lnSpc>
              <a:buNone/>
              <a:defRPr sz="2667"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5" name="Slide Number Placeholder 5">
            <a:extLst>
              <a:ext uri="{FF2B5EF4-FFF2-40B4-BE49-F238E27FC236}">
                <a16:creationId xmlns:a16="http://schemas.microsoft.com/office/drawing/2014/main" id="{1EC40F2E-91DB-24EC-EB01-E324C007C88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345836" y="4194345"/>
            <a:ext cx="5551208" cy="165211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1CE983-9E3A-DD00-1D26-A50D02E440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0EAC53F9-0DBB-2D5E-36D9-DA5A80B5622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Tree>
    <p:extLst>
      <p:ext uri="{BB962C8B-B14F-4D97-AF65-F5344CB8AC3E}">
        <p14:creationId xmlns:p14="http://schemas.microsoft.com/office/powerpoint/2010/main" val="20984553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ontent Slide Image Two Column">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5598"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97035"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09845"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1281"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5598"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97035"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09845"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1281"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316333"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51444"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61CBC3E8-D840-0721-F989-412A97ACFF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5605332C-0F84-073E-A038-26D8C76C34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Picture Placeholder 42">
            <a:extLst>
              <a:ext uri="{FF2B5EF4-FFF2-40B4-BE49-F238E27FC236}">
                <a16:creationId xmlns:a16="http://schemas.microsoft.com/office/drawing/2014/main" id="{E978FE37-347A-4A38-C5A9-FA0D1120FCA4}"/>
              </a:ext>
            </a:extLst>
          </p:cNvPr>
          <p:cNvSpPr>
            <a:spLocks noGrp="1"/>
          </p:cNvSpPr>
          <p:nvPr>
            <p:ph type="pic" sz="quarter" idx="14" hasCustomPrompt="1"/>
          </p:nvPr>
        </p:nvSpPr>
        <p:spPr>
          <a:xfrm>
            <a:off x="6242304"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186538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832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ntent Slide Large Header">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867" y="269517"/>
            <a:ext cx="3790951" cy="3159483"/>
          </a:xfrm>
          <a:prstGeom prst="rect">
            <a:avLst/>
          </a:prstGeom>
        </p:spPr>
        <p:txBody>
          <a:bodyPr rIns="144000" anchor="t" anchorCtr="0">
            <a:noAutofit/>
          </a:bodyPr>
          <a:lstStyle>
            <a:lvl1pPr marL="0" indent="0">
              <a:lnSpc>
                <a:spcPct val="90000"/>
              </a:lnSpc>
              <a:buNone/>
              <a:defRPr sz="4267"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Large header </a:t>
            </a:r>
            <a:br>
              <a:rPr lang="en-US" dirty="0"/>
            </a:br>
            <a:r>
              <a:rPr lang="en-US" dirty="0"/>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DD711455-B345-9533-34AC-E16773BD04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C8E4575E-721D-99D6-3AFD-C739E20E676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Picture Placeholder 42">
            <a:extLst>
              <a:ext uri="{FF2B5EF4-FFF2-40B4-BE49-F238E27FC236}">
                <a16:creationId xmlns:a16="http://schemas.microsoft.com/office/drawing/2014/main" id="{AB8E26A6-4886-76BA-F23A-67419EF1D98A}"/>
              </a:ext>
            </a:extLst>
          </p:cNvPr>
          <p:cNvSpPr>
            <a:spLocks noGrp="1"/>
          </p:cNvSpPr>
          <p:nvPr>
            <p:ph type="pic" sz="quarter" idx="14" hasCustomPrompt="1"/>
          </p:nvPr>
        </p:nvSpPr>
        <p:spPr>
          <a:xfrm>
            <a:off x="4267200" y="304800"/>
            <a:ext cx="762000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4642332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304800" y="304800"/>
            <a:ext cx="11582400"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E28593BA-9781-9285-71EE-E6DE9A91E2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E3DFB179-8801-B2B8-193F-67D4EF0459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9832809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14" name="Text Placeholder 2">
            <a:extLst>
              <a:ext uri="{FF2B5EF4-FFF2-40B4-BE49-F238E27FC236}">
                <a16:creationId xmlns:a16="http://schemas.microsoft.com/office/drawing/2014/main" id="{F21CC044-6F5F-184E-9C25-8C2B078EC7A9}"/>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5" name="Slide Number Placeholder 5">
            <a:extLst>
              <a:ext uri="{FF2B5EF4-FFF2-40B4-BE49-F238E27FC236}">
                <a16:creationId xmlns:a16="http://schemas.microsoft.com/office/drawing/2014/main" id="{D0FF9897-8E3D-F4DA-F8F1-46ED27F43A7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F05D3B2A-89E2-9896-25BA-39F69A51C0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952C81B1-8712-5A6C-903C-8D61CC9321B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320773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 Slide Four Column Colo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0212C-2BC8-44CF-0C7C-2A7F3FC23971}"/>
              </a:ext>
            </a:extLst>
          </p:cNvPr>
          <p:cNvSpPr/>
          <p:nvPr userDrawn="1"/>
        </p:nvSpPr>
        <p:spPr>
          <a:xfrm>
            <a:off x="304801" y="304800"/>
            <a:ext cx="2783417"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0" name="Rectangle 19">
            <a:extLst>
              <a:ext uri="{FF2B5EF4-FFF2-40B4-BE49-F238E27FC236}">
                <a16:creationId xmlns:a16="http://schemas.microsoft.com/office/drawing/2014/main" id="{AECE9A6F-DE6A-337D-6E26-C94FF39027EA}"/>
              </a:ext>
            </a:extLst>
          </p:cNvPr>
          <p:cNvSpPr/>
          <p:nvPr userDrawn="1"/>
        </p:nvSpPr>
        <p:spPr>
          <a:xfrm>
            <a:off x="3235934" y="304800"/>
            <a:ext cx="2783417" cy="6242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7" name="Rectangle 26">
            <a:extLst>
              <a:ext uri="{FF2B5EF4-FFF2-40B4-BE49-F238E27FC236}">
                <a16:creationId xmlns:a16="http://schemas.microsoft.com/office/drawing/2014/main" id="{514C34F2-450A-1288-F4FB-D34699B8858E}"/>
              </a:ext>
            </a:extLst>
          </p:cNvPr>
          <p:cNvSpPr/>
          <p:nvPr userDrawn="1"/>
        </p:nvSpPr>
        <p:spPr>
          <a:xfrm>
            <a:off x="6172653" y="304800"/>
            <a:ext cx="2783417" cy="6242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8" name="Rectangle 27">
            <a:extLst>
              <a:ext uri="{FF2B5EF4-FFF2-40B4-BE49-F238E27FC236}">
                <a16:creationId xmlns:a16="http://schemas.microsoft.com/office/drawing/2014/main" id="{37B6CF4F-3621-28A6-179B-888BC6E67873}"/>
              </a:ext>
            </a:extLst>
          </p:cNvPr>
          <p:cNvSpPr/>
          <p:nvPr userDrawn="1"/>
        </p:nvSpPr>
        <p:spPr>
          <a:xfrm>
            <a:off x="9109372" y="304800"/>
            <a:ext cx="2783417" cy="6242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49707" y="1889314"/>
            <a:ext cx="2342261"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one goes here.</a:t>
            </a:r>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87778" y="1889314"/>
            <a:ext cx="2342463"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two goes here.</a:t>
            </a:r>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45838"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three goes here.</a:t>
            </a:r>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93903"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four goes here.</a:t>
            </a:r>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18969"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728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2534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6316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1800" y="522132"/>
            <a:ext cx="81491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864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458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93903"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24066"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59177"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2439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950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8A3A8CB2-8432-C5A0-2834-342D677198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22" name="Footer Placeholder 7">
            <a:extLst>
              <a:ext uri="{FF2B5EF4-FFF2-40B4-BE49-F238E27FC236}">
                <a16:creationId xmlns:a16="http://schemas.microsoft.com/office/drawing/2014/main" id="{75C930AF-3CA9-E67B-0945-410D59C1294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5165021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304800" y="304800"/>
            <a:ext cx="11582400" cy="4084320"/>
          </a:xfrm>
          <a:prstGeom prst="rect">
            <a:avLst/>
          </a:prstGeom>
          <a:solidFill>
            <a:schemeClr val="accent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72000"/>
            <a:ext cx="2783417" cy="1975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35934" y="4572000"/>
            <a:ext cx="2783417" cy="197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72653" y="4572000"/>
            <a:ext cx="2783417" cy="1975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72000"/>
            <a:ext cx="2783417" cy="197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7" name="Text Placeholder 9">
            <a:extLst>
              <a:ext uri="{FF2B5EF4-FFF2-40B4-BE49-F238E27FC236}">
                <a16:creationId xmlns:a16="http://schemas.microsoft.com/office/drawing/2014/main" id="{48D24284-21AC-B155-FDE2-93BE1BDB0E5E}"/>
              </a:ext>
            </a:extLst>
          </p:cNvPr>
          <p:cNvSpPr>
            <a:spLocks noGrp="1"/>
          </p:cNvSpPr>
          <p:nvPr>
            <p:ph type="body" sz="quarter" idx="35" hasCustomPrompt="1"/>
          </p:nvPr>
        </p:nvSpPr>
        <p:spPr>
          <a:xfrm>
            <a:off x="449705"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8BE3D0FC-2E75-E34E-72BB-CE9BD7CE6F79}"/>
              </a:ext>
            </a:extLst>
          </p:cNvPr>
          <p:cNvSpPr>
            <a:spLocks noGrp="1"/>
          </p:cNvSpPr>
          <p:nvPr>
            <p:ph type="body" sz="quarter" idx="40" hasCustomPrompt="1"/>
          </p:nvPr>
        </p:nvSpPr>
        <p:spPr>
          <a:xfrm>
            <a:off x="338777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F51FB4F4-9FBA-1FB7-5EF7-C43CA10D1029}"/>
              </a:ext>
            </a:extLst>
          </p:cNvPr>
          <p:cNvSpPr>
            <a:spLocks noGrp="1"/>
          </p:cNvSpPr>
          <p:nvPr>
            <p:ph type="body" sz="quarter" idx="42" hasCustomPrompt="1"/>
          </p:nvPr>
        </p:nvSpPr>
        <p:spPr>
          <a:xfrm>
            <a:off x="634583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Text Placeholder 9">
            <a:extLst>
              <a:ext uri="{FF2B5EF4-FFF2-40B4-BE49-F238E27FC236}">
                <a16:creationId xmlns:a16="http://schemas.microsoft.com/office/drawing/2014/main" id="{ED53FA62-2A1A-CD38-823C-C465A1BDAD2A}"/>
              </a:ext>
            </a:extLst>
          </p:cNvPr>
          <p:cNvSpPr>
            <a:spLocks noGrp="1"/>
          </p:cNvSpPr>
          <p:nvPr>
            <p:ph type="body" sz="quarter" idx="44" hasCustomPrompt="1"/>
          </p:nvPr>
        </p:nvSpPr>
        <p:spPr>
          <a:xfrm>
            <a:off x="9293903"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C68FA0E-6590-7047-7150-6E2E4FC2050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70425AF9-24BB-7599-CF94-DAC518CF9224}"/>
              </a:ext>
            </a:extLst>
          </p:cNvPr>
          <p:cNvSpPr>
            <a:spLocks noGrp="1"/>
          </p:cNvSpPr>
          <p:nvPr>
            <p:ph type="body" sz="quarter" idx="26"/>
          </p:nvPr>
        </p:nvSpPr>
        <p:spPr>
          <a:xfrm>
            <a:off x="424066"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a:extLst>
              <a:ext uri="{FF2B5EF4-FFF2-40B4-BE49-F238E27FC236}">
                <a16:creationId xmlns:a16="http://schemas.microsoft.com/office/drawing/2014/main" id="{4868876C-39A4-2EF8-937F-B5DC08CCA571}"/>
              </a:ext>
            </a:extLst>
          </p:cNvPr>
          <p:cNvSpPr>
            <a:spLocks noGrp="1"/>
          </p:cNvSpPr>
          <p:nvPr>
            <p:ph type="body" sz="quarter" idx="43"/>
          </p:nvPr>
        </p:nvSpPr>
        <p:spPr>
          <a:xfrm>
            <a:off x="3359177"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F5F91C6B-7A9C-F367-40E2-0EB2684EA367}"/>
              </a:ext>
            </a:extLst>
          </p:cNvPr>
          <p:cNvSpPr>
            <a:spLocks noGrp="1"/>
          </p:cNvSpPr>
          <p:nvPr>
            <p:ph type="body" sz="quarter" idx="45"/>
          </p:nvPr>
        </p:nvSpPr>
        <p:spPr>
          <a:xfrm>
            <a:off x="632439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F6A94FAB-AF7E-562E-4939-476443B009D6}"/>
              </a:ext>
            </a:extLst>
          </p:cNvPr>
          <p:cNvSpPr>
            <a:spLocks noGrp="1"/>
          </p:cNvSpPr>
          <p:nvPr>
            <p:ph type="body" sz="quarter" idx="46"/>
          </p:nvPr>
        </p:nvSpPr>
        <p:spPr>
          <a:xfrm>
            <a:off x="925950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E75E895-7CA6-4DD0-1F83-C7DC416747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D6411DBE-001D-F66B-0A60-D58D7DC2BED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15353766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ontent Slide Four Ti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5B7B2-BFF6-F30D-F1CA-0E0B1DCBDDC6}"/>
              </a:ext>
            </a:extLst>
          </p:cNvPr>
          <p:cNvSpPr/>
          <p:nvPr userDrawn="1"/>
        </p:nvSpPr>
        <p:spPr>
          <a:xfrm>
            <a:off x="6181344" y="304800"/>
            <a:ext cx="5718048"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304800" y="3535680"/>
            <a:ext cx="5705856" cy="2987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55205" y="1557713"/>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37300" y="413768"/>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58496" y="4726485"/>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48026" y="365396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 name="Footer Placeholder 7">
            <a:extLst>
              <a:ext uri="{FF2B5EF4-FFF2-40B4-BE49-F238E27FC236}">
                <a16:creationId xmlns:a16="http://schemas.microsoft.com/office/drawing/2014/main" id="{6D03E96C-1803-E3FC-6641-74E7D1C83CB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INTERNAL USE ONLY – OR – Presentation Title: Section Name</a:t>
            </a:r>
            <a:endParaRPr lang="en-US" dirty="0"/>
          </a:p>
        </p:txBody>
      </p:sp>
      <p:sp>
        <p:nvSpPr>
          <p:cNvPr id="3" name="Slide Number Placeholder 5">
            <a:extLst>
              <a:ext uri="{FF2B5EF4-FFF2-40B4-BE49-F238E27FC236}">
                <a16:creationId xmlns:a16="http://schemas.microsoft.com/office/drawing/2014/main" id="{F522C6C4-DAD5-2370-5506-70624244A79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57739" y="5041368"/>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65372" y="1895580"/>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3CEB958-A001-89C8-DED2-84EBEF8EA4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Picture Placeholder 42">
            <a:extLst>
              <a:ext uri="{FF2B5EF4-FFF2-40B4-BE49-F238E27FC236}">
                <a16:creationId xmlns:a16="http://schemas.microsoft.com/office/drawing/2014/main" id="{F5BE2B03-F23B-3EA7-8D2B-7EC4C2500D87}"/>
              </a:ext>
            </a:extLst>
          </p:cNvPr>
          <p:cNvSpPr>
            <a:spLocks noGrp="1"/>
          </p:cNvSpPr>
          <p:nvPr>
            <p:ph type="pic" sz="quarter" idx="14" hasCustomPrompt="1"/>
          </p:nvPr>
        </p:nvSpPr>
        <p:spPr>
          <a:xfrm>
            <a:off x="304800" y="304800"/>
            <a:ext cx="5705736" cy="304800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
        <p:nvSpPr>
          <p:cNvPr id="7" name="Picture Placeholder 42">
            <a:extLst>
              <a:ext uri="{FF2B5EF4-FFF2-40B4-BE49-F238E27FC236}">
                <a16:creationId xmlns:a16="http://schemas.microsoft.com/office/drawing/2014/main" id="{6279E837-7EA2-A604-3FF9-2F4C97EE475B}"/>
              </a:ext>
            </a:extLst>
          </p:cNvPr>
          <p:cNvSpPr>
            <a:spLocks noGrp="1"/>
          </p:cNvSpPr>
          <p:nvPr>
            <p:ph type="pic" sz="quarter" idx="15" hasCustomPrompt="1"/>
          </p:nvPr>
        </p:nvSpPr>
        <p:spPr>
          <a:xfrm>
            <a:off x="6181465" y="3535680"/>
            <a:ext cx="5718048" cy="298704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40892514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Blank Slide Warm Yellow">
    <p:bg>
      <p:bgPr>
        <a:solidFill>
          <a:schemeClr val="bg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49E730-0A3F-A428-CB14-95E87DFC2F5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7D40DA41-C696-F9A5-FA6D-570CA4733C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7" name="Footer Placeholder 7">
            <a:extLst>
              <a:ext uri="{FF2B5EF4-FFF2-40B4-BE49-F238E27FC236}">
                <a16:creationId xmlns:a16="http://schemas.microsoft.com/office/drawing/2014/main" id="{63AF596D-58A6-4753-044C-C540254A653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A2247D3B-7379-1C4A-AFCA-60096B39660F}"/>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19821743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Blank Slide Light Grey">
    <p:bg>
      <p:bgPr>
        <a:solidFill>
          <a:schemeClr val="accent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940620-E53B-D0FD-5551-03AD3A105F0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7" name="Picture 6">
            <a:extLst>
              <a:ext uri="{FF2B5EF4-FFF2-40B4-BE49-F238E27FC236}">
                <a16:creationId xmlns:a16="http://schemas.microsoft.com/office/drawing/2014/main" id="{392C769F-4FBB-0FE7-EC3D-A617777961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8" name="Footer Placeholder 7">
            <a:extLst>
              <a:ext uri="{FF2B5EF4-FFF2-40B4-BE49-F238E27FC236}">
                <a16:creationId xmlns:a16="http://schemas.microsoft.com/office/drawing/2014/main" id="{99961967-0BF4-EC47-F0B3-20DE32E9B9A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B92B79F1-8DA4-B74C-58F7-480AEDC07797}"/>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29928632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1067"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6FC9AFAB-64CD-9566-0A64-41C016587C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145E7A48-692B-08E4-17C1-23ED62875DF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itle Placeholder 1">
            <a:extLst>
              <a:ext uri="{FF2B5EF4-FFF2-40B4-BE49-F238E27FC236}">
                <a16:creationId xmlns:a16="http://schemas.microsoft.com/office/drawing/2014/main" id="{15EF5270-A2F3-884B-29CC-3DAE4D9715BE}"/>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3393211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lank Slide White Al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2B855B-22E1-DBD3-DABB-A8AE39C756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7839ED59-AE1A-5CC1-CD25-EE1C4A1FE5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90E6A8C7-8B66-A9D3-51BE-5A0DC4D5D5DD}"/>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ext Placeholder 9">
            <a:extLst>
              <a:ext uri="{FF2B5EF4-FFF2-40B4-BE49-F238E27FC236}">
                <a16:creationId xmlns:a16="http://schemas.microsoft.com/office/drawing/2014/main" id="{6D06DAB7-D9B3-6A43-D8AC-9DC318548010}"/>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7A21207B-6238-A5DE-D430-EB28AA6E51E0}"/>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61764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1036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867"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1"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13183"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867"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91250"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867"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91250"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95487"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64280"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90510"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9303"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096441"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83295" y="3511254"/>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64280"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71923"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64280"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71923"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78068" y="384389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200465" y="3498445"/>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95239" y="383108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83295" y="516968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78068" y="5502317"/>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200465" y="515687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95239" y="5489508"/>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099497"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5865"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72233"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FCA9B1F-1C57-1DFA-5123-605813E789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BD11E44F-5D0E-B7E0-C6EC-7778BAB0C228}"/>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Text Placeholder 9">
            <a:extLst>
              <a:ext uri="{FF2B5EF4-FFF2-40B4-BE49-F238E27FC236}">
                <a16:creationId xmlns:a16="http://schemas.microsoft.com/office/drawing/2014/main" id="{B5C49BBE-4743-AD29-9377-9FEBE3114B53}"/>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3C90200B-12D7-F2E0-49CE-DC6C1B49AA1C}"/>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200207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End page w/Copyright">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2612697"/>
          </a:xfrm>
        </p:spPr>
        <p:txBody>
          <a:bodyPr anchor="t" anchorCtr="0"/>
          <a:lstStyle>
            <a:lvl1pPr marL="0" indent="0">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11" name="Slide Number Placeholder 5">
            <a:extLst>
              <a:ext uri="{FF2B5EF4-FFF2-40B4-BE49-F238E27FC236}">
                <a16:creationId xmlns:a16="http://schemas.microsoft.com/office/drawing/2014/main" id="{5BC50654-DF4D-ADCC-FF3C-FE62D1C41E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E954EA51-E2A5-AC04-CF91-E33A593AE4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3" name="Picture 2">
            <a:extLst>
              <a:ext uri="{FF2B5EF4-FFF2-40B4-BE49-F238E27FC236}">
                <a16:creationId xmlns:a16="http://schemas.microsoft.com/office/drawing/2014/main" id="{DEAAB6CF-7879-A876-3B34-4E8B4423B4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7B7B11EF-7253-8893-EC94-7EA8FF37AA6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
        <p:nvSpPr>
          <p:cNvPr id="2" name="Content Placeholder 15">
            <a:extLst>
              <a:ext uri="{FF2B5EF4-FFF2-40B4-BE49-F238E27FC236}">
                <a16:creationId xmlns:a16="http://schemas.microsoft.com/office/drawing/2014/main" id="{004A047D-DFE7-3B9D-224F-735DB1FF5223}"/>
              </a:ext>
            </a:extLst>
          </p:cNvPr>
          <p:cNvSpPr>
            <a:spLocks noGrp="1"/>
          </p:cNvSpPr>
          <p:nvPr>
            <p:ph sz="quarter" idx="15" hasCustomPrompt="1"/>
          </p:nvPr>
        </p:nvSpPr>
        <p:spPr>
          <a:xfrm>
            <a:off x="302922" y="6160732"/>
            <a:ext cx="5130180" cy="270507"/>
          </a:xfrm>
        </p:spPr>
        <p:txBody>
          <a:bodyPr anchor="t" anchorCtr="0"/>
          <a:lstStyle>
            <a:lvl1pPr marL="0" indent="0">
              <a:lnSpc>
                <a:spcPct val="90000"/>
              </a:lnSpc>
              <a:buFontTx/>
              <a:buNone/>
              <a:defRPr sz="1067" b="0" i="0">
                <a:solidFill>
                  <a:srgbClr val="424242"/>
                </a:solidFill>
                <a:latin typeface="Arial" panose="020B0604020202020204" pitchFamily="34" charset="0"/>
                <a:cs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SLPC XXXXX XX/XX (exp. XX/XX)</a:t>
            </a:r>
          </a:p>
        </p:txBody>
      </p:sp>
      <p:sp>
        <p:nvSpPr>
          <p:cNvPr id="6" name="TextBox 5">
            <a:extLst>
              <a:ext uri="{FF2B5EF4-FFF2-40B4-BE49-F238E27FC236}">
                <a16:creationId xmlns:a16="http://schemas.microsoft.com/office/drawing/2014/main" id="{64AA9376-5887-D5E6-F2EA-36CA9AA5BD5E}"/>
              </a:ext>
            </a:extLst>
          </p:cNvPr>
          <p:cNvSpPr txBox="1"/>
          <p:nvPr userDrawn="1"/>
        </p:nvSpPr>
        <p:spPr>
          <a:xfrm>
            <a:off x="175448" y="5595590"/>
            <a:ext cx="7239687" cy="4207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67" b="0" i="0" kern="1200" dirty="0">
                <a:solidFill>
                  <a:srgbClr val="424242"/>
                </a:solidFill>
                <a:effectLst/>
                <a:latin typeface="+mn-lt"/>
                <a:ea typeface="+mn-ea"/>
                <a:cs typeface="+mn-cs"/>
              </a:rPr>
              <a:t>© 2023 Sun Life Assurance Company of Canada, Wellesley Hills, MA 02481. All rights reserved. The Sun Life name and logo are trademarks of Sun Life Assurance Company of Canada. Visit us at </a:t>
            </a:r>
            <a:r>
              <a:rPr lang="en-US" sz="1067" b="0" i="0" u="sng" kern="1200" dirty="0" err="1">
                <a:solidFill>
                  <a:srgbClr val="424242"/>
                </a:solidFill>
                <a:effectLst/>
                <a:latin typeface="+mn-lt"/>
                <a:ea typeface="+mn-ea"/>
                <a:cs typeface="+mn-cs"/>
              </a:rPr>
              <a:t>www.sunlife.com</a:t>
            </a:r>
            <a:r>
              <a:rPr lang="en-US" sz="1067" b="0" i="0" u="sng" kern="1200" dirty="0">
                <a:solidFill>
                  <a:srgbClr val="424242"/>
                </a:solidFill>
                <a:effectLst/>
                <a:latin typeface="+mn-lt"/>
                <a:ea typeface="+mn-ea"/>
                <a:cs typeface="+mn-cs"/>
              </a:rPr>
              <a:t>/us.</a:t>
            </a:r>
          </a:p>
        </p:txBody>
      </p:sp>
    </p:spTree>
    <p:extLst>
      <p:ext uri="{BB962C8B-B14F-4D97-AF65-F5344CB8AC3E}">
        <p14:creationId xmlns:p14="http://schemas.microsoft.com/office/powerpoint/2010/main" val="39294097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End page no Copyright">
    <p:bg>
      <p:bgPr>
        <a:solidFill>
          <a:srgbClr val="FFF8E0"/>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3156693"/>
          </a:xfrm>
        </p:spPr>
        <p:txBody>
          <a:bodyPr anchor="t" anchorCtr="0"/>
          <a:lstStyle>
            <a:lvl1pPr marL="0" indent="0" algn="l">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chemeClr val="tx2"/>
                </a:solidFill>
                <a:latin typeface="Arial" panose="020B0604020202020204" pitchFamily="34" charset="0"/>
              </a:rPr>
              <a:pPr/>
              <a:t>‹#›</a:t>
            </a:fld>
            <a:endParaRPr lang="en-US" sz="800" b="0" i="0" dirty="0">
              <a:solidFill>
                <a:schemeClr val="tx2"/>
              </a:solidFill>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8D9B325-CC08-5B65-5586-3049CDF431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2" name="Picture 1">
            <a:extLst>
              <a:ext uri="{FF2B5EF4-FFF2-40B4-BE49-F238E27FC236}">
                <a16:creationId xmlns:a16="http://schemas.microsoft.com/office/drawing/2014/main" id="{3660D285-D491-BC98-5FA2-C1E2454D3E5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4" name="Footer Placeholder 7">
            <a:extLst>
              <a:ext uri="{FF2B5EF4-FFF2-40B4-BE49-F238E27FC236}">
                <a16:creationId xmlns:a16="http://schemas.microsoft.com/office/drawing/2014/main" id="{49EF70D3-A1AA-B751-5105-2B2ACCBB78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dirty="0"/>
              <a:t>INTERNAL USE ONLY – OR – Presentation Title: Section Name</a:t>
            </a:r>
          </a:p>
        </p:txBody>
      </p:sp>
    </p:spTree>
    <p:extLst>
      <p:ext uri="{BB962C8B-B14F-4D97-AF65-F5344CB8AC3E}">
        <p14:creationId xmlns:p14="http://schemas.microsoft.com/office/powerpoint/2010/main" val="36566634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C21E0491-7B51-A029-C95D-C1C546FF1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rgbClr val="003946"/>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92608"/>
            <a:ext cx="5734023" cy="6254496"/>
          </a:xfr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302920" y="4754881"/>
            <a:ext cx="5608320" cy="910761"/>
          </a:xfrm>
          <a:prstGeom prst="rect">
            <a:avLst/>
          </a:prstGeom>
        </p:spPr>
        <p:txBody>
          <a:bodyPr numCol="2" spcCol="216000">
            <a:noAutofit/>
          </a:bodyPr>
          <a:lstStyle>
            <a:lvl1pPr marL="0" indent="0" hangingPunct="0">
              <a:lnSpc>
                <a:spcPct val="100000"/>
              </a:lnSpc>
              <a:buNone/>
              <a:defRPr sz="1333"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3" name="Picture 2">
            <a:extLst>
              <a:ext uri="{FF2B5EF4-FFF2-40B4-BE49-F238E27FC236}">
                <a16:creationId xmlns:a16="http://schemas.microsoft.com/office/drawing/2014/main" id="{FA946D76-B02C-09AE-37DC-76A45FF435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4607" y="273051"/>
            <a:ext cx="3318933" cy="186267"/>
          </a:xfrm>
          <a:prstGeom prst="rect">
            <a:avLst/>
          </a:prstGeom>
        </p:spPr>
      </p:pic>
    </p:spTree>
    <p:extLst>
      <p:ext uri="{BB962C8B-B14F-4D97-AF65-F5344CB8AC3E}">
        <p14:creationId xmlns:p14="http://schemas.microsoft.com/office/powerpoint/2010/main" val="38832123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Optional Title Slide">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70110" y="292608"/>
            <a:ext cx="5734023" cy="6254496"/>
          </a:xfrm>
          <a:prstGeom prst="rect">
            <a:avLst/>
          </a:prstGeom>
          <a:solidFill>
            <a:schemeClr val="bg1"/>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pic>
        <p:nvPicPr>
          <p:cNvPr id="14" name="Picture 13" descr="Logo&#10;&#10;Description automatically generated">
            <a:extLst>
              <a:ext uri="{FF2B5EF4-FFF2-40B4-BE49-F238E27FC236}">
                <a16:creationId xmlns:a16="http://schemas.microsoft.com/office/drawing/2014/main" id="{E797885C-C03D-07A5-817E-4395BBBF2A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6001001"/>
            <a:ext cx="2404533" cy="694267"/>
          </a:xfrm>
          <a:prstGeom prst="rect">
            <a:avLst/>
          </a:prstGeom>
        </p:spPr>
      </p:pic>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302922" y="673463"/>
            <a:ext cx="5683012" cy="2409255"/>
          </a:xfrm>
        </p:spPr>
        <p:txBody>
          <a:bodyPr anchor="b"/>
          <a:lstStyle>
            <a:lvl1pPr marL="0" indent="0">
              <a:lnSpc>
                <a:spcPct val="90000"/>
              </a:lnSpc>
              <a:spcBef>
                <a:spcPts val="0"/>
              </a:spcBef>
              <a:buFontTx/>
              <a:buNone/>
              <a:tabLst/>
              <a:defRPr sz="4267" b="0" i="0" spc="-40" baseline="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302921" y="3458581"/>
            <a:ext cx="5608320" cy="747172"/>
          </a:xfrm>
        </p:spPr>
        <p:txBody>
          <a:bodyPr/>
          <a:lstStyle>
            <a:lvl1pPr marL="0" indent="0">
              <a:lnSpc>
                <a:spcPct val="100000"/>
              </a:lnSpc>
              <a:spcBef>
                <a:spcPts val="400"/>
              </a:spcBef>
              <a:buFontTx/>
              <a:buNone/>
              <a:defRPr sz="2400" b="0" i="0">
                <a:solidFill>
                  <a:schemeClr val="tx2"/>
                </a:solidFill>
                <a:latin typeface="Georgia" panose="02040502050405020303" pitchFamily="18" charset="0"/>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dirty="0"/>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302921" y="4389120"/>
            <a:ext cx="5608320" cy="176525"/>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302921" y="4754881"/>
            <a:ext cx="5608320" cy="910761"/>
          </a:xfrm>
          <a:prstGeom prst="rect">
            <a:avLst/>
          </a:prstGeom>
        </p:spPr>
        <p:txBody>
          <a:bodyPr numCol="2" spcCol="216000">
            <a:noAutofit/>
          </a:bodyPr>
          <a:lstStyle>
            <a:lvl1pPr marL="0" indent="0">
              <a:lnSpc>
                <a:spcPct val="100000"/>
              </a:lnSpc>
              <a:buNone/>
              <a:defRPr sz="1333" b="0" i="0">
                <a:latin typeface="Arial" panose="020B0604020202020204" pitchFamily="34" charset="0"/>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77"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pic>
        <p:nvPicPr>
          <p:cNvPr id="2" name="Picture 1">
            <a:extLst>
              <a:ext uri="{FF2B5EF4-FFF2-40B4-BE49-F238E27FC236}">
                <a16:creationId xmlns:a16="http://schemas.microsoft.com/office/drawing/2014/main" id="{58702700-6E0B-20B6-3A1F-B84F14DB4E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4607" y="273051"/>
            <a:ext cx="3318933" cy="186267"/>
          </a:xfrm>
          <a:prstGeom prst="rect">
            <a:avLst/>
          </a:prstGeom>
        </p:spPr>
      </p:pic>
    </p:spTree>
    <p:extLst>
      <p:ext uri="{BB962C8B-B14F-4D97-AF65-F5344CB8AC3E}">
        <p14:creationId xmlns:p14="http://schemas.microsoft.com/office/powerpoint/2010/main" val="40394946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74615" y="1601950"/>
            <a:ext cx="2559717" cy="1297660"/>
          </a:xfrm>
          <a:prstGeom prst="rect">
            <a:avLst/>
          </a:prstGeom>
        </p:spPr>
        <p:txBody>
          <a:bodyPr tIns="0" anchor="t" anchorCtr="0">
            <a:noAutofit/>
          </a:bodyPr>
          <a:lstStyle>
            <a:lvl1pPr algn="l">
              <a:defRPr sz="3733">
                <a:solidFill>
                  <a:srgbClr val="003946"/>
                </a:solidFill>
              </a:defRPr>
            </a:lvl1pPr>
          </a:lstStyle>
          <a:p>
            <a:r>
              <a:rPr lang="en-US" dirty="0"/>
              <a:t>Table of</a:t>
            </a:r>
            <a:br>
              <a:rPr lang="en-US" dirty="0"/>
            </a:br>
            <a:r>
              <a:rPr lang="en-US" dirty="0"/>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15217"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54659"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27503" y="1555088"/>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15217"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54659"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27503" y="3962572"/>
            <a:ext cx="863600" cy="484435"/>
          </a:xfrm>
          <a:prstGeom prst="rect">
            <a:avLst/>
          </a:prstGeom>
        </p:spPr>
        <p:txBody>
          <a:bodyPr>
            <a:noAutofit/>
          </a:bodyPr>
          <a:lstStyle>
            <a:lvl1pPr marL="0" indent="0">
              <a:buNone/>
              <a:defRPr sz="3733" b="0" i="0">
                <a:solidFill>
                  <a:srgbClr val="003946"/>
                </a:solidFill>
                <a:latin typeface="Georgia" panose="02040502050405020303" pitchFamily="18"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15218"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54660" y="2177628"/>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27503" y="2177628"/>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15218"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54660" y="4592646"/>
            <a:ext cx="279823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27503" y="4592646"/>
            <a:ext cx="2789883" cy="167217"/>
          </a:xfrm>
          <a:prstGeom prst="rect">
            <a:avLst/>
          </a:prstGeom>
        </p:spPr>
        <p:txBody>
          <a:bodyPr>
            <a:noAutofit/>
          </a:bodyPr>
          <a:lstStyle>
            <a:lvl1pPr marL="0" indent="0">
              <a:buNone/>
              <a:defRPr sz="1400" b="1" i="0">
                <a:solidFill>
                  <a:srgbClr val="003946"/>
                </a:solidFill>
                <a:latin typeface="Arial" panose="020B0604020202020204" pitchFamily="34" charset="0"/>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US" dirty="0"/>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15218"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54660"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19153" y="2714593"/>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15218"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54660"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19153" y="5112910"/>
            <a:ext cx="2798233" cy="1094316"/>
          </a:xfrm>
          <a:prstGeom prst="rect">
            <a:avLst/>
          </a:prstGeom>
        </p:spPr>
        <p:txBody>
          <a:bodyPr wrap="none">
            <a:noAutofit/>
          </a:bodyPr>
          <a:lstStyle>
            <a:lvl1pPr marL="0" indent="0">
              <a:lnSpc>
                <a:spcPct val="100000"/>
              </a:lnSpc>
              <a:spcBef>
                <a:spcPts val="500"/>
              </a:spcBef>
              <a:spcAft>
                <a:spcPts val="0"/>
              </a:spcAft>
              <a:buNone/>
              <a:defRPr sz="1333" b="0" i="0">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3" name="Slide Number Placeholder 5">
            <a:extLst>
              <a:ext uri="{FF2B5EF4-FFF2-40B4-BE49-F238E27FC236}">
                <a16:creationId xmlns:a16="http://schemas.microsoft.com/office/drawing/2014/main" id="{618464FA-36C3-6006-4C0D-2CF27116A11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399155CE-83F7-3207-451A-F09A2ADD48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
        <p:nvSpPr>
          <p:cNvPr id="7" name="Footer Placeholder 7">
            <a:extLst>
              <a:ext uri="{FF2B5EF4-FFF2-40B4-BE49-F238E27FC236}">
                <a16:creationId xmlns:a16="http://schemas.microsoft.com/office/drawing/2014/main" id="{975B4C12-2293-8B18-AF95-15A7963277FE}"/>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LEARN ABOUT PPO DENTAL INSURANCE</a:t>
            </a:r>
            <a:endParaRPr lang="en-US" dirty="0"/>
          </a:p>
        </p:txBody>
      </p:sp>
    </p:spTree>
    <p:extLst>
      <p:ext uri="{BB962C8B-B14F-4D97-AF65-F5344CB8AC3E}">
        <p14:creationId xmlns:p14="http://schemas.microsoft.com/office/powerpoint/2010/main" val="36603613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lvl1pPr>
          </a:lstStyle>
          <a:p>
            <a:r>
              <a:rPr lang="en-US" dirty="0"/>
              <a:t>Click to edit–Title and Content No Bullet Master</a:t>
            </a:r>
          </a:p>
        </p:txBody>
      </p:sp>
      <p:sp>
        <p:nvSpPr>
          <p:cNvPr id="3" name="Content Placeholder 2"/>
          <p:cNvSpPr>
            <a:spLocks noGrp="1"/>
          </p:cNvSpPr>
          <p:nvPr>
            <p:ph idx="1" hasCustomPrompt="1"/>
          </p:nvPr>
        </p:nvSpPr>
        <p:spPr>
          <a:xfrm>
            <a:off x="301413" y="1584960"/>
            <a:ext cx="9144000" cy="4459451"/>
          </a:xfrm>
        </p:spPr>
        <p:txBody>
          <a:bodyPr lIns="0"/>
          <a:lstStyle>
            <a:lvl1pPr marL="0" indent="0">
              <a:lnSpc>
                <a:spcPct val="100000"/>
              </a:lnSpc>
              <a:spcBef>
                <a:spcPts val="1600"/>
              </a:spcBef>
              <a:spcAft>
                <a:spcPts val="0"/>
              </a:spcAft>
              <a:buFontTx/>
              <a:buNone/>
              <a:defRPr sz="2133" b="0" i="0">
                <a:solidFill>
                  <a:schemeClr val="tx1"/>
                </a:solidFill>
                <a:latin typeface="Arial" panose="020B0604020202020204" pitchFamily="34" charset="0"/>
              </a:defRPr>
            </a:lvl1pPr>
            <a:lvl2pPr marL="304792" indent="-304792">
              <a:lnSpc>
                <a:spcPct val="100000"/>
              </a:lnSpc>
              <a:spcBef>
                <a:spcPts val="500"/>
              </a:spcBef>
              <a:spcAft>
                <a:spcPts val="0"/>
              </a:spcAft>
              <a:buClrTx/>
              <a:buFont typeface="Arial" charset="0"/>
              <a:buChar char="•"/>
              <a:defRPr sz="1867" b="0" i="0">
                <a:solidFill>
                  <a:schemeClr val="tx1"/>
                </a:solidFill>
                <a:latin typeface="Arial" panose="020B0604020202020204" pitchFamily="34" charset="0"/>
              </a:defRPr>
            </a:lvl2pPr>
            <a:lvl3pPr marL="585201" indent="-243834">
              <a:lnSpc>
                <a:spcPct val="100000"/>
              </a:lnSpc>
              <a:spcBef>
                <a:spcPts val="500"/>
              </a:spcBef>
              <a:spcAft>
                <a:spcPts val="0"/>
              </a:spcAft>
              <a:buClrTx/>
              <a:buSzPct val="100000"/>
              <a:buFont typeface="AppleSymbols" charset="0"/>
              <a:buChar char="⎻"/>
              <a:defRPr sz="1600" b="0" i="0">
                <a:solidFill>
                  <a:schemeClr val="tx1"/>
                </a:solidFill>
                <a:latin typeface="Arial" panose="020B0604020202020204" pitchFamily="34" charset="0"/>
              </a:defRPr>
            </a:lvl3pPr>
            <a:lvl4pPr marL="792460" indent="-182875">
              <a:lnSpc>
                <a:spcPct val="100000"/>
              </a:lnSpc>
              <a:spcBef>
                <a:spcPts val="500"/>
              </a:spcBef>
              <a:spcAft>
                <a:spcPts val="0"/>
              </a:spcAft>
              <a:buClrTx/>
              <a:buSzPct val="85000"/>
              <a:buFont typeface="Arial" charset="0"/>
              <a:buChar char="•"/>
              <a:defRPr sz="1467" b="0" i="0">
                <a:solidFill>
                  <a:schemeClr val="tx1"/>
                </a:solidFill>
                <a:latin typeface="Arial" panose="020B0604020202020204" pitchFamily="34" charset="0"/>
              </a:defRPr>
            </a:lvl4pPr>
            <a:lvl5pPr marL="975336" indent="-182875">
              <a:lnSpc>
                <a:spcPct val="100000"/>
              </a:lnSpc>
              <a:spcBef>
                <a:spcPts val="500"/>
              </a:spcBef>
              <a:spcAft>
                <a:spcPts val="0"/>
              </a:spcAft>
              <a:buClrTx/>
              <a:buSzPct val="85000"/>
              <a:buFont typeface="AppleSymbols" charset="0"/>
              <a:buChar char="⎻"/>
              <a:defRPr sz="1400" b="0" i="0">
                <a:solidFill>
                  <a:schemeClr val="tx1"/>
                </a:solidFill>
                <a:latin typeface="Arial" panose="020B0604020202020204" pitchFamily="34" charset="0"/>
              </a:defRPr>
            </a:lvl5pPr>
          </a:lstStyle>
          <a:p>
            <a:pPr lvl="0"/>
            <a:r>
              <a:rPr lang="en-US" dirty="0"/>
              <a:t>Click to edit first level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6B4297B-C354-797B-4C5C-3143E02BA75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226DCABA-751B-B5F4-5013-2110EF446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6A5B89F9-E35D-864A-AF63-6D94E18921D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38513823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611525" cy="1219200"/>
          </a:xfrm>
        </p:spPr>
        <p:txBody>
          <a:bodyPr bIns="0" anchor="t" anchorCtr="0"/>
          <a:lstStyle>
            <a:lvl1pPr>
              <a:lnSpc>
                <a:spcPct val="90000"/>
              </a:lnSpc>
              <a:defRPr sz="3200"/>
            </a:lvl1pPr>
          </a:lstStyle>
          <a:p>
            <a:r>
              <a:rPr lang="en-US" dirty="0"/>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7" y="1852553"/>
            <a:ext cx="9086655" cy="4351339"/>
          </a:xfrm>
        </p:spPr>
        <p:txBody>
          <a:bodyPr lIns="0"/>
          <a:lstStyle>
            <a:lvl1pPr>
              <a:lnSpc>
                <a:spcPct val="100000"/>
              </a:lnSpc>
              <a:spcBef>
                <a:spcPts val="16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467"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 First level bullet</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33481610-5206-5134-5EEE-EACB0A2A9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8" name="Footer Placeholder 7">
            <a:extLst>
              <a:ext uri="{FF2B5EF4-FFF2-40B4-BE49-F238E27FC236}">
                <a16:creationId xmlns:a16="http://schemas.microsoft.com/office/drawing/2014/main" id="{709B2D9E-618E-6779-03DC-A84F1726D0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32113556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tIns="182880" bIns="0" anchor="t" anchorCtr="0"/>
          <a:lstStyle>
            <a:lvl1pPr>
              <a:defRPr sz="3200"/>
            </a:lvl1pPr>
          </a:lstStyle>
          <a:p>
            <a:r>
              <a:rPr lang="en-US" dirty="0"/>
              <a:t>Click to edit — Title only master slide</a:t>
            </a:r>
          </a:p>
        </p:txBody>
      </p:sp>
      <p:sp>
        <p:nvSpPr>
          <p:cNvPr id="18" name="Slide Number Placeholder 5">
            <a:extLst>
              <a:ext uri="{FF2B5EF4-FFF2-40B4-BE49-F238E27FC236}">
                <a16:creationId xmlns:a16="http://schemas.microsoft.com/office/drawing/2014/main" id="{D9A8E2F9-D61C-F903-2998-28651B243F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Tree>
    <p:extLst>
      <p:ext uri="{BB962C8B-B14F-4D97-AF65-F5344CB8AC3E}">
        <p14:creationId xmlns:p14="http://schemas.microsoft.com/office/powerpoint/2010/main" val="26432356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0"/>
            <a:ext cx="11582400" cy="1219200"/>
          </a:xfrm>
        </p:spPr>
        <p:txBody>
          <a:bodyPr bIns="0" anchor="t" anchorCtr="0"/>
          <a:lstStyle>
            <a:lvl1pPr>
              <a:defRPr sz="3200">
                <a:solidFill>
                  <a:srgbClr val="003946"/>
                </a:solidFill>
              </a:defRPr>
            </a:lvl1pPr>
          </a:lstStyle>
          <a:p>
            <a:r>
              <a:rPr lang="en-US" dirty="0"/>
              <a:t>Click to edit–Two Column Content</a:t>
            </a:r>
          </a:p>
        </p:txBody>
      </p:sp>
      <p:sp>
        <p:nvSpPr>
          <p:cNvPr id="3" name="Content Placeholder 2"/>
          <p:cNvSpPr>
            <a:spLocks noGrp="1"/>
          </p:cNvSpPr>
          <p:nvPr>
            <p:ph sz="half" idx="1" hasCustomPrompt="1"/>
          </p:nvPr>
        </p:nvSpPr>
        <p:spPr>
          <a:xfrm>
            <a:off x="287867" y="1584960"/>
            <a:ext cx="5669280" cy="4876800"/>
          </a:xfrm>
        </p:spPr>
        <p:txBody>
          <a:bodyPr lIns="0"/>
          <a:lstStyle>
            <a:lvl1pPr>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230112" y="1584960"/>
            <a:ext cx="5671251" cy="4876800"/>
          </a:xfrm>
        </p:spPr>
        <p:txBody>
          <a:bodyPr lIns="0"/>
          <a:lstStyle>
            <a:lvl1pPr marL="304792" indent="-304792">
              <a:lnSpc>
                <a:spcPct val="100000"/>
              </a:lnSpc>
              <a:spcBef>
                <a:spcPts val="1200"/>
              </a:spcBef>
              <a:spcAft>
                <a:spcPts val="0"/>
              </a:spcAft>
              <a:defRPr sz="2133" b="0" i="0" spc="-27" baseline="0">
                <a:solidFill>
                  <a:schemeClr val="tx1"/>
                </a:solidFill>
                <a:latin typeface="Arial" panose="020B0604020202020204" pitchFamily="34" charset="0"/>
              </a:defRPr>
            </a:lvl1pPr>
            <a:lvl2pPr marL="609585" indent="-304792">
              <a:lnSpc>
                <a:spcPct val="100000"/>
              </a:lnSpc>
              <a:spcBef>
                <a:spcPts val="500"/>
              </a:spcBef>
              <a:spcAft>
                <a:spcPts val="0"/>
              </a:spcAft>
              <a:buSzPct val="100000"/>
              <a:buFont typeface="AppleSymbols" charset="0"/>
              <a:buChar char="⎻"/>
              <a:defRPr sz="1867" b="0" i="0">
                <a:solidFill>
                  <a:schemeClr val="tx1"/>
                </a:solidFill>
                <a:latin typeface="Arial" panose="020B0604020202020204" pitchFamily="34" charset="0"/>
              </a:defRPr>
            </a:lvl2pPr>
            <a:lvl3pPr marL="792460" indent="-182875">
              <a:lnSpc>
                <a:spcPct val="100000"/>
              </a:lnSpc>
              <a:spcBef>
                <a:spcPts val="500"/>
              </a:spcBef>
              <a:spcAft>
                <a:spcPts val="0"/>
              </a:spcAft>
              <a:defRPr sz="1600" b="0" i="0">
                <a:solidFill>
                  <a:schemeClr val="tx1"/>
                </a:solidFill>
                <a:latin typeface="Arial" panose="020B0604020202020204" pitchFamily="34" charset="0"/>
              </a:defRPr>
            </a:lvl3pPr>
            <a:lvl4pPr marL="975336" indent="-182875">
              <a:lnSpc>
                <a:spcPct val="100000"/>
              </a:lnSpc>
              <a:spcBef>
                <a:spcPts val="500"/>
              </a:spcBef>
              <a:spcAft>
                <a:spcPts val="0"/>
              </a:spcAft>
              <a:defRPr sz="1333" b="0" i="0">
                <a:solidFill>
                  <a:schemeClr val="tx1"/>
                </a:solidFill>
                <a:latin typeface="Arial" panose="020B0604020202020204" pitchFamily="34" charset="0"/>
              </a:defRPr>
            </a:lvl4pPr>
            <a:lvl5pPr marL="1523962" indent="-304792">
              <a:spcBef>
                <a:spcPts val="0"/>
              </a:spcBef>
              <a:spcAft>
                <a:spcPts val="800"/>
              </a:spcAft>
              <a:defRPr sz="1600"/>
            </a:lvl5pPr>
          </a:lstStyle>
          <a:p>
            <a:pPr lvl="0"/>
            <a:r>
              <a:rPr lang="en-US" dirty="0"/>
              <a:t>Click to edit-First level bullet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7D44F0DF-42BD-5A9A-DD5F-1065DA2DCCFF}"/>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1" i="0" smtClean="0">
                <a:solidFill>
                  <a:srgbClr val="003946"/>
                </a:solidFill>
                <a:latin typeface="Arial" panose="020B0604020202020204" pitchFamily="34" charset="0"/>
              </a:rPr>
              <a:pPr/>
              <a:t>‹#›</a:t>
            </a:fld>
            <a:endParaRPr lang="en-US" sz="933" b="1" i="0" dirty="0">
              <a:solidFill>
                <a:srgbClr val="003946"/>
              </a:solidFill>
              <a:latin typeface="Arial" panose="020B0604020202020204" pitchFamily="34" charset="0"/>
            </a:endParaRPr>
          </a:p>
        </p:txBody>
      </p:sp>
      <p:pic>
        <p:nvPicPr>
          <p:cNvPr id="5" name="Picture 4">
            <a:extLst>
              <a:ext uri="{FF2B5EF4-FFF2-40B4-BE49-F238E27FC236}">
                <a16:creationId xmlns:a16="http://schemas.microsoft.com/office/drawing/2014/main" id="{6345CF78-5AB7-8C60-1F9F-135E615BC3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A197E335-15A4-2CE6-DC08-C74682D6459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19721663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710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4 Column">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ECCC166-F68E-2E4C-4383-C2B089698B53}"/>
              </a:ext>
            </a:extLst>
          </p:cNvPr>
          <p:cNvSpPr>
            <a:spLocks noGrp="1"/>
          </p:cNvSpPr>
          <p:nvPr>
            <p:ph type="body" sz="quarter" idx="46" hasCustomPrompt="1"/>
          </p:nvPr>
        </p:nvSpPr>
        <p:spPr>
          <a:xfrm>
            <a:off x="299213" y="304800"/>
            <a:ext cx="2779775"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2" name="Text Placeholder 15">
            <a:extLst>
              <a:ext uri="{FF2B5EF4-FFF2-40B4-BE49-F238E27FC236}">
                <a16:creationId xmlns:a16="http://schemas.microsoft.com/office/drawing/2014/main" id="{FE084A62-C417-D1AD-207C-99608F693F4A}"/>
              </a:ext>
            </a:extLst>
          </p:cNvPr>
          <p:cNvSpPr>
            <a:spLocks noGrp="1"/>
          </p:cNvSpPr>
          <p:nvPr>
            <p:ph type="body" sz="quarter" idx="47" hasCustomPrompt="1"/>
          </p:nvPr>
        </p:nvSpPr>
        <p:spPr>
          <a:xfrm>
            <a:off x="3236559" y="304800"/>
            <a:ext cx="2779775" cy="914400"/>
          </a:xfrm>
          <a:prstGeom prst="rect">
            <a:avLst/>
          </a:prstGeom>
          <a:solidFill>
            <a:schemeClr val="accent3"/>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15" name="Text Placeholder 15">
            <a:extLst>
              <a:ext uri="{FF2B5EF4-FFF2-40B4-BE49-F238E27FC236}">
                <a16:creationId xmlns:a16="http://schemas.microsoft.com/office/drawing/2014/main" id="{4949ECEC-6D10-4526-E229-4761E4D3CDB2}"/>
              </a:ext>
            </a:extLst>
          </p:cNvPr>
          <p:cNvSpPr>
            <a:spLocks noGrp="1"/>
          </p:cNvSpPr>
          <p:nvPr>
            <p:ph type="body" sz="quarter" idx="48" hasCustomPrompt="1"/>
          </p:nvPr>
        </p:nvSpPr>
        <p:spPr>
          <a:xfrm>
            <a:off x="6173906" y="304800"/>
            <a:ext cx="2779775" cy="914400"/>
          </a:xfrm>
          <a:prstGeom prst="rect">
            <a:avLst/>
          </a:prstGeom>
          <a:solidFill>
            <a:schemeClr val="accent2"/>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32" name="Text Placeholder 15">
            <a:extLst>
              <a:ext uri="{FF2B5EF4-FFF2-40B4-BE49-F238E27FC236}">
                <a16:creationId xmlns:a16="http://schemas.microsoft.com/office/drawing/2014/main" id="{0F03199B-3CA7-8716-4AC9-D003CAE54220}"/>
              </a:ext>
            </a:extLst>
          </p:cNvPr>
          <p:cNvSpPr>
            <a:spLocks noGrp="1"/>
          </p:cNvSpPr>
          <p:nvPr>
            <p:ph type="body" sz="quarter" idx="49" hasCustomPrompt="1"/>
          </p:nvPr>
        </p:nvSpPr>
        <p:spPr>
          <a:xfrm>
            <a:off x="9111253" y="304800"/>
            <a:ext cx="2779775" cy="914400"/>
          </a:xfrm>
          <a:prstGeom prst="rect">
            <a:avLst/>
          </a:prstGeom>
          <a:solidFill>
            <a:schemeClr val="accent4"/>
          </a:solidFill>
        </p:spPr>
        <p:txBody>
          <a:bodyPr lIns="137160" tIns="457200" rIns="91440" bIns="457200" anchor="ctr" anchorCtr="0">
            <a:noAutofit/>
          </a:bodyPr>
          <a:lstStyle>
            <a:lvl1pPr marL="0" indent="0">
              <a:buNone/>
              <a:defRPr sz="24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449705"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38777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345838"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293903" y="1481669"/>
            <a:ext cx="243343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449706"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38777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345838"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293903" y="1889314"/>
            <a:ext cx="2448012" cy="96096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436735"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37480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332867"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269519" y="3607980"/>
            <a:ext cx="2433437" cy="297163"/>
          </a:xfrm>
          <a:prstGeom prst="rect">
            <a:avLst/>
          </a:prstGeom>
        </p:spPr>
        <p:txBody>
          <a:bodyPr anchor="b"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83E6055-6F9B-B96E-8B8A-B2067EED4AE8}"/>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424066"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359177"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32439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259502" y="4051675"/>
            <a:ext cx="2474129" cy="1750629"/>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580D5914-4C9F-41F3-6DD0-58E6C20463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FEE267AE-5305-172C-559B-3E17A69CC7C6}"/>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625787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400800" y="1045454"/>
            <a:ext cx="5431528" cy="2658445"/>
          </a:xfrm>
        </p:spPr>
        <p:txBody>
          <a:bodyPr tIns="0" bIns="0" anchor="b"/>
          <a:lstStyle>
            <a:lvl1pPr algn="l">
              <a:lnSpc>
                <a:spcPct val="90000"/>
              </a:lnSpc>
              <a:defRPr sz="3733">
                <a:solidFill>
                  <a:srgbClr val="003946"/>
                </a:solidFill>
              </a:defRPr>
            </a:lvl1pPr>
          </a:lstStyle>
          <a:p>
            <a:r>
              <a:rPr lang="en-US"/>
              <a:t>Click to edit Master title style</a:t>
            </a:r>
            <a:endParaRPr lang="en-US" dirty="0"/>
          </a:p>
        </p:txBody>
      </p:sp>
      <p:sp>
        <p:nvSpPr>
          <p:cNvPr id="13" name="Text Placeholder 11"/>
          <p:cNvSpPr>
            <a:spLocks noGrp="1"/>
          </p:cNvSpPr>
          <p:nvPr userDrawn="1">
            <p:ph type="body" sz="quarter" idx="10"/>
          </p:nvPr>
        </p:nvSpPr>
        <p:spPr>
          <a:xfrm>
            <a:off x="6400181" y="4141488"/>
            <a:ext cx="5431528" cy="1815616"/>
          </a:xfrm>
        </p:spPr>
        <p:txBody>
          <a:bodyPr lIns="0" rIns="0" bIns="0">
            <a:normAutofit/>
          </a:bodyPr>
          <a:lstStyle>
            <a:lvl1pPr marL="0" indent="0">
              <a:buFontTx/>
              <a:buNone/>
              <a:defRPr sz="2133" b="0" i="0">
                <a:solidFill>
                  <a:schemeClr val="tx2"/>
                </a:solidFill>
                <a:latin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 name="Footer Placeholder 7">
            <a:extLst>
              <a:ext uri="{FF2B5EF4-FFF2-40B4-BE49-F238E27FC236}">
                <a16:creationId xmlns:a16="http://schemas.microsoft.com/office/drawing/2014/main" id="{698FC80B-765C-9D3F-584F-9652398F9BF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pic>
        <p:nvPicPr>
          <p:cNvPr id="5" name="Picture 4">
            <a:extLst>
              <a:ext uri="{FF2B5EF4-FFF2-40B4-BE49-F238E27FC236}">
                <a16:creationId xmlns:a16="http://schemas.microsoft.com/office/drawing/2014/main" id="{B814A826-5D95-2D50-518D-7900BCAFE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Picture Placeholder 42">
            <a:extLst>
              <a:ext uri="{FF2B5EF4-FFF2-40B4-BE49-F238E27FC236}">
                <a16:creationId xmlns:a16="http://schemas.microsoft.com/office/drawing/2014/main" id="{47B61491-9542-3402-054F-85B2EFC99D14}"/>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27255920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94956" y="292608"/>
            <a:ext cx="11609177" cy="6254496"/>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2" name="Picture 1">
            <a:extLst>
              <a:ext uri="{FF2B5EF4-FFF2-40B4-BE49-F238E27FC236}">
                <a16:creationId xmlns:a16="http://schemas.microsoft.com/office/drawing/2014/main" id="{28A91378-85A3-C7F2-959C-F95ABD00C5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A38D324E-DE92-2FB3-F994-A6A2F343211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LEARN ABOUT PPO DENTAL INSURANCE</a:t>
            </a:r>
            <a:endParaRPr lang="en-US" dirty="0"/>
          </a:p>
        </p:txBody>
      </p:sp>
      <p:sp>
        <p:nvSpPr>
          <p:cNvPr id="3" name="Title 1">
            <a:extLst>
              <a:ext uri="{FF2B5EF4-FFF2-40B4-BE49-F238E27FC236}">
                <a16:creationId xmlns:a16="http://schemas.microsoft.com/office/drawing/2014/main" id="{24832EED-E8A1-C186-043C-90989C83C35E}"/>
              </a:ext>
            </a:extLst>
          </p:cNvPr>
          <p:cNvSpPr>
            <a:spLocks noGrp="1"/>
          </p:cNvSpPr>
          <p:nvPr>
            <p:ph type="ctrTitle"/>
          </p:nvPr>
        </p:nvSpPr>
        <p:spPr>
          <a:xfrm>
            <a:off x="609600" y="609600"/>
            <a:ext cx="5608320" cy="2438400"/>
          </a:xfrm>
        </p:spPr>
        <p:txBody>
          <a:bodyPr tIns="0" bIns="0" anchor="b" anchorCtr="0"/>
          <a:lstStyle>
            <a:lvl1pPr algn="l">
              <a:lnSpc>
                <a:spcPct val="90000"/>
              </a:lnSpc>
              <a:defRPr sz="4267">
                <a:solidFill>
                  <a:srgbClr val="003946"/>
                </a:solidFill>
              </a:defRPr>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614E5EF3-4A97-E5E5-AC6F-58204A7FFBBB}"/>
              </a:ext>
            </a:extLst>
          </p:cNvPr>
          <p:cNvSpPr>
            <a:spLocks noGrp="1"/>
          </p:cNvSpPr>
          <p:nvPr>
            <p:ph type="body" sz="quarter" idx="10"/>
          </p:nvPr>
        </p:nvSpPr>
        <p:spPr>
          <a:xfrm>
            <a:off x="609600" y="3352800"/>
            <a:ext cx="5608320" cy="1609344"/>
          </a:xfrm>
        </p:spPr>
        <p:txBody>
          <a:bodyPr lIns="0" rIns="0" bIns="0">
            <a:normAutofit/>
          </a:bodyPr>
          <a:lstStyle>
            <a:lvl1pPr marL="0" indent="0">
              <a:buFontTx/>
              <a:buNone/>
              <a:defRPr sz="2133" b="0" i="0">
                <a:solidFill>
                  <a:schemeClr val="tx1"/>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Tree>
    <p:extLst>
      <p:ext uri="{BB962C8B-B14F-4D97-AF65-F5344CB8AC3E}">
        <p14:creationId xmlns:p14="http://schemas.microsoft.com/office/powerpoint/2010/main" val="17375319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372498"/>
            <a:ext cx="1996760" cy="966573"/>
          </a:xfrm>
          <a:prstGeom prst="rect">
            <a:avLst/>
          </a:prstGeom>
        </p:spPr>
        <p:txBody>
          <a:bodyPr anchor="b">
            <a:normAutofit/>
          </a:bodyPr>
          <a:lstStyle>
            <a:lvl1pPr>
              <a:defRPr sz="6400" b="0">
                <a:solidFill>
                  <a:srgbClr val="003946"/>
                </a:solidFill>
              </a:defRPr>
            </a:lvl1pPr>
          </a:lstStyle>
          <a:p>
            <a:r>
              <a:rPr lang="en-US" dirty="0"/>
              <a:t>01.</a:t>
            </a:r>
          </a:p>
        </p:txBody>
      </p:sp>
      <p:sp>
        <p:nvSpPr>
          <p:cNvPr id="3" name="Text Placeholder 2"/>
          <p:cNvSpPr>
            <a:spLocks noGrp="1"/>
          </p:cNvSpPr>
          <p:nvPr>
            <p:ph type="body" idx="1" hasCustomPrompt="1"/>
          </p:nvPr>
        </p:nvSpPr>
        <p:spPr>
          <a:xfrm>
            <a:off x="304800" y="3518931"/>
            <a:ext cx="5665811"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304800" y="5023328"/>
            <a:ext cx="5665811" cy="1038168"/>
          </a:xfrm>
          <a:prstGeom prst="rect">
            <a:avLst/>
          </a:prstGeom>
        </p:spPr>
        <p:txBody>
          <a:bodyPr wrap="none">
            <a:noAutofit/>
          </a:bodyPr>
          <a:lstStyle>
            <a:lvl1pPr marL="0" indent="0">
              <a:lnSpc>
                <a:spcPct val="100000"/>
              </a:lnSpc>
              <a:spcBef>
                <a:spcPts val="500"/>
              </a:spcBef>
              <a:spcAft>
                <a:spcPts val="0"/>
              </a:spcAft>
              <a:buNone/>
              <a:defRPr sz="1333" b="0" i="0">
                <a:solidFill>
                  <a:schemeClr val="tx1"/>
                </a:solidFill>
                <a:latin typeface="Arial" panose="020B0604020202020204" pitchFamily="34" charset="0"/>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US" dirty="0"/>
              <a:t>Subsection</a:t>
            </a:r>
          </a:p>
          <a:p>
            <a:pPr lvl="0"/>
            <a:r>
              <a:rPr lang="en-US" dirty="0"/>
              <a:t>Subsection</a:t>
            </a:r>
          </a:p>
          <a:p>
            <a:pPr lvl="0"/>
            <a:r>
              <a:rPr lang="en-US" dirty="0"/>
              <a:t>Subsection</a:t>
            </a:r>
          </a:p>
          <a:p>
            <a:pPr lvl="0"/>
            <a:r>
              <a:rPr lang="en-US" dirty="0"/>
              <a:t>Subsection</a:t>
            </a:r>
          </a:p>
          <a:p>
            <a:pPr lvl="0"/>
            <a:endParaRPr lang="en-US" dirty="0"/>
          </a:p>
        </p:txBody>
      </p:sp>
      <p:sp>
        <p:nvSpPr>
          <p:cNvPr id="7" name="Slide Number Placeholder 5">
            <a:extLst>
              <a:ext uri="{FF2B5EF4-FFF2-40B4-BE49-F238E27FC236}">
                <a16:creationId xmlns:a16="http://schemas.microsoft.com/office/drawing/2014/main" id="{D788B6E6-8AE0-2A15-FA50-35422F30EA8A}"/>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238323" y="3518931"/>
            <a:ext cx="5665811" cy="2542565"/>
          </a:xfrm>
          <a:prstGeom prst="rect">
            <a:avLst/>
          </a:prstGeom>
        </p:spPr>
        <p:txBody>
          <a:bodyPr>
            <a:noAutofit/>
          </a:bodyPr>
          <a:lstStyle>
            <a:lvl1pPr marL="0" indent="0">
              <a:lnSpc>
                <a:spcPct val="100000"/>
              </a:lnSpc>
              <a:buNone/>
              <a:defRPr sz="1600" b="0" i="0">
                <a:solidFill>
                  <a:schemeClr val="tx1"/>
                </a:solidFill>
                <a:latin typeface="Arial" panose="020B0604020202020204" pitchFamily="34" charset="0"/>
              </a:defRPr>
            </a:lvl1pPr>
            <a:lvl2pPr marL="304792" indent="0">
              <a:lnSpc>
                <a:spcPct val="100000"/>
              </a:lnSpc>
              <a:buNone/>
              <a:defRPr sz="1600" b="0" i="0">
                <a:solidFill>
                  <a:schemeClr val="tx1"/>
                </a:solidFill>
                <a:latin typeface="Arial" panose="020B0604020202020204" pitchFamily="34" charset="0"/>
              </a:defRPr>
            </a:lvl2pPr>
            <a:lvl3pPr marL="609585" indent="0">
              <a:lnSpc>
                <a:spcPct val="100000"/>
              </a:lnSpc>
              <a:buNone/>
              <a:defRPr sz="1600" b="0" i="0">
                <a:solidFill>
                  <a:schemeClr val="tx1"/>
                </a:solidFill>
                <a:latin typeface="Arial" panose="020B0604020202020204" pitchFamily="34" charset="0"/>
              </a:defRPr>
            </a:lvl3pPr>
            <a:lvl4pPr marL="914377" indent="0">
              <a:lnSpc>
                <a:spcPct val="100000"/>
              </a:lnSpc>
              <a:buNone/>
              <a:defRPr sz="1600" b="0" i="0">
                <a:solidFill>
                  <a:schemeClr val="tx1"/>
                </a:solidFill>
                <a:latin typeface="Arial" panose="020B0604020202020204" pitchFamily="34" charset="0"/>
              </a:defRPr>
            </a:lvl4pPr>
            <a:lvl5pPr marL="1219170" indent="0">
              <a:lnSpc>
                <a:spcPct val="100000"/>
              </a:lnSpc>
              <a:buNone/>
              <a:defRPr sz="16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B01F1749-0837-FCF6-0532-BA42E894D6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4CB12179-2CDF-EB05-27CB-9A0CAAFF0AF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1117356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Divider Medium Grey">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44335AD7-8686-AA2F-9E81-D9020D9159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5"/>
            <a:ext cx="2946384" cy="185200"/>
          </a:xfrm>
          <a:prstGeom prst="rect">
            <a:avLst/>
          </a:prstGeom>
        </p:spPr>
      </p:pic>
      <p:sp>
        <p:nvSpPr>
          <p:cNvPr id="7" name="Footer Placeholder 7">
            <a:extLst>
              <a:ext uri="{FF2B5EF4-FFF2-40B4-BE49-F238E27FC236}">
                <a16:creationId xmlns:a16="http://schemas.microsoft.com/office/drawing/2014/main" id="{E87220B5-972A-13F3-6399-4B842F78CD0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r">
              <a:defRPr sz="933" b="0" i="0" spc="40" baseline="0">
                <a:solidFill>
                  <a:schemeClr val="tx2"/>
                </a:solidFill>
                <a:latin typeface="Arial" panose="020B0604020202020204" pitchFamily="34" charset="0"/>
              </a:defRPr>
            </a:lvl1pPr>
          </a:lstStyle>
          <a:p>
            <a:pPr algn="l"/>
            <a:r>
              <a:rPr lang="en-US"/>
              <a:t>LEARN ABOUT PPO DENTAL INSURANCE</a:t>
            </a:r>
            <a:endParaRPr lang="en-US" dirty="0"/>
          </a:p>
        </p:txBody>
      </p:sp>
    </p:spTree>
    <p:extLst>
      <p:ext uri="{BB962C8B-B14F-4D97-AF65-F5344CB8AC3E}">
        <p14:creationId xmlns:p14="http://schemas.microsoft.com/office/powerpoint/2010/main" val="33612326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Divider Warm Yellow">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316992"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6379582-2294-77DE-FC08-AAB1F831E7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9" name="Footer Placeholder 7">
            <a:extLst>
              <a:ext uri="{FF2B5EF4-FFF2-40B4-BE49-F238E27FC236}">
                <a16:creationId xmlns:a16="http://schemas.microsoft.com/office/drawing/2014/main" id="{97121242-E268-9518-1CE6-51648607940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37837748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Divider Light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9615" y="3518931"/>
            <a:ext cx="5678567" cy="1248032"/>
          </a:xfrm>
          <a:prstGeom prst="rect">
            <a:avLst/>
          </a:prstGeom>
        </p:spPr>
        <p:txBody>
          <a:bodyPr>
            <a:noAutofit/>
          </a:bodyPr>
          <a:lstStyle>
            <a:lvl1pPr marL="0" indent="0">
              <a:lnSpc>
                <a:spcPct val="90000"/>
              </a:lnSpc>
              <a:spcBef>
                <a:spcPts val="0"/>
              </a:spcBef>
              <a:buNone/>
              <a:defRPr sz="3733" b="0" i="0">
                <a:solidFill>
                  <a:srgbClr val="003946"/>
                </a:solidFill>
                <a:latin typeface="Georgia"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304801" y="3034289"/>
            <a:ext cx="5678567" cy="332316"/>
          </a:xfrm>
          <a:prstGeom prst="rect">
            <a:avLst/>
          </a:prstGeom>
        </p:spPr>
        <p:txBody>
          <a:bodyPr anchor="b" anchorCtr="0">
            <a:noAutofit/>
          </a:bodyPr>
          <a:lstStyle>
            <a:lvl1pPr marL="0" indent="0">
              <a:buNone/>
              <a:defRPr sz="1200"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304800" y="4930888"/>
            <a:ext cx="5666571" cy="1411000"/>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F9DA6BE1-904E-6D4B-965A-32A05926F0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9" name="Footer Placeholder 7">
            <a:extLst>
              <a:ext uri="{FF2B5EF4-FFF2-40B4-BE49-F238E27FC236}">
                <a16:creationId xmlns:a16="http://schemas.microsoft.com/office/drawing/2014/main" id="{D43AD8B8-F5DC-D6AE-C3D5-9C8A9F9CB732}"/>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6432185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304800" y="304800"/>
            <a:ext cx="5669280" cy="6242304"/>
          </a:xfrm>
          <a:prstGeom prst="rect">
            <a:avLst/>
          </a:prstGeom>
          <a:solidFill>
            <a:schemeClr val="bg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345838" y="3123191"/>
            <a:ext cx="5518157" cy="266699"/>
          </a:xfrm>
          <a:prstGeom prst="rect">
            <a:avLst/>
          </a:prstGeom>
        </p:spPr>
        <p:txBody>
          <a:bodyPr anchor="b" anchorCtr="0">
            <a:noAutofit/>
          </a:bodyPr>
          <a:lstStyle>
            <a:lvl1pPr marL="0" indent="0">
              <a:buNone/>
              <a:defRPr sz="1467" b="1"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345836" y="3525597"/>
            <a:ext cx="5551208" cy="266699"/>
          </a:xfrm>
          <a:prstGeom prst="rect">
            <a:avLst/>
          </a:prstGeom>
        </p:spPr>
        <p:txBody>
          <a:bodyPr anchor="b"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345838" y="1487424"/>
            <a:ext cx="5518157" cy="266699"/>
          </a:xfrm>
          <a:prstGeom prst="rect">
            <a:avLst/>
          </a:prstGeom>
        </p:spPr>
        <p:txBody>
          <a:bodyPr anchor="b" anchorCtr="0">
            <a:noAutofit/>
          </a:bodyPr>
          <a:lstStyle>
            <a:lvl1pPr marL="0" indent="0">
              <a:buNone/>
              <a:defRPr sz="1200"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345837" y="1889314"/>
            <a:ext cx="5551208" cy="960967"/>
          </a:xfrm>
          <a:prstGeom prst="rect">
            <a:avLst/>
          </a:prstGeom>
        </p:spPr>
        <p:txBody>
          <a:bodyPr anchor="t" anchorCtr="0">
            <a:noAutofit/>
          </a:bodyPr>
          <a:lstStyle>
            <a:lvl1pPr marL="0" indent="0">
              <a:lnSpc>
                <a:spcPct val="90000"/>
              </a:lnSpc>
              <a:buNone/>
              <a:defRPr sz="2667"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goes here.</a:t>
            </a:r>
          </a:p>
        </p:txBody>
      </p:sp>
      <p:sp>
        <p:nvSpPr>
          <p:cNvPr id="5" name="Slide Number Placeholder 5">
            <a:extLst>
              <a:ext uri="{FF2B5EF4-FFF2-40B4-BE49-F238E27FC236}">
                <a16:creationId xmlns:a16="http://schemas.microsoft.com/office/drawing/2014/main" id="{1EC40F2E-91DB-24EC-EB01-E324C007C88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345836" y="4194345"/>
            <a:ext cx="5551208" cy="165211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1CE983-9E3A-DD00-1D26-A50D02E44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9" name="Footer Placeholder 7">
            <a:extLst>
              <a:ext uri="{FF2B5EF4-FFF2-40B4-BE49-F238E27FC236}">
                <a16:creationId xmlns:a16="http://schemas.microsoft.com/office/drawing/2014/main" id="{0EAC53F9-0DBB-2D5E-36D9-DA5A80B56224}"/>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4146682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Slide Image Two Column">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5598"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97035"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09845" y="136525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1281" y="260351"/>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5598"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97035"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09845" y="4463221"/>
            <a:ext cx="2773556" cy="187367"/>
          </a:xfrm>
          <a:prstGeom prst="rect">
            <a:avLst/>
          </a:prstGeom>
        </p:spPr>
        <p:txBody>
          <a:bodyPr anchor="t" anchorCtr="0">
            <a:noAutofit/>
          </a:bodyPr>
          <a:lstStyle>
            <a:lvl1pPr marL="0" indent="0">
              <a:buNone/>
              <a:defRPr sz="1333" b="1"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1281" y="335832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689399"/>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316333"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51444" y="4775300"/>
            <a:ext cx="2771723" cy="1474059"/>
          </a:xfrm>
          <a:prstGeom prst="rect">
            <a:avLst/>
          </a:prstGeom>
        </p:spPr>
        <p:txBody>
          <a:bodyPr>
            <a:noAutofit/>
          </a:bodyPr>
          <a:lstStyle>
            <a:lvl1pPr marL="0" indent="0">
              <a:lnSpc>
                <a:spcPct val="100000"/>
              </a:lnSpc>
              <a:buNone/>
              <a:defRPr sz="1333" b="0" i="0">
                <a:solidFill>
                  <a:srgbClr val="003946"/>
                </a:solidFill>
                <a:latin typeface="Arial" panose="020B0604020202020204" pitchFamily="34" charset="0"/>
              </a:defRPr>
            </a:lvl1pPr>
            <a:lvl2pPr marL="243834" indent="0">
              <a:lnSpc>
                <a:spcPct val="100000"/>
              </a:lnSpc>
              <a:buNone/>
              <a:defRPr sz="1333" b="0" i="0">
                <a:solidFill>
                  <a:srgbClr val="003946"/>
                </a:solidFill>
                <a:latin typeface="Arial" panose="020B0604020202020204" pitchFamily="34" charset="0"/>
              </a:defRPr>
            </a:lvl2pPr>
            <a:lvl3pPr marL="487668" indent="0">
              <a:lnSpc>
                <a:spcPct val="100000"/>
              </a:lnSpc>
              <a:buNone/>
              <a:defRPr sz="1333" b="0" i="0">
                <a:solidFill>
                  <a:srgbClr val="003946"/>
                </a:solidFill>
                <a:latin typeface="Arial" panose="020B0604020202020204" pitchFamily="34" charset="0"/>
              </a:defRPr>
            </a:lvl3pPr>
            <a:lvl4pPr marL="731502" indent="0">
              <a:lnSpc>
                <a:spcPct val="100000"/>
              </a:lnSpc>
              <a:buNone/>
              <a:defRPr sz="1333" b="0" i="0">
                <a:solidFill>
                  <a:srgbClr val="003946"/>
                </a:solidFill>
                <a:latin typeface="Arial" panose="020B0604020202020204" pitchFamily="34" charset="0"/>
              </a:defRPr>
            </a:lvl4pPr>
            <a:lvl5pPr marL="975336" indent="0">
              <a:lnSpc>
                <a:spcPct val="100000"/>
              </a:lnSpc>
              <a:buNone/>
              <a:defRPr sz="1333" b="0" i="0">
                <a:solidFill>
                  <a:srgbClr val="00394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61CBC3E8-D840-0721-F989-412A97ACFF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5605332C-0F84-073E-A038-26D8C76C34CB}"/>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Picture Placeholder 42">
            <a:extLst>
              <a:ext uri="{FF2B5EF4-FFF2-40B4-BE49-F238E27FC236}">
                <a16:creationId xmlns:a16="http://schemas.microsoft.com/office/drawing/2014/main" id="{E978FE37-347A-4A38-C5A9-FA0D1120FCA4}"/>
              </a:ext>
            </a:extLst>
          </p:cNvPr>
          <p:cNvSpPr>
            <a:spLocks noGrp="1"/>
          </p:cNvSpPr>
          <p:nvPr>
            <p:ph type="pic" sz="quarter" idx="14" hasCustomPrompt="1"/>
          </p:nvPr>
        </p:nvSpPr>
        <p:spPr>
          <a:xfrm>
            <a:off x="6242304" y="304800"/>
            <a:ext cx="566928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29629093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Slide Large Header">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867" y="269517"/>
            <a:ext cx="3790951" cy="3159483"/>
          </a:xfrm>
          <a:prstGeom prst="rect">
            <a:avLst/>
          </a:prstGeom>
        </p:spPr>
        <p:txBody>
          <a:bodyPr rIns="144000" anchor="t" anchorCtr="0">
            <a:noAutofit/>
          </a:bodyPr>
          <a:lstStyle>
            <a:lvl1pPr marL="0" indent="0">
              <a:lnSpc>
                <a:spcPct val="90000"/>
              </a:lnSpc>
              <a:buNone/>
              <a:defRPr sz="4267"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Large header </a:t>
            </a:r>
            <a:br>
              <a:rPr lang="en-US" dirty="0"/>
            </a:br>
            <a:r>
              <a:rPr lang="en-US" dirty="0"/>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DD711455-B345-9533-34AC-E16773BD04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C8E4575E-721D-99D6-3AFD-C739E20E676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Picture Placeholder 42">
            <a:extLst>
              <a:ext uri="{FF2B5EF4-FFF2-40B4-BE49-F238E27FC236}">
                <a16:creationId xmlns:a16="http://schemas.microsoft.com/office/drawing/2014/main" id="{AB8E26A6-4886-76BA-F23A-67419EF1D98A}"/>
              </a:ext>
            </a:extLst>
          </p:cNvPr>
          <p:cNvSpPr>
            <a:spLocks noGrp="1"/>
          </p:cNvSpPr>
          <p:nvPr>
            <p:ph type="pic" sz="quarter" idx="14" hasCustomPrompt="1"/>
          </p:nvPr>
        </p:nvSpPr>
        <p:spPr>
          <a:xfrm>
            <a:off x="4267200" y="304800"/>
            <a:ext cx="7620000" cy="6242304"/>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2679008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4825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304800" y="304800"/>
            <a:ext cx="11582400"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rgbClr val="003946"/>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E28593BA-9781-9285-71EE-E6DE9A91E2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E3DFB179-8801-B2B8-193F-67D4EF0459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40621412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46717" y="1892301"/>
            <a:ext cx="9649883" cy="1631951"/>
          </a:xfrm>
          <a:prstGeom prst="rect">
            <a:avLst/>
          </a:prstGeom>
        </p:spPr>
        <p:txBody>
          <a:bodyPr>
            <a:noAutofit/>
          </a:bodyPr>
          <a:lstStyle>
            <a:lvl1pPr marL="0" indent="0">
              <a:buNone/>
              <a:defRPr sz="3200" b="0" i="0">
                <a:solidFill>
                  <a:schemeClr val="tx2"/>
                </a:solidFill>
                <a:latin typeface="Georgia" panose="02040502050405020303" pitchFamily="18" charset="0"/>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a:t>
            </a:r>
            <a:r>
              <a:rPr lang="en-US" dirty="0"/>
              <a:t> </a:t>
            </a:r>
            <a:r>
              <a:rPr lang="en-US" dirty="0" err="1"/>
              <a:t>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46718" y="4249167"/>
            <a:ext cx="2773556" cy="187367"/>
          </a:xfrm>
          <a:prstGeom prst="rect">
            <a:avLst/>
          </a:prstGeom>
        </p:spPr>
        <p:txBody>
          <a:bodyPr anchor="t" anchorCtr="0">
            <a:noAutofit/>
          </a:bodyPr>
          <a:lstStyle>
            <a:lvl1pPr marL="0" indent="0">
              <a:buNone/>
              <a:defRPr sz="1333" b="0" i="0">
                <a:solidFill>
                  <a:schemeClr val="tx2"/>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52582" y="4539208"/>
            <a:ext cx="2779823" cy="183136"/>
          </a:xfrm>
          <a:prstGeom prst="rect">
            <a:avLst/>
          </a:prstGeom>
        </p:spPr>
        <p:txBody>
          <a:bodyPr>
            <a:noAutofit/>
          </a:bodyPr>
          <a:lstStyle>
            <a:lvl1pPr marL="0" indent="0">
              <a:buNone/>
              <a:defRPr sz="1333" b="0" i="0">
                <a:latin typeface="Arial" panose="020B0604020202020204" pitchFamily="34" charset="0"/>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US" dirty="0"/>
              <a:t>Job title / Credential</a:t>
            </a:r>
          </a:p>
        </p:txBody>
      </p:sp>
      <p:sp>
        <p:nvSpPr>
          <p:cNvPr id="14" name="Text Placeholder 2">
            <a:extLst>
              <a:ext uri="{FF2B5EF4-FFF2-40B4-BE49-F238E27FC236}">
                <a16:creationId xmlns:a16="http://schemas.microsoft.com/office/drawing/2014/main" id="{F21CC044-6F5F-184E-9C25-8C2B078EC7A9}"/>
              </a:ext>
            </a:extLst>
          </p:cNvPr>
          <p:cNvSpPr>
            <a:spLocks noGrp="1"/>
          </p:cNvSpPr>
          <p:nvPr>
            <p:ph type="body" sz="quarter" idx="21" hasCustomPrompt="1"/>
          </p:nvPr>
        </p:nvSpPr>
        <p:spPr>
          <a:xfrm rot="5400000">
            <a:off x="1679907" y="3462815"/>
            <a:ext cx="4365" cy="87902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Arial" panose="020B0604020202020204" pitchFamily="34" charset="0"/>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US" dirty="0"/>
              <a:t>.</a:t>
            </a:r>
          </a:p>
        </p:txBody>
      </p:sp>
      <p:sp>
        <p:nvSpPr>
          <p:cNvPr id="5" name="Slide Number Placeholder 5">
            <a:extLst>
              <a:ext uri="{FF2B5EF4-FFF2-40B4-BE49-F238E27FC236}">
                <a16:creationId xmlns:a16="http://schemas.microsoft.com/office/drawing/2014/main" id="{D0FF9897-8E3D-F4DA-F8F1-46ED27F43A76}"/>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F05D3B2A-89E2-9896-25BA-39F69A51C0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952C81B1-8712-5A6C-903C-8D61CC9321B7}"/>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14876180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Slide Four Column Colo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0212C-2BC8-44CF-0C7C-2A7F3FC23971}"/>
              </a:ext>
            </a:extLst>
          </p:cNvPr>
          <p:cNvSpPr/>
          <p:nvPr userDrawn="1"/>
        </p:nvSpPr>
        <p:spPr>
          <a:xfrm>
            <a:off x="304801" y="304800"/>
            <a:ext cx="2783417" cy="624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0" name="Rectangle 19">
            <a:extLst>
              <a:ext uri="{FF2B5EF4-FFF2-40B4-BE49-F238E27FC236}">
                <a16:creationId xmlns:a16="http://schemas.microsoft.com/office/drawing/2014/main" id="{AECE9A6F-DE6A-337D-6E26-C94FF39027EA}"/>
              </a:ext>
            </a:extLst>
          </p:cNvPr>
          <p:cNvSpPr/>
          <p:nvPr userDrawn="1"/>
        </p:nvSpPr>
        <p:spPr>
          <a:xfrm>
            <a:off x="3235934" y="304800"/>
            <a:ext cx="2783417" cy="6242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7" name="Rectangle 26">
            <a:extLst>
              <a:ext uri="{FF2B5EF4-FFF2-40B4-BE49-F238E27FC236}">
                <a16:creationId xmlns:a16="http://schemas.microsoft.com/office/drawing/2014/main" id="{514C34F2-450A-1288-F4FB-D34699B8858E}"/>
              </a:ext>
            </a:extLst>
          </p:cNvPr>
          <p:cNvSpPr/>
          <p:nvPr userDrawn="1"/>
        </p:nvSpPr>
        <p:spPr>
          <a:xfrm>
            <a:off x="6172653" y="304800"/>
            <a:ext cx="2783417" cy="6242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28" name="Rectangle 27">
            <a:extLst>
              <a:ext uri="{FF2B5EF4-FFF2-40B4-BE49-F238E27FC236}">
                <a16:creationId xmlns:a16="http://schemas.microsoft.com/office/drawing/2014/main" id="{37B6CF4F-3621-28A6-179B-888BC6E67873}"/>
              </a:ext>
            </a:extLst>
          </p:cNvPr>
          <p:cNvSpPr/>
          <p:nvPr userDrawn="1"/>
        </p:nvSpPr>
        <p:spPr>
          <a:xfrm>
            <a:off x="9109372" y="304800"/>
            <a:ext cx="2783417" cy="6242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Sun Life New Text" pitchFamily="2" charset="77"/>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49707" y="1889314"/>
            <a:ext cx="2342261"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one goes here.</a:t>
            </a:r>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87778" y="1889314"/>
            <a:ext cx="2342463"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two goes here.</a:t>
            </a:r>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45838"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three goes here.</a:t>
            </a:r>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93903" y="1889314"/>
            <a:ext cx="2448012" cy="1056217"/>
          </a:xfrm>
          <a:prstGeom prst="rect">
            <a:avLst/>
          </a:prstGeom>
        </p:spPr>
        <p:txBody>
          <a:bodyPr anchor="t" anchorCtr="0">
            <a:noAutofit/>
          </a:bodyPr>
          <a:lstStyle>
            <a:lvl1pPr marL="0" indent="0">
              <a:buNone/>
              <a:defRPr sz="2133" b="0" i="0">
                <a:solidFill>
                  <a:schemeClr val="tx2"/>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err="1"/>
              <a:t>Subheader</a:t>
            </a:r>
            <a:r>
              <a:rPr lang="en-US" dirty="0"/>
              <a:t> four goes here.</a:t>
            </a:r>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18969"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728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2534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63167" y="3711233"/>
            <a:ext cx="2436640"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1800" y="522132"/>
            <a:ext cx="81491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864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45838"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93903" y="522132"/>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24066"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59177"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2439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9502" y="4051674"/>
            <a:ext cx="2474129" cy="228419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8A3A8CB2-8432-C5A0-2834-342D67719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22" name="Footer Placeholder 7">
            <a:extLst>
              <a:ext uri="{FF2B5EF4-FFF2-40B4-BE49-F238E27FC236}">
                <a16:creationId xmlns:a16="http://schemas.microsoft.com/office/drawing/2014/main" id="{75C930AF-3CA9-E67B-0945-410D59C1294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15044265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304800" y="304800"/>
            <a:ext cx="11582400" cy="4084320"/>
          </a:xfrm>
          <a:prstGeom prst="rect">
            <a:avLst/>
          </a:prstGeom>
          <a:solidFill>
            <a:schemeClr val="accent2"/>
          </a:solidFill>
        </p:spPr>
        <p:txBody>
          <a:bodyPr anchor="ctr" anchorCtr="0">
            <a:normAutofit/>
          </a:bodyPr>
          <a:lstStyle>
            <a:lvl1pPr marL="0" indent="0" algn="ctr">
              <a:buNone/>
              <a:defRPr sz="1600" b="0" i="0">
                <a:latin typeface="Arial" panose="020B0604020202020204" pitchFamily="34" charset="0"/>
              </a:defRPr>
            </a:lvl1pPr>
          </a:lstStyle>
          <a:p>
            <a:r>
              <a:rPr lang="en-US" dirty="0"/>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72000"/>
            <a:ext cx="2783417" cy="1975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35934" y="4572000"/>
            <a:ext cx="2783417" cy="1975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72653" y="4572000"/>
            <a:ext cx="2783417" cy="1975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72000"/>
            <a:ext cx="2783417" cy="197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7" name="Text Placeholder 9">
            <a:extLst>
              <a:ext uri="{FF2B5EF4-FFF2-40B4-BE49-F238E27FC236}">
                <a16:creationId xmlns:a16="http://schemas.microsoft.com/office/drawing/2014/main" id="{48D24284-21AC-B155-FDE2-93BE1BDB0E5E}"/>
              </a:ext>
            </a:extLst>
          </p:cNvPr>
          <p:cNvSpPr>
            <a:spLocks noGrp="1"/>
          </p:cNvSpPr>
          <p:nvPr>
            <p:ph type="body" sz="quarter" idx="35" hasCustomPrompt="1"/>
          </p:nvPr>
        </p:nvSpPr>
        <p:spPr>
          <a:xfrm>
            <a:off x="449705"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9" name="Text Placeholder 9">
            <a:extLst>
              <a:ext uri="{FF2B5EF4-FFF2-40B4-BE49-F238E27FC236}">
                <a16:creationId xmlns:a16="http://schemas.microsoft.com/office/drawing/2014/main" id="{8BE3D0FC-2E75-E34E-72BB-CE9BD7CE6F79}"/>
              </a:ext>
            </a:extLst>
          </p:cNvPr>
          <p:cNvSpPr>
            <a:spLocks noGrp="1"/>
          </p:cNvSpPr>
          <p:nvPr>
            <p:ph type="body" sz="quarter" idx="40" hasCustomPrompt="1"/>
          </p:nvPr>
        </p:nvSpPr>
        <p:spPr>
          <a:xfrm>
            <a:off x="338777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1" name="Text Placeholder 9">
            <a:extLst>
              <a:ext uri="{FF2B5EF4-FFF2-40B4-BE49-F238E27FC236}">
                <a16:creationId xmlns:a16="http://schemas.microsoft.com/office/drawing/2014/main" id="{F51FB4F4-9FBA-1FB7-5EF7-C43CA10D1029}"/>
              </a:ext>
            </a:extLst>
          </p:cNvPr>
          <p:cNvSpPr>
            <a:spLocks noGrp="1"/>
          </p:cNvSpPr>
          <p:nvPr>
            <p:ph type="body" sz="quarter" idx="42" hasCustomPrompt="1"/>
          </p:nvPr>
        </p:nvSpPr>
        <p:spPr>
          <a:xfrm>
            <a:off x="6345837"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Text Placeholder 9">
            <a:extLst>
              <a:ext uri="{FF2B5EF4-FFF2-40B4-BE49-F238E27FC236}">
                <a16:creationId xmlns:a16="http://schemas.microsoft.com/office/drawing/2014/main" id="{ED53FA62-2A1A-CD38-823C-C465A1BDAD2A}"/>
              </a:ext>
            </a:extLst>
          </p:cNvPr>
          <p:cNvSpPr>
            <a:spLocks noGrp="1"/>
          </p:cNvSpPr>
          <p:nvPr>
            <p:ph type="body" sz="quarter" idx="44" hasCustomPrompt="1"/>
          </p:nvPr>
        </p:nvSpPr>
        <p:spPr>
          <a:xfrm>
            <a:off x="9293903" y="4748885"/>
            <a:ext cx="2436640" cy="187367"/>
          </a:xfrm>
          <a:prstGeom prst="rect">
            <a:avLst/>
          </a:prstGeom>
        </p:spPr>
        <p:txBody>
          <a:bodyPr anchor="t" anchorCtr="0">
            <a:noAutofit/>
          </a:bodyPr>
          <a:lstStyle>
            <a:lvl1pPr marL="0" indent="0">
              <a:buNone/>
              <a:defRPr sz="1200"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3" name="Slide Number Placeholder 5">
            <a:extLst>
              <a:ext uri="{FF2B5EF4-FFF2-40B4-BE49-F238E27FC236}">
                <a16:creationId xmlns:a16="http://schemas.microsoft.com/office/drawing/2014/main" id="{0C68FA0E-6590-7047-7150-6E2E4FC2050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sp>
        <p:nvSpPr>
          <p:cNvPr id="4" name="Text Placeholder 13">
            <a:extLst>
              <a:ext uri="{FF2B5EF4-FFF2-40B4-BE49-F238E27FC236}">
                <a16:creationId xmlns:a16="http://schemas.microsoft.com/office/drawing/2014/main" id="{70425AF9-24BB-7599-CF94-DAC518CF9224}"/>
              </a:ext>
            </a:extLst>
          </p:cNvPr>
          <p:cNvSpPr>
            <a:spLocks noGrp="1"/>
          </p:cNvSpPr>
          <p:nvPr>
            <p:ph type="body" sz="quarter" idx="26"/>
          </p:nvPr>
        </p:nvSpPr>
        <p:spPr>
          <a:xfrm>
            <a:off x="424066"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a:extLst>
              <a:ext uri="{FF2B5EF4-FFF2-40B4-BE49-F238E27FC236}">
                <a16:creationId xmlns:a16="http://schemas.microsoft.com/office/drawing/2014/main" id="{4868876C-39A4-2EF8-937F-B5DC08CCA571}"/>
              </a:ext>
            </a:extLst>
          </p:cNvPr>
          <p:cNvSpPr>
            <a:spLocks noGrp="1"/>
          </p:cNvSpPr>
          <p:nvPr>
            <p:ph type="body" sz="quarter" idx="43"/>
          </p:nvPr>
        </p:nvSpPr>
        <p:spPr>
          <a:xfrm>
            <a:off x="3359177"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3">
            <a:extLst>
              <a:ext uri="{FF2B5EF4-FFF2-40B4-BE49-F238E27FC236}">
                <a16:creationId xmlns:a16="http://schemas.microsoft.com/office/drawing/2014/main" id="{F5F91C6B-7A9C-F367-40E2-0EB2684EA367}"/>
              </a:ext>
            </a:extLst>
          </p:cNvPr>
          <p:cNvSpPr>
            <a:spLocks noGrp="1"/>
          </p:cNvSpPr>
          <p:nvPr>
            <p:ph type="body" sz="quarter" idx="45"/>
          </p:nvPr>
        </p:nvSpPr>
        <p:spPr>
          <a:xfrm>
            <a:off x="632439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3">
            <a:extLst>
              <a:ext uri="{FF2B5EF4-FFF2-40B4-BE49-F238E27FC236}">
                <a16:creationId xmlns:a16="http://schemas.microsoft.com/office/drawing/2014/main" id="{F6A94FAB-AF7E-562E-4939-476443B009D6}"/>
              </a:ext>
            </a:extLst>
          </p:cNvPr>
          <p:cNvSpPr>
            <a:spLocks noGrp="1"/>
          </p:cNvSpPr>
          <p:nvPr>
            <p:ph type="body" sz="quarter" idx="46"/>
          </p:nvPr>
        </p:nvSpPr>
        <p:spPr>
          <a:xfrm>
            <a:off x="9259502" y="5107371"/>
            <a:ext cx="2465241" cy="1336972"/>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E75E895-7CA6-4DD0-1F83-C7DC416747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Footer Placeholder 7">
            <a:extLst>
              <a:ext uri="{FF2B5EF4-FFF2-40B4-BE49-F238E27FC236}">
                <a16:creationId xmlns:a16="http://schemas.microsoft.com/office/drawing/2014/main" id="{D6411DBE-001D-F66B-0A60-D58D7DC2BED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29808617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Slide Four Ti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5B7B2-BFF6-F30D-F1CA-0E0B1DCBDDC6}"/>
              </a:ext>
            </a:extLst>
          </p:cNvPr>
          <p:cNvSpPr/>
          <p:nvPr userDrawn="1"/>
        </p:nvSpPr>
        <p:spPr>
          <a:xfrm>
            <a:off x="6181344" y="304800"/>
            <a:ext cx="5718048"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304800" y="3535680"/>
            <a:ext cx="5705856" cy="2987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55205" y="1557713"/>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37300" y="413768"/>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58496" y="4726485"/>
            <a:ext cx="5309744"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48026" y="3653960"/>
            <a:ext cx="814917" cy="964453"/>
          </a:xfrm>
          <a:prstGeom prst="rect">
            <a:avLst/>
          </a:prstGeom>
          <a:solidFill>
            <a:schemeClr val="bg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 name="Footer Placeholder 7">
            <a:extLst>
              <a:ext uri="{FF2B5EF4-FFF2-40B4-BE49-F238E27FC236}">
                <a16:creationId xmlns:a16="http://schemas.microsoft.com/office/drawing/2014/main" id="{6D03E96C-1803-E3FC-6641-74E7D1C83CBF}"/>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3" name="Slide Number Placeholder 5">
            <a:extLst>
              <a:ext uri="{FF2B5EF4-FFF2-40B4-BE49-F238E27FC236}">
                <a16:creationId xmlns:a16="http://schemas.microsoft.com/office/drawing/2014/main" id="{F522C6C4-DAD5-2370-5506-70624244A79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57739" y="5041368"/>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65372" y="1895580"/>
            <a:ext cx="5309744" cy="1311224"/>
          </a:xfrm>
          <a:prstGeom prst="rect">
            <a:avLst/>
          </a:prstGeom>
        </p:spPr>
        <p:txBody>
          <a:bodyPr numCol="2" spcCol="91440">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731502" indent="0">
              <a:lnSpc>
                <a:spcPct val="100000"/>
              </a:lnSpc>
              <a:buNone/>
              <a:defRPr sz="1333" b="0" i="0">
                <a:solidFill>
                  <a:schemeClr val="tx1"/>
                </a:solidFill>
                <a:latin typeface="Arial" panose="020B0604020202020204" pitchFamily="34" charset="0"/>
              </a:defRPr>
            </a:lvl4pPr>
            <a:lvl5pPr marL="975336" indent="0">
              <a:lnSpc>
                <a:spcPct val="100000"/>
              </a:lnSpc>
              <a:buNone/>
              <a:defRPr sz="1333" b="0" i="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3CEB958-A001-89C8-DED2-84EBEF8EA4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6" name="Picture Placeholder 42">
            <a:extLst>
              <a:ext uri="{FF2B5EF4-FFF2-40B4-BE49-F238E27FC236}">
                <a16:creationId xmlns:a16="http://schemas.microsoft.com/office/drawing/2014/main" id="{F5BE2B03-F23B-3EA7-8D2B-7EC4C2500D87}"/>
              </a:ext>
            </a:extLst>
          </p:cNvPr>
          <p:cNvSpPr>
            <a:spLocks noGrp="1"/>
          </p:cNvSpPr>
          <p:nvPr>
            <p:ph type="pic" sz="quarter" idx="14" hasCustomPrompt="1"/>
          </p:nvPr>
        </p:nvSpPr>
        <p:spPr>
          <a:xfrm>
            <a:off x="304800" y="304800"/>
            <a:ext cx="5705736" cy="304800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
        <p:nvSpPr>
          <p:cNvPr id="7" name="Picture Placeholder 42">
            <a:extLst>
              <a:ext uri="{FF2B5EF4-FFF2-40B4-BE49-F238E27FC236}">
                <a16:creationId xmlns:a16="http://schemas.microsoft.com/office/drawing/2014/main" id="{6279E837-7EA2-A604-3FF9-2F4C97EE475B}"/>
              </a:ext>
            </a:extLst>
          </p:cNvPr>
          <p:cNvSpPr>
            <a:spLocks noGrp="1"/>
          </p:cNvSpPr>
          <p:nvPr>
            <p:ph type="pic" sz="quarter" idx="15" hasCustomPrompt="1"/>
          </p:nvPr>
        </p:nvSpPr>
        <p:spPr>
          <a:xfrm>
            <a:off x="6181465" y="3535680"/>
            <a:ext cx="5718048" cy="2987040"/>
          </a:xfrm>
          <a:prstGeom prst="rect">
            <a:avLst/>
          </a:prstGeom>
          <a:solidFill>
            <a:schemeClr val="bg2"/>
          </a:solidFill>
        </p:spPr>
        <p:txBody>
          <a:bodyPr anchor="ctr" anchorCtr="0">
            <a:normAutofit/>
          </a:bodyPr>
          <a:lstStyle>
            <a:lvl1pPr marL="0" indent="0" algn="ctr">
              <a:buNone/>
              <a:defRPr sz="1600" b="0" i="0">
                <a:latin typeface="Sun Life New Text" pitchFamily="2" charset="77"/>
              </a:defRPr>
            </a:lvl1pPr>
          </a:lstStyle>
          <a:p>
            <a:r>
              <a:rPr lang="en-US" dirty="0"/>
              <a:t>CLICK TO INSERT PICTURE</a:t>
            </a:r>
          </a:p>
        </p:txBody>
      </p:sp>
    </p:spTree>
    <p:extLst>
      <p:ext uri="{BB962C8B-B14F-4D97-AF65-F5344CB8AC3E}">
        <p14:creationId xmlns:p14="http://schemas.microsoft.com/office/powerpoint/2010/main" val="42816412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Slide Warm Yellow">
    <p:bg>
      <p:bgPr>
        <a:solidFill>
          <a:schemeClr val="bg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49E730-0A3F-A428-CB14-95E87DFC2F5E}"/>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6" name="Picture 5">
            <a:extLst>
              <a:ext uri="{FF2B5EF4-FFF2-40B4-BE49-F238E27FC236}">
                <a16:creationId xmlns:a16="http://schemas.microsoft.com/office/drawing/2014/main" id="{7D40DA41-C696-F9A5-FA6D-570CA4733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7" name="Footer Placeholder 7">
            <a:extLst>
              <a:ext uri="{FF2B5EF4-FFF2-40B4-BE49-F238E27FC236}">
                <a16:creationId xmlns:a16="http://schemas.microsoft.com/office/drawing/2014/main" id="{63AF596D-58A6-4753-044C-C540254A653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Title Placeholder 1">
            <a:extLst>
              <a:ext uri="{FF2B5EF4-FFF2-40B4-BE49-F238E27FC236}">
                <a16:creationId xmlns:a16="http://schemas.microsoft.com/office/drawing/2014/main" id="{A2247D3B-7379-1C4A-AFCA-60096B39660F}"/>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13568582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Slide Light Grey">
    <p:bg>
      <p:bgPr>
        <a:solidFill>
          <a:schemeClr val="accent2"/>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940620-E53B-D0FD-5551-03AD3A105F0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800" b="0" i="0" dirty="0">
              <a:solidFill>
                <a:srgbClr val="003946"/>
              </a:solidFill>
              <a:latin typeface="Arial" panose="020B0604020202020204" pitchFamily="34" charset="0"/>
            </a:endParaRPr>
          </a:p>
        </p:txBody>
      </p:sp>
      <p:pic>
        <p:nvPicPr>
          <p:cNvPr id="7" name="Picture 6">
            <a:extLst>
              <a:ext uri="{FF2B5EF4-FFF2-40B4-BE49-F238E27FC236}">
                <a16:creationId xmlns:a16="http://schemas.microsoft.com/office/drawing/2014/main" id="{392C769F-4FBB-0FE7-EC3D-A617777961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46464" y="6588626"/>
            <a:ext cx="2946384" cy="185201"/>
          </a:xfrm>
          <a:prstGeom prst="rect">
            <a:avLst/>
          </a:prstGeom>
        </p:spPr>
      </p:pic>
      <p:sp>
        <p:nvSpPr>
          <p:cNvPr id="8" name="Footer Placeholder 7">
            <a:extLst>
              <a:ext uri="{FF2B5EF4-FFF2-40B4-BE49-F238E27FC236}">
                <a16:creationId xmlns:a16="http://schemas.microsoft.com/office/drawing/2014/main" id="{99961967-0BF4-EC47-F0B3-20DE32E9B9A9}"/>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Title Placeholder 1">
            <a:extLst>
              <a:ext uri="{FF2B5EF4-FFF2-40B4-BE49-F238E27FC236}">
                <a16:creationId xmlns:a16="http://schemas.microsoft.com/office/drawing/2014/main" id="{B92B79F1-8DA4-B74C-58F7-480AEDC07797}"/>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5179178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1067"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6FC9AFAB-64CD-9566-0A64-41C016587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145E7A48-692B-08E4-17C1-23ED62875DF1}"/>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Title Placeholder 1">
            <a:extLst>
              <a:ext uri="{FF2B5EF4-FFF2-40B4-BE49-F238E27FC236}">
                <a16:creationId xmlns:a16="http://schemas.microsoft.com/office/drawing/2014/main" id="{15EF5270-A2F3-884B-29CC-3DAE4D9715BE}"/>
              </a:ext>
            </a:extLst>
          </p:cNvPr>
          <p:cNvSpPr>
            <a:spLocks noGrp="1"/>
          </p:cNvSpPr>
          <p:nvPr>
            <p:ph type="title"/>
          </p:nvPr>
        </p:nvSpPr>
        <p:spPr>
          <a:xfrm>
            <a:off x="304800" y="0"/>
            <a:ext cx="11582400" cy="731520"/>
          </a:xfrm>
          <a:prstGeom prst="rect">
            <a:avLst/>
          </a:prstGeom>
        </p:spPr>
        <p:txBody>
          <a:bodyPr vert="horz" lIns="0" tIns="182880" rIns="0" bIns="0" rtlCol="0" anchor="t" anchorCtr="0">
            <a:noAutofit/>
          </a:bodyPr>
          <a:lstStyle>
            <a:lvl1pPr>
              <a:defRPr sz="2400">
                <a:solidFill>
                  <a:srgbClr val="003946"/>
                </a:solidFill>
              </a:defRPr>
            </a:lvl1pPr>
          </a:lstStyle>
          <a:p>
            <a:r>
              <a:rPr lang="en-US"/>
              <a:t>Click to edit Master title style</a:t>
            </a:r>
            <a:endParaRPr lang="en-US" dirty="0"/>
          </a:p>
        </p:txBody>
      </p:sp>
    </p:spTree>
    <p:extLst>
      <p:ext uri="{BB962C8B-B14F-4D97-AF65-F5344CB8AC3E}">
        <p14:creationId xmlns:p14="http://schemas.microsoft.com/office/powerpoint/2010/main" val="3065836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Slide White Al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2B855B-22E1-DBD3-DABB-A8AE39C7569D}"/>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3" name="Picture 2">
            <a:extLst>
              <a:ext uri="{FF2B5EF4-FFF2-40B4-BE49-F238E27FC236}">
                <a16:creationId xmlns:a16="http://schemas.microsoft.com/office/drawing/2014/main" id="{7839ED59-AE1A-5CC1-CD25-EE1C4A1FE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7" name="Footer Placeholder 7">
            <a:extLst>
              <a:ext uri="{FF2B5EF4-FFF2-40B4-BE49-F238E27FC236}">
                <a16:creationId xmlns:a16="http://schemas.microsoft.com/office/drawing/2014/main" id="{90E6A8C7-8B66-A9D3-51BE-5A0DC4D5D5DD}"/>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Text Placeholder 9">
            <a:extLst>
              <a:ext uri="{FF2B5EF4-FFF2-40B4-BE49-F238E27FC236}">
                <a16:creationId xmlns:a16="http://schemas.microsoft.com/office/drawing/2014/main" id="{6D06DAB7-D9B3-6A43-D8AC-9DC318548010}"/>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7A21207B-6238-A5DE-D430-EB28AA6E51E0}"/>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5960159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8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3931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867"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1"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13183" y="1745997"/>
            <a:ext cx="3790951"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867"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91250" y="3331381"/>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867"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91250" y="4953537"/>
            <a:ext cx="571288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95487"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64280"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90510"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9303"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096441" y="1945544"/>
            <a:ext cx="2680047"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94681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83295" y="3511254"/>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64280"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71923" y="3524719"/>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64280"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71923" y="5177698"/>
            <a:ext cx="696637" cy="964453"/>
          </a:xfrm>
          <a:prstGeom prst="rect">
            <a:avLst/>
          </a:prstGeom>
          <a:solidFill>
            <a:schemeClr val="accent2"/>
          </a:solidFill>
        </p:spPr>
        <p:txBody>
          <a:bodyPr anchor="ctr" anchorCtr="0">
            <a:normAutofit/>
          </a:bodyPr>
          <a:lstStyle>
            <a:lvl1pPr marL="0" indent="0" algn="ctr">
              <a:buNone/>
              <a:defRPr sz="667" b="0" i="0">
                <a:latin typeface="Arial" panose="020B0604020202020204" pitchFamily="34" charset="0"/>
              </a:defRPr>
            </a:lvl1pPr>
          </a:lstStyle>
          <a:p>
            <a:r>
              <a:rPr lang="en-US" dirty="0"/>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78068" y="384389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200465" y="3498445"/>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95239" y="3831081"/>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83295" y="516968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78068" y="5502317"/>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200465" y="5156871"/>
            <a:ext cx="4573355" cy="187367"/>
          </a:xfrm>
          <a:prstGeom prst="rect">
            <a:avLst/>
          </a:prstGeom>
        </p:spPr>
        <p:txBody>
          <a:bodyPr anchor="t" anchorCtr="0">
            <a:noAutofit/>
          </a:bodyPr>
          <a:lstStyle>
            <a:lvl1pPr marL="0" indent="0">
              <a:buNone/>
              <a:defRPr sz="1333" b="1" i="0">
                <a:solidFill>
                  <a:schemeClr val="tx1"/>
                </a:solidFill>
                <a:latin typeface="Arial" panose="020B0604020202020204" pitchFamily="34" charset="0"/>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95239" y="5489508"/>
            <a:ext cx="4573355"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099497"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5865"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72233" y="2289749"/>
            <a:ext cx="2672153" cy="859843"/>
          </a:xfrm>
          <a:prstGeom prst="rect">
            <a:avLst/>
          </a:prstGeom>
        </p:spPr>
        <p:txBody>
          <a:bodyPr>
            <a:noAutofit/>
          </a:bodyPr>
          <a:lstStyle>
            <a:lvl1pPr marL="0" indent="0">
              <a:lnSpc>
                <a:spcPct val="100000"/>
              </a:lnSpc>
              <a:buNone/>
              <a:defRPr sz="1333" b="0" i="0">
                <a:solidFill>
                  <a:schemeClr val="tx1"/>
                </a:solidFill>
                <a:latin typeface="Arial" panose="020B0604020202020204" pitchFamily="34" charset="0"/>
              </a:defRPr>
            </a:lvl1pPr>
            <a:lvl2pPr marL="243834" indent="0">
              <a:lnSpc>
                <a:spcPct val="100000"/>
              </a:lnSpc>
              <a:buNone/>
              <a:defRPr sz="1333" b="0" i="0">
                <a:solidFill>
                  <a:schemeClr val="tx1"/>
                </a:solidFill>
                <a:latin typeface="Arial" panose="020B0604020202020204" pitchFamily="34" charset="0"/>
              </a:defRPr>
            </a:lvl2pPr>
            <a:lvl3pPr marL="487668" indent="0">
              <a:lnSpc>
                <a:spcPct val="100000"/>
              </a:lnSpc>
              <a:buNone/>
              <a:defRPr sz="1333" b="0" i="0">
                <a:solidFill>
                  <a:schemeClr val="tx1"/>
                </a:solidFill>
                <a:latin typeface="Arial" panose="020B0604020202020204" pitchFamily="34" charset="0"/>
              </a:defRPr>
            </a:lvl3pPr>
            <a:lvl4pPr marL="914377" indent="0">
              <a:lnSpc>
                <a:spcPct val="114000"/>
              </a:lnSpc>
              <a:buNone/>
              <a:defRPr sz="1333" b="0" i="0">
                <a:solidFill>
                  <a:schemeClr val="tx1"/>
                </a:solidFill>
                <a:latin typeface="Sun Life New Text" pitchFamily="2" charset="77"/>
              </a:defRPr>
            </a:lvl4pPr>
            <a:lvl5pPr marL="1219170" indent="0">
              <a:lnSpc>
                <a:spcPct val="114000"/>
              </a:lnSpc>
              <a:buNone/>
              <a:defRPr sz="1333" b="0" i="0">
                <a:solidFill>
                  <a:schemeClr val="tx1"/>
                </a:solidFill>
                <a:latin typeface="Sun Life New Text" pitchFamily="2" charset="77"/>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2FCA9B1F-1C57-1DFA-5123-605813E78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16" name="Footer Placeholder 7">
            <a:extLst>
              <a:ext uri="{FF2B5EF4-FFF2-40B4-BE49-F238E27FC236}">
                <a16:creationId xmlns:a16="http://schemas.microsoft.com/office/drawing/2014/main" id="{BD11E44F-5D0E-B7E0-C6EC-7778BAB0C228}"/>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Text Placeholder 9">
            <a:extLst>
              <a:ext uri="{FF2B5EF4-FFF2-40B4-BE49-F238E27FC236}">
                <a16:creationId xmlns:a16="http://schemas.microsoft.com/office/drawing/2014/main" id="{B5C49BBE-4743-AD29-9377-9FEBE3114B53}"/>
              </a:ext>
            </a:extLst>
          </p:cNvPr>
          <p:cNvSpPr>
            <a:spLocks noGrp="1"/>
          </p:cNvSpPr>
          <p:nvPr>
            <p:ph type="body" sz="quarter" idx="27" hasCustomPrompt="1"/>
          </p:nvPr>
        </p:nvSpPr>
        <p:spPr>
          <a:xfrm>
            <a:off x="304801" y="304800"/>
            <a:ext cx="5712884"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a:t>EYEBROW TEXT</a:t>
            </a:r>
          </a:p>
        </p:txBody>
      </p:sp>
      <p:sp>
        <p:nvSpPr>
          <p:cNvPr id="4" name="Title Placeholder 1">
            <a:extLst>
              <a:ext uri="{FF2B5EF4-FFF2-40B4-BE49-F238E27FC236}">
                <a16:creationId xmlns:a16="http://schemas.microsoft.com/office/drawing/2014/main" id="{3C90200B-12D7-F2E0-49CE-DC6C1B49AA1C}"/>
              </a:ext>
            </a:extLst>
          </p:cNvPr>
          <p:cNvSpPr>
            <a:spLocks noGrp="1"/>
          </p:cNvSpPr>
          <p:nvPr>
            <p:ph type="title"/>
          </p:nvPr>
        </p:nvSpPr>
        <p:spPr>
          <a:xfrm>
            <a:off x="304800" y="670560"/>
            <a:ext cx="11582400" cy="487680"/>
          </a:xfrm>
          <a:prstGeom prst="rect">
            <a:avLst/>
          </a:prstGeom>
        </p:spPr>
        <p:txBody>
          <a:bodyPr vert="horz" lIns="0" tIns="0" rIns="0" bIns="0" rtlCol="0" anchor="t" anchorCtr="0">
            <a:no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3870345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End page w/Copyright">
    <p:bg>
      <p:bgPr>
        <a:solidFill>
          <a:schemeClr val="bg1"/>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2612697"/>
          </a:xfrm>
        </p:spPr>
        <p:txBody>
          <a:bodyPr anchor="t" anchorCtr="0"/>
          <a:lstStyle>
            <a:lvl1pPr marL="0" indent="0">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11" name="Slide Number Placeholder 5">
            <a:extLst>
              <a:ext uri="{FF2B5EF4-FFF2-40B4-BE49-F238E27FC236}">
                <a16:creationId xmlns:a16="http://schemas.microsoft.com/office/drawing/2014/main" id="{5BC50654-DF4D-ADCC-FF3C-FE62D1C41E37}"/>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rgbClr val="003946"/>
                </a:solidFill>
                <a:latin typeface="Arial" panose="020B0604020202020204" pitchFamily="34" charset="0"/>
              </a:rPr>
              <a:pPr/>
              <a:t>‹#›</a:t>
            </a:fld>
            <a:endParaRPr lang="en-US" sz="933" b="0" i="0" dirty="0">
              <a:solidFill>
                <a:srgbClr val="003946"/>
              </a:solidFill>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E954EA51-E2A5-AC04-CF91-E33A593AE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3" name="Picture 2">
            <a:extLst>
              <a:ext uri="{FF2B5EF4-FFF2-40B4-BE49-F238E27FC236}">
                <a16:creationId xmlns:a16="http://schemas.microsoft.com/office/drawing/2014/main" id="{DEAAB6CF-7879-A876-3B34-4E8B4423B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6464" y="6588093"/>
            <a:ext cx="2946400" cy="186267"/>
          </a:xfrm>
          <a:prstGeom prst="rect">
            <a:avLst/>
          </a:prstGeom>
        </p:spPr>
      </p:pic>
      <p:sp>
        <p:nvSpPr>
          <p:cNvPr id="4" name="Footer Placeholder 7">
            <a:extLst>
              <a:ext uri="{FF2B5EF4-FFF2-40B4-BE49-F238E27FC236}">
                <a16:creationId xmlns:a16="http://schemas.microsoft.com/office/drawing/2014/main" id="{7B7B11EF-7253-8893-EC94-7EA8FF37AA6C}"/>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
        <p:nvSpPr>
          <p:cNvPr id="2" name="Content Placeholder 15">
            <a:extLst>
              <a:ext uri="{FF2B5EF4-FFF2-40B4-BE49-F238E27FC236}">
                <a16:creationId xmlns:a16="http://schemas.microsoft.com/office/drawing/2014/main" id="{004A047D-DFE7-3B9D-224F-735DB1FF5223}"/>
              </a:ext>
            </a:extLst>
          </p:cNvPr>
          <p:cNvSpPr>
            <a:spLocks noGrp="1"/>
          </p:cNvSpPr>
          <p:nvPr>
            <p:ph sz="quarter" idx="15" hasCustomPrompt="1"/>
          </p:nvPr>
        </p:nvSpPr>
        <p:spPr>
          <a:xfrm>
            <a:off x="302922" y="6160732"/>
            <a:ext cx="5130180" cy="270507"/>
          </a:xfrm>
        </p:spPr>
        <p:txBody>
          <a:bodyPr anchor="t" anchorCtr="0"/>
          <a:lstStyle>
            <a:lvl1pPr marL="0" indent="0">
              <a:lnSpc>
                <a:spcPct val="90000"/>
              </a:lnSpc>
              <a:buFontTx/>
              <a:buNone/>
              <a:defRPr sz="1067" b="0" i="0">
                <a:solidFill>
                  <a:srgbClr val="424242"/>
                </a:solidFill>
                <a:latin typeface="Arial" panose="020B0604020202020204" pitchFamily="34" charset="0"/>
                <a:cs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SLPC XXXXX XX/XX (exp. XX/XX)</a:t>
            </a:r>
          </a:p>
        </p:txBody>
      </p:sp>
      <p:sp>
        <p:nvSpPr>
          <p:cNvPr id="6" name="TextBox 5">
            <a:extLst>
              <a:ext uri="{FF2B5EF4-FFF2-40B4-BE49-F238E27FC236}">
                <a16:creationId xmlns:a16="http://schemas.microsoft.com/office/drawing/2014/main" id="{64AA9376-5887-D5E6-F2EA-36CA9AA5BD5E}"/>
              </a:ext>
            </a:extLst>
          </p:cNvPr>
          <p:cNvSpPr txBox="1"/>
          <p:nvPr userDrawn="1"/>
        </p:nvSpPr>
        <p:spPr>
          <a:xfrm>
            <a:off x="175448" y="5595590"/>
            <a:ext cx="7239687" cy="4207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67" b="0" i="0" kern="1200" dirty="0">
                <a:solidFill>
                  <a:srgbClr val="424242"/>
                </a:solidFill>
                <a:effectLst/>
                <a:latin typeface="+mn-lt"/>
                <a:ea typeface="+mn-ea"/>
                <a:cs typeface="+mn-cs"/>
              </a:rPr>
              <a:t>© 2023 Sun Life Assurance Company of Canada, Wellesley Hills, MA 02481. All rights reserved. The Sun Life name and logo are trademarks of Sun Life Assurance Company of Canada. Visit us at </a:t>
            </a:r>
            <a:r>
              <a:rPr lang="en-US" sz="1067" b="0" i="0" u="sng" kern="1200" dirty="0" err="1">
                <a:solidFill>
                  <a:srgbClr val="424242"/>
                </a:solidFill>
                <a:effectLst/>
                <a:latin typeface="+mn-lt"/>
                <a:ea typeface="+mn-ea"/>
                <a:cs typeface="+mn-cs"/>
              </a:rPr>
              <a:t>www.sunlife.com</a:t>
            </a:r>
            <a:r>
              <a:rPr lang="en-US" sz="1067" b="0" i="0" u="sng" kern="1200" dirty="0">
                <a:solidFill>
                  <a:srgbClr val="424242"/>
                </a:solidFill>
                <a:effectLst/>
                <a:latin typeface="+mn-lt"/>
                <a:ea typeface="+mn-ea"/>
                <a:cs typeface="+mn-cs"/>
              </a:rPr>
              <a:t>/us.</a:t>
            </a:r>
          </a:p>
        </p:txBody>
      </p:sp>
    </p:spTree>
    <p:extLst>
      <p:ext uri="{BB962C8B-B14F-4D97-AF65-F5344CB8AC3E}">
        <p14:creationId xmlns:p14="http://schemas.microsoft.com/office/powerpoint/2010/main" val="24967109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8415" y="2824612"/>
            <a:ext cx="11612552" cy="3156693"/>
          </a:xfrm>
        </p:spPr>
        <p:txBody>
          <a:bodyPr anchor="t" anchorCtr="0"/>
          <a:lstStyle>
            <a:lvl1pPr marL="0" indent="0" algn="l">
              <a:lnSpc>
                <a:spcPct val="90000"/>
              </a:lnSpc>
              <a:buFontTx/>
              <a:buNone/>
              <a:defRPr sz="1400" b="0" i="0">
                <a:solidFill>
                  <a:schemeClr val="tx1"/>
                </a:solidFill>
                <a:latin typeface="Arial" panose="020B0604020202020204" pitchFamily="34" charset="0"/>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dirty="0"/>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7" y="6589241"/>
            <a:ext cx="352828" cy="187367"/>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US" sz="1067" b="0" i="0" smtClean="0">
                <a:solidFill>
                  <a:schemeClr val="tx2"/>
                </a:solidFill>
                <a:latin typeface="Arial" panose="020B0604020202020204" pitchFamily="34" charset="0"/>
              </a:rPr>
              <a:pPr/>
              <a:t>‹#›</a:t>
            </a:fld>
            <a:endParaRPr lang="en-US" sz="800" b="0" i="0" dirty="0">
              <a:solidFill>
                <a:schemeClr val="tx2"/>
              </a:solidFill>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8D9B325-CC08-5B65-5586-3049CDF431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48" y="365801"/>
            <a:ext cx="2404533" cy="694267"/>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302922" y="1663183"/>
            <a:ext cx="5697829" cy="558315"/>
          </a:xfrm>
        </p:spPr>
        <p:txBody>
          <a:bodyPr anchor="t" anchorCtr="0">
            <a:noAutofit/>
          </a:bodyPr>
          <a:lstStyle>
            <a:lvl1pPr marL="0" indent="0">
              <a:buNone/>
              <a:defRPr sz="4800" b="0" i="0">
                <a:solidFill>
                  <a:srgbClr val="003946"/>
                </a:solidFill>
                <a:latin typeface="Georgia" panose="02040502050405020303" pitchFamily="18"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Click to add closing</a:t>
            </a:r>
          </a:p>
        </p:txBody>
      </p:sp>
      <p:pic>
        <p:nvPicPr>
          <p:cNvPr id="2" name="Picture 1">
            <a:extLst>
              <a:ext uri="{FF2B5EF4-FFF2-40B4-BE49-F238E27FC236}">
                <a16:creationId xmlns:a16="http://schemas.microsoft.com/office/drawing/2014/main" id="{3660D285-D491-BC98-5FA2-C1E2454D3E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sp>
        <p:nvSpPr>
          <p:cNvPr id="4" name="Footer Placeholder 7">
            <a:extLst>
              <a:ext uri="{FF2B5EF4-FFF2-40B4-BE49-F238E27FC236}">
                <a16:creationId xmlns:a16="http://schemas.microsoft.com/office/drawing/2014/main" id="{49EF70D3-A1AA-B751-5105-2B2ACCBB7890}"/>
              </a:ext>
            </a:extLst>
          </p:cNvPr>
          <p:cNvSpPr>
            <a:spLocks noGrp="1"/>
          </p:cNvSpPr>
          <p:nvPr>
            <p:ph type="ftr" sz="quarter" idx="3"/>
          </p:nvPr>
        </p:nvSpPr>
        <p:spPr>
          <a:xfrm>
            <a:off x="609600" y="6608064"/>
            <a:ext cx="4876800" cy="186624"/>
          </a:xfrm>
          <a:prstGeom prst="rect">
            <a:avLst/>
          </a:prstGeom>
        </p:spPr>
        <p:txBody>
          <a:bodyPr wrap="none" lIns="0" tIns="0" rIns="0" bIns="0" anchor="t" anchorCtr="0">
            <a:noAutofit/>
          </a:bodyPr>
          <a:lstStyle>
            <a:lvl1pPr algn="l">
              <a:defRPr sz="933" b="0" i="0" spc="40" baseline="0">
                <a:solidFill>
                  <a:schemeClr val="tx2"/>
                </a:solidFill>
                <a:latin typeface="Arial" panose="020B0604020202020204" pitchFamily="34" charset="0"/>
              </a:defRPr>
            </a:lvl1pPr>
          </a:lstStyle>
          <a:p>
            <a:r>
              <a:rPr lang="en-US"/>
              <a:t>LEARN ABOUT PPO DENTAL INSURANCE</a:t>
            </a:r>
            <a:endParaRPr lang="en-US" dirty="0"/>
          </a:p>
        </p:txBody>
      </p:sp>
    </p:spTree>
    <p:extLst>
      <p:ext uri="{BB962C8B-B14F-4D97-AF65-F5344CB8AC3E}">
        <p14:creationId xmlns:p14="http://schemas.microsoft.com/office/powerpoint/2010/main" val="67383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E383-2AF3-4D83-B690-EF04E6545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8155C-F583-44D0-B0E2-684D225EF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93A13-5028-4C0C-AA06-66DDE75AA00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9E5319B7-1C41-4156-8866-E74CF187C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E6964-8FFE-448B-BD24-6AFEE274C50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538791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28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89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050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058178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17890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3506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668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2123432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496398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4694140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A432-088F-4209-AF6E-0C63FF309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A5E60-2051-43ED-9C97-CA3176D50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91739-DE15-4441-AB78-ECC013FBEA77}"/>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573E371E-BB09-42E7-A4B7-EC67878D0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12510-ED91-48C1-830E-F2B25A8F387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02928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84963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881091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8740771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203585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20101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9431286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44467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73789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828083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43136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CE20-EEC4-4A51-AC12-116F717DF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9F3328-5116-4269-BE6C-8F0AAA9C9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4E675B-8977-4A47-8D3D-5B5100FD5B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E6269-FBC5-4882-B0D9-B39E221FEE94}"/>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5578DFC0-AD9B-4184-A3A5-2AEF2641E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47131-F705-4FDD-8BC1-4294F6EEF259}"/>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3649194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97813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8132261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950658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18598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56023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83480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018945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8191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87451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544665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D96D-C87A-43A1-88BB-B0ACB7E73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0A3F6D-44A3-4C2F-B31E-E3E8D5505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4277F-75BE-4F7F-A7AC-749C11FBD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C0A18-A828-41D3-B9A3-5BACF097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AA0B23-93C4-44A6-876D-941B1B575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7BC56-BBDE-4721-84EF-DB8D06B96A15}"/>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8" name="Footer Placeholder 7">
            <a:extLst>
              <a:ext uri="{FF2B5EF4-FFF2-40B4-BE49-F238E27FC236}">
                <a16:creationId xmlns:a16="http://schemas.microsoft.com/office/drawing/2014/main" id="{EED8A8AC-507E-4C76-A32F-CEEE05354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4357CD-032A-4060-A450-E92A670939B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94701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1035051"/>
            <a:ext cx="12192000" cy="4772025"/>
          </a:xfrm>
          <a:solidFill>
            <a:schemeClr val="bg1">
              <a:lumMod val="95000"/>
            </a:schemeClr>
          </a:solidFill>
        </p:spPr>
        <p:txBody>
          <a:bodyPr/>
          <a:lstStyle>
            <a:lvl1pPr>
              <a:defRPr/>
            </a:lvl1pPr>
          </a:lstStyle>
          <a:p>
            <a:r>
              <a:rPr lang="en-US" dirty="0"/>
              <a:t>Click on box / use insert picture /  then use crop tool to position or enlarge in box</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endParaRPr lang="en-US" dirty="0"/>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dirty="0"/>
              <a:t>Click to edit master subtitle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3875263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dirty="0"/>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dirty="0"/>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1547094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3416619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dirty="0"/>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1491703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4017309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dirty="0"/>
              <a:t>Confidential, unpublished property of Cigna. Do not duplicate or distribute. Use and distribution limited solely to authorized personnel. © 2016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279471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035051"/>
            <a:ext cx="12192000" cy="4772025"/>
          </a:xfrm>
          <a:solidFill>
            <a:schemeClr val="bg1">
              <a:lumMod val="95000"/>
            </a:schemeClr>
          </a:solidFill>
        </p:spPr>
        <p:txBody>
          <a:bodyPr/>
          <a:lstStyle>
            <a:lvl1pPr marL="0" indent="0">
              <a:buNone/>
              <a:defRPr/>
            </a:lvl1pPr>
          </a:lstStyle>
          <a:p>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endParaRPr lang="en-US" dirty="0"/>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dirty="0"/>
              <a:t>Click to edit master subtitle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3870573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dirty="0"/>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4250211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907864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dirty="0"/>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389058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2911-2944-452B-A961-DA17648F31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C97BC-1B32-4E66-B704-68867A479CB2}"/>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4" name="Footer Placeholder 3">
            <a:extLst>
              <a:ext uri="{FF2B5EF4-FFF2-40B4-BE49-F238E27FC236}">
                <a16:creationId xmlns:a16="http://schemas.microsoft.com/office/drawing/2014/main" id="{5216D48B-DA9C-4043-B71E-D1973BC2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8199CF-D932-4C43-AA39-5F86084D00B2}"/>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021183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1837439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dirty="0"/>
              <a:t>Confidential, unpublished property of Cigna. Do not duplicate or distribute. Use and distribution limited solely to authorized personnel. © 2015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344071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251" y="274638"/>
            <a:ext cx="10972800" cy="639762"/>
          </a:xfrm>
        </p:spPr>
        <p:txBody>
          <a:bodyPr/>
          <a:lstStyle>
            <a:lvl1pPr>
              <a:defRPr sz="2000" cap="none">
                <a:solidFill>
                  <a:srgbClr val="0065A6"/>
                </a:solidFill>
              </a:defRPr>
            </a:lvl1pPr>
          </a:lstStyle>
          <a:p>
            <a:r>
              <a:rPr lang="en-US" dirty="0"/>
              <a:t>Click to edit master title style</a:t>
            </a:r>
          </a:p>
        </p:txBody>
      </p:sp>
      <p:sp>
        <p:nvSpPr>
          <p:cNvPr id="3" name="Text Placeholder 2"/>
          <p:cNvSpPr>
            <a:spLocks noGrp="1"/>
          </p:cNvSpPr>
          <p:nvPr>
            <p:ph type="body" sz="half" idx="1" hasCustomPrompt="1"/>
          </p:nvPr>
        </p:nvSpPr>
        <p:spPr>
          <a:xfrm>
            <a:off x="609600" y="1600201"/>
            <a:ext cx="5384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600201"/>
            <a:ext cx="5384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ln/>
        </p:spPr>
        <p:txBody>
          <a:bodyPr/>
          <a:lstStyle>
            <a:lvl1pPr>
              <a:defRPr/>
            </a:lvl1pPr>
          </a:lstStyle>
          <a:p>
            <a:fld id="{1EBD1014-6CA4-4255-A8D6-49189B873C31}" type="slidenum">
              <a:rPr lang="en-US" altLang="en-US"/>
              <a:pPr/>
              <a:t>‹#›</a:t>
            </a:fld>
            <a:endParaRPr lang="en-US" altLang="en-US"/>
          </a:p>
        </p:txBody>
      </p:sp>
      <p:sp>
        <p:nvSpPr>
          <p:cNvPr id="6"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239116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1"/>
          <p:cNvSpPr/>
          <p:nvPr userDrawn="1"/>
        </p:nvSpPr>
        <p:spPr bwMode="auto">
          <a:xfrm rot="5400000">
            <a:off x="3705490" y="-2713302"/>
            <a:ext cx="4808537" cy="12232217"/>
          </a:xfrm>
          <a:prstGeom prst="rect">
            <a:avLst/>
          </a:prstGeom>
          <a:solidFill>
            <a:srgbClr val="00498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00"/>
              </a:solidFill>
              <a:latin typeface="Arial"/>
              <a:ea typeface="ＭＳ Ｐゴシック" pitchFamily="34" charset="-128"/>
            </a:endParaRPr>
          </a:p>
        </p:txBody>
      </p:sp>
      <p:sp>
        <p:nvSpPr>
          <p:cNvPr id="3" name="Slide Number Placeholder 5"/>
          <p:cNvSpPr>
            <a:spLocks noGrp="1"/>
          </p:cNvSpPr>
          <p:nvPr>
            <p:ph type="sldNum" sz="quarter" idx="10"/>
          </p:nvPr>
        </p:nvSpPr>
        <p:spPr/>
        <p:txBody>
          <a:bodyPr/>
          <a:lstStyle>
            <a:lvl1pPr>
              <a:defRPr/>
            </a:lvl1pPr>
          </a:lstStyle>
          <a:p>
            <a:pPr>
              <a:defRPr/>
            </a:pPr>
            <a:fld id="{4CE17712-BBD5-FF42-B1DD-387C89934DC3}" type="slidenum">
              <a:rPr lang="en-US"/>
              <a:pPr>
                <a:defRPr/>
              </a:pPr>
              <a:t>‹#›</a:t>
            </a:fld>
            <a:endParaRPr lang="en-US"/>
          </a:p>
        </p:txBody>
      </p:sp>
      <p:sp>
        <p:nvSpPr>
          <p:cNvPr id="4" name="Rectangle 7"/>
          <p:cNvSpPr>
            <a:spLocks noGrp="1" noChangeArrowheads="1"/>
          </p:cNvSpPr>
          <p:nvPr>
            <p:ph type="ftr" sz="quarter" idx="11"/>
          </p:nvPr>
        </p:nvSpPr>
        <p:spPr/>
        <p:txBody>
          <a:bodyPr/>
          <a:lstStyle>
            <a:lvl1pPr>
              <a:defRPr smtClean="0"/>
            </a:lvl1pPr>
          </a:lstStyle>
          <a:p>
            <a:pPr>
              <a:defRPr/>
            </a:pPr>
            <a:r>
              <a:rPr lang="en-US"/>
              <a:t>Confidential, unpublished property of Cigna. Do not duplicate or distribute. Use and distribution limited solely to authorized personnel. © 2015 Cigna</a:t>
            </a:r>
          </a:p>
        </p:txBody>
      </p:sp>
      <p:sp>
        <p:nvSpPr>
          <p:cNvPr id="5"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453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5A3A12-0D1A-406C-A2B5-2269E0E1AE48}"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BF55F-2112-44A5-96AC-4AC34BB4163E}" type="slidenum">
              <a:rPr lang="en-US" smtClean="0"/>
              <a:t>‹#›</a:t>
            </a:fld>
            <a:endParaRPr lang="en-US"/>
          </a:p>
        </p:txBody>
      </p:sp>
    </p:spTree>
    <p:extLst>
      <p:ext uri="{BB962C8B-B14F-4D97-AF65-F5344CB8AC3E}">
        <p14:creationId xmlns:p14="http://schemas.microsoft.com/office/powerpoint/2010/main" val="2636328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5B13E7-7DCB-809D-FE97-7D0B4CB6C2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0770" y="372207"/>
            <a:ext cx="2527300" cy="619436"/>
          </a:xfrm>
          <a:prstGeom prst="rect">
            <a:avLst/>
          </a:prstGeom>
        </p:spPr>
      </p:pic>
    </p:spTree>
    <p:extLst>
      <p:ext uri="{BB962C8B-B14F-4D97-AF65-F5344CB8AC3E}">
        <p14:creationId xmlns:p14="http://schemas.microsoft.com/office/powerpoint/2010/main" val="2772902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4D18C6F-8A10-4BCA-5E7E-908FD8DE8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744" y="372207"/>
            <a:ext cx="2527300" cy="619436"/>
          </a:xfrm>
          <a:prstGeom prst="rect">
            <a:avLst/>
          </a:prstGeom>
        </p:spPr>
      </p:pic>
    </p:spTree>
    <p:extLst>
      <p:ext uri="{BB962C8B-B14F-4D97-AF65-F5344CB8AC3E}">
        <p14:creationId xmlns:p14="http://schemas.microsoft.com/office/powerpoint/2010/main" val="5248240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10" name="Title 1"/>
          <p:cNvSpPr>
            <a:spLocks noGrp="1"/>
          </p:cNvSpPr>
          <p:nvPr>
            <p:ph type="ctrTitle" hasCustomPrompt="1"/>
          </p:nvPr>
        </p:nvSpPr>
        <p:spPr bwMode="white">
          <a:xfrm>
            <a:off x="590548" y="4854563"/>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9"/>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p:nvSpPr>
        <p:spPr>
          <a:xfrm>
            <a:off x="10360042"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sp>
        <p:nvSpPr>
          <p:cNvPr id="14" name="Rectangle 13">
            <a:extLst>
              <a:ext uri="{FF2B5EF4-FFF2-40B4-BE49-F238E27FC236}">
                <a16:creationId xmlns:a16="http://schemas.microsoft.com/office/drawing/2014/main" id="{7E101183-84EB-4F92-B06D-0732D22200FA}"/>
              </a:ext>
            </a:extLst>
          </p:cNvPr>
          <p:cNvSpPr/>
          <p:nvPr/>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pic>
        <p:nvPicPr>
          <p:cNvPr id="19" name="Picture 18">
            <a:extLst>
              <a:ext uri="{FF2B5EF4-FFF2-40B4-BE49-F238E27FC236}">
                <a16:creationId xmlns:a16="http://schemas.microsoft.com/office/drawing/2014/main" id="{C3D7D108-3C1E-499D-8D37-40F5500F9586}"/>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p:nvPr userDrawn="1"/>
        </p:nvSpPr>
        <p:spPr>
          <a:xfrm>
            <a:off x="2563457" y="622466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1216735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6"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128607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3"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52" y="4957304"/>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14"/>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511231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7BA05-226F-4E4A-AC29-595CA6D86569}"/>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3" name="Footer Placeholder 2">
            <a:extLst>
              <a:ext uri="{FF2B5EF4-FFF2-40B4-BE49-F238E27FC236}">
                <a16:creationId xmlns:a16="http://schemas.microsoft.com/office/drawing/2014/main" id="{EA827060-1329-47B2-822C-0670875F2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2F9873-B012-437D-AAD6-2E9DD6552A27}"/>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066646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1"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2384992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3"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19" name="Text Placeholder 18"/>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7"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1288550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3"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9"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4051215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p:nvPr userDrawn="1"/>
        </p:nvSpPr>
        <p:spPr>
          <a:xfrm>
            <a:off x="11457508" y="6418626"/>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a:cs typeface="Arial"/>
              </a:rPr>
              <a:t> </a:t>
            </a: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3800514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3" indent="-201163">
              <a:buClr>
                <a:schemeClr val="bg2"/>
              </a:buClr>
              <a:buFont typeface="Arial" pitchFamily="34" charset="0"/>
              <a:buChar char="•"/>
              <a:defRPr sz="2000">
                <a:solidFill>
                  <a:schemeClr val="bg2"/>
                </a:solidFill>
              </a:defRPr>
            </a:lvl1pPr>
            <a:lvl2pPr marL="402326" indent="-200020">
              <a:buClr>
                <a:schemeClr val="bg2"/>
              </a:buClr>
              <a:buFont typeface="System Font Regular"/>
              <a:buChar char="–"/>
              <a:defRPr sz="1800">
                <a:solidFill>
                  <a:schemeClr val="bg2"/>
                </a:solidFill>
              </a:defRPr>
            </a:lvl2pPr>
            <a:lvl3pPr marL="603489" indent="-200020">
              <a:buClr>
                <a:schemeClr val="bg2"/>
              </a:buClr>
              <a:buFont typeface="Arial"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flipH="1">
            <a:off x="2528047" y="618565"/>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2704243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63" indent="-347463">
              <a:buClr>
                <a:schemeClr val="tx2"/>
              </a:buClr>
              <a:buFont typeface="+mj-lt"/>
              <a:buAutoNum type="arabicPeriod"/>
              <a:defRPr sz="2000">
                <a:solidFill>
                  <a:schemeClr val="bg2"/>
                </a:solidFill>
              </a:defRPr>
            </a:lvl1pPr>
            <a:lvl2pPr marL="548626" indent="-201163">
              <a:buClr>
                <a:schemeClr val="bg2"/>
              </a:buClr>
              <a:buFont typeface="Arial" pitchFamily="34" charset="0"/>
              <a:buChar char="•"/>
              <a:defRPr sz="1800">
                <a:solidFill>
                  <a:schemeClr val="bg2"/>
                </a:solidFill>
              </a:defRPr>
            </a:lvl2pPr>
            <a:lvl3pPr marL="822939" indent="-201163">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3416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flipH="1">
            <a:off x="1810871" y="712694"/>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611662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081263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a:cs typeface="Arial"/>
              </a:defRPr>
            </a:lvl1pPr>
            <a:lvl2pPr marL="0" indent="0">
              <a:spcBef>
                <a:spcPts val="1200"/>
              </a:spcBef>
              <a:buFontTx/>
              <a:buNone/>
              <a:defRPr sz="2000"/>
            </a:lvl2pPr>
            <a:lvl3pPr marL="200020" indent="-200020">
              <a:spcBef>
                <a:spcPts val="600"/>
              </a:spcBef>
              <a:buFont typeface="Arial"/>
              <a:buChar char="•"/>
              <a:defRPr sz="1800"/>
            </a:lvl3pPr>
            <a:lvl4pPr marL="398453" indent="-200020">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936349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a:cs typeface="Arial"/>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3" indent="-200020">
              <a:spcBef>
                <a:spcPts val="600"/>
              </a:spcBef>
              <a:buFont typeface="Arial" pitchFamily="34" charset="0"/>
              <a:buChar char="•"/>
              <a:defRPr sz="1800"/>
            </a:lvl4pPr>
            <a:lvl5pPr marL="402326" indent="-201163">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790412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CBB7-5DF7-4378-8357-1057551A5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B9422-E8D7-4934-BAA6-D29802E65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DE2E14-0850-43D1-8283-4F8CD6B9E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A05E8-5406-47AC-9EC9-E9907EFF496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47EC58A8-C4FB-4E35-88C5-A4A3439B9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F63BE-0966-442F-94B5-E07AAF5DBE19}"/>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4276886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4380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79781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3341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61"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9"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7"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a:cs typeface="Arial"/>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6"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a:cs typeface="Arial"/>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37264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187642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632250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89137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1" b="1" i="0">
                <a:solidFill>
                  <a:schemeClr val="bg1"/>
                </a:solidFill>
                <a:latin typeface="+mj-lt"/>
                <a:ea typeface="Georgia Bold"/>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89029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76203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66790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347D-3FC5-46E2-B5CA-361F3AEC8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95136-D283-4B7B-B1AC-E8051EC07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CB54C-CA18-4086-AA52-EA0E53147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52798-36EC-49B1-A9EB-0C8F639F5653}"/>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ECC7F201-1D26-4D2E-B075-3EA337E87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9268A-8624-4002-BF89-723D13BCE882}"/>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3226510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31" y="1137311"/>
            <a:ext cx="10982663" cy="1776198"/>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72"/>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80"/>
            <a:ext cx="10928067" cy="2643327"/>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70" y="3582415"/>
            <a:ext cx="10639823" cy="2117928"/>
          </a:xfrm>
          <a:prstGeom prst="rect">
            <a:avLst/>
          </a:prstGeom>
          <a:solidFill>
            <a:srgbClr val="FFFFFF"/>
          </a:solidFill>
          <a:ln w="19050" algn="ctr">
            <a:noFill/>
            <a:miter lim="800000"/>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p:nvPr userDrawn="1"/>
        </p:nvCxnSpPr>
        <p:spPr>
          <a:xfrm flipH="1">
            <a:off x="3591797" y="3604238"/>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9" y="1801003"/>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1003"/>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8" y="3267604"/>
            <a:ext cx="10642061" cy="527388"/>
          </a:xfrm>
          <a:solidFill>
            <a:srgbClr val="0162A2"/>
          </a:solidFill>
          <a:ln>
            <a:noFill/>
          </a:ln>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978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p:nvPr userDrawn="1"/>
        </p:nvCxnSpPr>
        <p:spPr>
          <a:xfrm flipH="1">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p:nvPr userDrawn="1"/>
        </p:nvCxnSpPr>
        <p:spPr>
          <a:xfrm flipH="1">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p:nvPr userDrawn="1"/>
        </p:nvCxnSpPr>
        <p:spPr>
          <a:xfrm flipH="1">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p:nvPr userDrawn="1"/>
        </p:nvCxnSpPr>
        <p:spPr>
          <a:xfrm flipH="1">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p:nvPr userDrawn="1"/>
        </p:nvCxnSpPr>
        <p:spPr>
          <a:xfrm flipH="1">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p:nvPr userDrawn="1"/>
        </p:nvCxnSpPr>
        <p:spPr>
          <a:xfrm flipH="1">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 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p:nvPr userDrawn="1"/>
        </p:nvCxnSpPr>
        <p:spPr>
          <a:xfrm flipH="1">
            <a:off x="1394425"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p:nvPr userDrawn="1"/>
        </p:nvCxnSpPr>
        <p:spPr>
          <a:xfrm flipH="1">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2"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Tree>
    <p:extLst>
      <p:ext uri="{BB962C8B-B14F-4D97-AF65-F5344CB8AC3E}">
        <p14:creationId xmlns:p14="http://schemas.microsoft.com/office/powerpoint/2010/main" val="308598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867010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6" y="2743200"/>
            <a:ext cx="11278951" cy="914400"/>
          </a:xfrm>
        </p:spPr>
        <p:txBody>
          <a:bodyPr/>
          <a:lstStyle>
            <a:lvl1pPr>
              <a:defRPr sz="6000" baseline="0">
                <a:solidFill>
                  <a:schemeClr val="bg1"/>
                </a:solidFill>
              </a:defRPr>
            </a:lvl1pPr>
          </a:lstStyle>
          <a:p>
            <a:r>
              <a:rPr lang="en-US"/>
              <a:t>Thank you.</a:t>
            </a:r>
          </a:p>
        </p:txBody>
      </p:sp>
      <p:pic>
        <p:nvPicPr>
          <p:cNvPr id="4" name="Picture 3">
            <a:extLst>
              <a:ext uri="{FF2B5EF4-FFF2-40B4-BE49-F238E27FC236}">
                <a16:creationId xmlns:a16="http://schemas.microsoft.com/office/drawing/2014/main" id="{6A4301AA-D18C-48AA-8F04-724F42DC345A}"/>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264305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2995620" y="2862868"/>
            <a:ext cx="6200765" cy="1132271"/>
          </a:xfrm>
          <a:prstGeom prst="rect">
            <a:avLst/>
          </a:prstGeom>
          <a:noFill/>
          <a:ln>
            <a:noFill/>
          </a:ln>
        </p:spPr>
      </p:pic>
    </p:spTree>
    <p:extLst>
      <p:ext uri="{BB962C8B-B14F-4D97-AF65-F5344CB8AC3E}">
        <p14:creationId xmlns:p14="http://schemas.microsoft.com/office/powerpoint/2010/main" val="3385342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7" y="6260363"/>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endParaRPr>
          </a:p>
        </p:txBody>
      </p:sp>
    </p:spTree>
    <p:extLst>
      <p:ext uri="{BB962C8B-B14F-4D97-AF65-F5344CB8AC3E}">
        <p14:creationId xmlns:p14="http://schemas.microsoft.com/office/powerpoint/2010/main" val="658090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imple Layout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352692"/>
            <a:ext cx="10913035" cy="484632"/>
          </a:xfrm>
        </p:spPr>
        <p:txBody>
          <a:bodyPr/>
          <a:lstStyle>
            <a:lvl1pPr>
              <a:defRPr>
                <a:solidFill>
                  <a:schemeClr val="accent1"/>
                </a:solidFill>
              </a:defRPr>
            </a:lvl1pPr>
          </a:lstStyle>
          <a:p>
            <a:r>
              <a:rPr lang="en-US"/>
              <a:t>Click to edit Master title style</a:t>
            </a:r>
          </a:p>
        </p:txBody>
      </p:sp>
      <p:sp>
        <p:nvSpPr>
          <p:cNvPr id="3" name="TextBox 2">
            <a:extLst>
              <a:ext uri="{FF2B5EF4-FFF2-40B4-BE49-F238E27FC236}">
                <a16:creationId xmlns:a16="http://schemas.microsoft.com/office/drawing/2014/main" id="{74640E44-F9A5-0646-9BE5-F2D6D2D6FCC7}"/>
              </a:ext>
            </a:extLst>
          </p:cNvPr>
          <p:cNvSpPr txBox="1"/>
          <p:nvPr userDrawn="1"/>
        </p:nvSpPr>
        <p:spPr>
          <a:xfrm flipH="1">
            <a:off x="1124263" y="6445770"/>
            <a:ext cx="0" cy="0"/>
          </a:xfrm>
          <a:prstGeom prst="rect">
            <a:avLst/>
          </a:prstGeom>
          <a:noFill/>
        </p:spPr>
        <p:txBody>
          <a:bodyPr wrap="none" lIns="0" tIns="0" rIns="0" bIns="0" rtlCol="0">
            <a:noAutofit/>
          </a:bodyPr>
          <a:lstStyle/>
          <a:p>
            <a:pPr defTabSz="456758" fontAlgn="base">
              <a:spcBef>
                <a:spcPts val="1200"/>
              </a:spcBef>
            </a:pPr>
            <a:endParaRPr lang="en-US" err="1">
              <a:solidFill>
                <a:schemeClr val="bg2"/>
              </a:solidFill>
              <a:ea typeface="MetLife Circular Light" charset="0"/>
              <a:cs typeface="MetLife Circular Light" charset="0"/>
            </a:endParaRPr>
          </a:p>
        </p:txBody>
      </p:sp>
      <p:sp>
        <p:nvSpPr>
          <p:cNvPr id="5" name="TextBox 4">
            <a:extLst>
              <a:ext uri="{FF2B5EF4-FFF2-40B4-BE49-F238E27FC236}">
                <a16:creationId xmlns:a16="http://schemas.microsoft.com/office/drawing/2014/main" id="{ED03C381-CC7C-C04B-9ED9-4DED98F04058}"/>
              </a:ext>
            </a:extLst>
          </p:cNvPr>
          <p:cNvSpPr txBox="1"/>
          <p:nvPr userDrawn="1"/>
        </p:nvSpPr>
        <p:spPr>
          <a:xfrm flipH="1">
            <a:off x="794479" y="6505731"/>
            <a:ext cx="0" cy="0"/>
          </a:xfrm>
          <a:prstGeom prst="rect">
            <a:avLst/>
          </a:prstGeom>
          <a:noFill/>
        </p:spPr>
        <p:txBody>
          <a:bodyPr wrap="none" lIns="0" tIns="0" rIns="0" bIns="0" rtlCol="0">
            <a:noAutofit/>
          </a:bodyPr>
          <a:lstStyle/>
          <a:p>
            <a:pPr defTabSz="456758" fontAlgn="base">
              <a:spcBef>
                <a:spcPts val="1200"/>
              </a:spcBef>
            </a:pPr>
            <a:endParaRPr lang="en-US"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56279482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onent Slide w/ One-line header">
    <p:spTree>
      <p:nvGrpSpPr>
        <p:cNvPr id="1" name=""/>
        <p:cNvGrpSpPr/>
        <p:nvPr/>
      </p:nvGrpSpPr>
      <p:grpSpPr>
        <a:xfrm>
          <a:off x="0" y="0"/>
          <a:ext cx="0" cy="0"/>
          <a:chOff x="0" y="0"/>
          <a:chExt cx="0" cy="0"/>
        </a:xfrm>
      </p:grpSpPr>
      <p:sp>
        <p:nvSpPr>
          <p:cNvPr id="16" name="Title 1"/>
          <p:cNvSpPr>
            <a:spLocks noGrp="1"/>
          </p:cNvSpPr>
          <p:nvPr>
            <p:ph type="title"/>
          </p:nvPr>
        </p:nvSpPr>
        <p:spPr>
          <a:xfrm>
            <a:off x="328680" y="226800"/>
            <a:ext cx="11406120" cy="511200"/>
          </a:xfrm>
          <a:prstGeom prst="rect">
            <a:avLst/>
          </a:prstGeom>
        </p:spPr>
        <p:txBody>
          <a:bodyPr/>
          <a:lstStyle/>
          <a:p>
            <a:r>
              <a:rPr lang="en-US"/>
              <a:t>Click to edit Master title style</a:t>
            </a:r>
            <a:endParaRPr lang="en-CA"/>
          </a:p>
        </p:txBody>
      </p:sp>
      <p:sp>
        <p:nvSpPr>
          <p:cNvPr id="17" name="Text Placeholder 14"/>
          <p:cNvSpPr>
            <a:spLocks noGrp="1"/>
          </p:cNvSpPr>
          <p:nvPr>
            <p:ph type="body" sz="quarter" idx="20"/>
          </p:nvPr>
        </p:nvSpPr>
        <p:spPr>
          <a:xfrm>
            <a:off x="329896" y="725517"/>
            <a:ext cx="11406120" cy="363600"/>
          </a:xfrm>
        </p:spPr>
        <p:txBody>
          <a:bodyPr/>
          <a:lstStyle>
            <a:lvl1pPr marL="0" indent="0">
              <a:spcBef>
                <a:spcPct val="0"/>
              </a:spcBef>
              <a:buNone/>
              <a:defRPr>
                <a:solidFill>
                  <a:schemeClr val="accent1"/>
                </a:solidFill>
              </a:defRPr>
            </a:lvl1pPr>
          </a:lstStyle>
          <a:p>
            <a:pPr lvl="0"/>
            <a:r>
              <a:rPr lang="en-US"/>
              <a:t>Click to edit Master text styles</a:t>
            </a:r>
          </a:p>
        </p:txBody>
      </p:sp>
      <p:sp>
        <p:nvSpPr>
          <p:cNvPr id="5" name="Text Placeholder 4"/>
          <p:cNvSpPr>
            <a:spLocks noGrp="1"/>
          </p:cNvSpPr>
          <p:nvPr>
            <p:ph type="body" sz="quarter" idx="21"/>
          </p:nvPr>
        </p:nvSpPr>
        <p:spPr>
          <a:xfrm>
            <a:off x="374613" y="5932800"/>
            <a:ext cx="11280000" cy="324000"/>
          </a:xfrm>
        </p:spPr>
        <p:txBody>
          <a:bodyPr anchor="b">
            <a:normAutofit/>
          </a:bodyPr>
          <a:lstStyle>
            <a:lvl1pPr marL="57600" indent="-57600">
              <a:lnSpc>
                <a:spcPct val="90000"/>
              </a:lnSpc>
              <a:spcBef>
                <a:spcPct val="0"/>
              </a:spcBef>
              <a:defRPr sz="900">
                <a:solidFill>
                  <a:srgbClr val="7F7F7F"/>
                </a:solidFill>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1834136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005840"/>
          </a:xfrm>
        </p:spPr>
        <p:txBody>
          <a:bodyPr/>
          <a:lstStyle>
            <a:lvl1pPr>
              <a:defRPr sz="3800">
                <a:solidFill>
                  <a:schemeClr val="tx1"/>
                </a:solidFill>
              </a:defRPr>
            </a:lvl1pPr>
          </a:lstStyle>
          <a:p>
            <a:r>
              <a:rPr lang="en-US"/>
              <a:t>Click to edit Master title style</a:t>
            </a:r>
          </a:p>
        </p:txBody>
      </p:sp>
      <p:sp>
        <p:nvSpPr>
          <p:cNvPr id="3" name="Text Placeholder 3"/>
          <p:cNvSpPr>
            <a:spLocks noGrp="1"/>
          </p:cNvSpPr>
          <p:nvPr>
            <p:ph type="body" sz="quarter" idx="11"/>
          </p:nvPr>
        </p:nvSpPr>
        <p:spPr>
          <a:xfrm>
            <a:off x="609600" y="5715003"/>
            <a:ext cx="10972800" cy="337661"/>
          </a:xfrm>
        </p:spPr>
        <p:txBody>
          <a:bodyPr lIns="0" tIns="0" rIns="0" bIns="0" anchor="b">
            <a:noAutofit/>
          </a:bodyPr>
          <a:lstStyle>
            <a:lvl1pPr marL="54864" indent="-54864">
              <a:spcBef>
                <a:spcPts val="200"/>
              </a:spcBef>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99829915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2" name="DynamicLogoHeader-Placeholder" hidden="1">
            <a:extLst>
              <a:ext uri="{FF2B5EF4-FFF2-40B4-BE49-F238E27FC236}">
                <a16:creationId xmlns:a16="http://schemas.microsoft.com/office/drawing/2014/main" id="{7F81D2CB-57BC-BEFE-221E-E21F8F0B9D09}"/>
              </a:ext>
            </a:extLst>
          </p:cNvPr>
          <p:cNvSpPr/>
          <p:nvPr userDrawn="1"/>
        </p:nvSpPr>
        <p:spPr>
          <a:xfrm>
            <a:off x="287339" y="197260"/>
            <a:ext cx="4139883" cy="96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7" y="197260"/>
            <a:ext cx="4121075"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7" y="197260"/>
            <a:ext cx="4121075"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7" y="197260"/>
            <a:ext cx="4121075"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7" y="197260"/>
            <a:ext cx="4121075" cy="964800"/>
          </a:xfrm>
          <a:prstGeom prst="rect">
            <a:avLst/>
          </a:prstGeom>
        </p:spPr>
      </p:pic>
      <p:pic>
        <p:nvPicPr>
          <p:cNvPr id="17" name="SunLife_US_Header">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7" y="197260"/>
            <a:ext cx="4121075" cy="964800"/>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9" y="1663184"/>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78" indent="0">
              <a:buNone/>
              <a:defRPr sz="1067">
                <a:solidFill>
                  <a:schemeClr val="tx1"/>
                </a:solidFill>
                <a:latin typeface="+mj-lt"/>
              </a:defRPr>
            </a:lvl2pPr>
            <a:lvl3pPr marL="914354" indent="0">
              <a:buNone/>
              <a:defRPr sz="1067">
                <a:solidFill>
                  <a:schemeClr val="tx1"/>
                </a:solidFill>
                <a:latin typeface="+mj-lt"/>
              </a:defRPr>
            </a:lvl3pPr>
            <a:lvl4pPr marL="1371532" indent="0">
              <a:buNone/>
              <a:defRPr sz="1067">
                <a:solidFill>
                  <a:schemeClr val="tx1"/>
                </a:solidFill>
                <a:latin typeface="+mj-lt"/>
              </a:defRPr>
            </a:lvl4pPr>
            <a:lvl5pPr marL="1828709" indent="0">
              <a:buNone/>
              <a:defRPr sz="1067">
                <a:solidFill>
                  <a:schemeClr val="tx1"/>
                </a:solidFill>
                <a:latin typeface="+mj-lt"/>
              </a:defRPr>
            </a:lvl5pPr>
          </a:lstStyle>
          <a:p>
            <a:pPr lvl="0"/>
            <a:r>
              <a:rPr lang="en-US" dirty="0"/>
              <a:t>[Use for Sun Life U.S. </a:t>
            </a:r>
            <a:r>
              <a:rPr lang="en-US"/>
              <a:t>only] Click </a:t>
            </a:r>
            <a:r>
              <a:rPr lang="en-US" dirty="0"/>
              <a:t>to add closing Questions?</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70"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29" indent="0">
              <a:buFontTx/>
              <a:buNone/>
              <a:defRPr sz="2400"/>
            </a:lvl2pPr>
            <a:lvl3pPr marL="487656" indent="0">
              <a:buFontTx/>
              <a:buNone/>
              <a:defRPr sz="2133"/>
            </a:lvl3pPr>
            <a:lvl4pPr marL="731484" indent="0">
              <a:buFontTx/>
              <a:buNone/>
              <a:defRPr sz="1867"/>
            </a:lvl4pPr>
            <a:lvl5pPr marL="768058" indent="0">
              <a:buFontTx/>
              <a:buNone/>
              <a:defRPr sz="1467"/>
            </a:lvl5pPr>
          </a:lstStyle>
          <a:p>
            <a:pPr lvl="0"/>
            <a:r>
              <a:rPr lang="en-US" dirty="0"/>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dirty="0"/>
              <a:t>Presentation Name or INTERNAL USE ONLY</a:t>
            </a:r>
          </a:p>
        </p:txBody>
      </p:sp>
      <p:sp>
        <p:nvSpPr>
          <p:cNvPr id="10" name="EntityNameDynamic (US) -Placeholder">
            <a:extLst>
              <a:ext uri="{FF2B5EF4-FFF2-40B4-BE49-F238E27FC236}">
                <a16:creationId xmlns:a16="http://schemas.microsoft.com/office/drawing/2014/main" id="{076BE75F-629B-D4FD-B741-394AAAFD4D06}"/>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dirty="0">
                <a:solidFill>
                  <a:schemeClr val="tx2"/>
                </a:solidFill>
              </a:rPr>
              <a:t>Sun Life U.S.</a:t>
            </a:r>
          </a:p>
        </p:txBody>
      </p:sp>
      <p:sp>
        <p:nvSpPr>
          <p:cNvPr id="11" name="TaglineDynamic (US) -Placeholder">
            <a:extLst>
              <a:ext uri="{FF2B5EF4-FFF2-40B4-BE49-F238E27FC236}">
                <a16:creationId xmlns:a16="http://schemas.microsoft.com/office/drawing/2014/main" id="{5E7B48FA-28D1-5A2D-D298-CDC540EC4509}"/>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78887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5" Type="http://schemas.openxmlformats.org/officeDocument/2006/relationships/slideLayout" Target="../slideLayouts/slideLayout107.xml"/><Relationship Id="rId61" Type="http://schemas.openxmlformats.org/officeDocument/2006/relationships/theme" Target="../theme/theme10.xml"/><Relationship Id="rId19" Type="http://schemas.openxmlformats.org/officeDocument/2006/relationships/slideLayout" Target="../slideLayouts/slideLayout12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56" Type="http://schemas.openxmlformats.org/officeDocument/2006/relationships/slideLayout" Target="../slideLayouts/slideLayout158.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slideLayout" Target="../slideLayouts/slideLayout161.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10" Type="http://schemas.openxmlformats.org/officeDocument/2006/relationships/slideLayout" Target="../slideLayouts/slideLayout112.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slideLayout" Target="../slideLayouts/slideLayout16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theme" Target="../theme/theme1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0.pn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image" Target="../media/image14.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theme" Target="../theme/theme8.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8"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theme" Target="../theme/theme9.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73F1B-811A-4A0C-856F-1F1640E06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AC1C2-01A1-46E3-9D09-FA1BFE7C54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49D8A-554E-4A14-847D-B9BE0EEDF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049D6A53-F1D8-4D19-896C-395A2DA37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18ACD6-4CDD-4106-900A-08F8B57AB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DCDC1-6181-4D1F-A859-C0BD1D2A3703}" type="slidenum">
              <a:rPr lang="en-US" smtClean="0"/>
              <a:t>‹#›</a:t>
            </a:fld>
            <a:endParaRPr lang="en-US"/>
          </a:p>
        </p:txBody>
      </p:sp>
    </p:spTree>
    <p:extLst>
      <p:ext uri="{BB962C8B-B14F-4D97-AF65-F5344CB8AC3E}">
        <p14:creationId xmlns:p14="http://schemas.microsoft.com/office/powerpoint/2010/main" val="64380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304800" y="0"/>
            <a:ext cx="11582400" cy="1219200"/>
          </a:xfrm>
          <a:prstGeom prst="rect">
            <a:avLst/>
          </a:prstGeom>
        </p:spPr>
        <p:txBody>
          <a:bodyPr vert="horz" lIns="0" tIns="182880" rIns="0" bIns="0" rtlCol="0" anchor="t" anchorCtr="0">
            <a:no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304800" y="1584961"/>
            <a:ext cx="9144000" cy="463623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611503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880" r:id="rId48"/>
    <p:sldLayoutId id="2147483881" r:id="rId49"/>
    <p:sldLayoutId id="2147483882" r:id="rId50"/>
    <p:sldLayoutId id="2147483883" r:id="rId51"/>
    <p:sldLayoutId id="2147483884" r:id="rId52"/>
    <p:sldLayoutId id="2147483885" r:id="rId53"/>
    <p:sldLayoutId id="2147483886" r:id="rId54"/>
    <p:sldLayoutId id="2147483887" r:id="rId55"/>
    <p:sldLayoutId id="2147483888" r:id="rId56"/>
    <p:sldLayoutId id="2147483889" r:id="rId57"/>
    <p:sldLayoutId id="2147483890" r:id="rId58"/>
    <p:sldLayoutId id="2147483891" r:id="rId59"/>
    <p:sldLayoutId id="2147483892" r:id="rId60"/>
  </p:sldLayoutIdLst>
  <p:hf sldNum="0" hdr="0" dt="0"/>
  <p:txStyles>
    <p:titleStyle>
      <a:lvl1pPr algn="l" defTabSz="914377" rtl="0" eaLnBrk="1" latinLnBrk="0" hangingPunct="1">
        <a:lnSpc>
          <a:spcPct val="90000"/>
        </a:lnSpc>
        <a:spcBef>
          <a:spcPct val="0"/>
        </a:spcBef>
        <a:buNone/>
        <a:defRPr sz="3200" b="0" i="0" kern="1200">
          <a:solidFill>
            <a:srgbClr val="003946"/>
          </a:solidFill>
          <a:latin typeface="Georgia" panose="02040502050405020303" pitchFamily="18" charset="0"/>
          <a:ea typeface="+mj-ea"/>
          <a:cs typeface="+mj-cs"/>
        </a:defRPr>
      </a:lvl1pPr>
    </p:titleStyle>
    <p:bodyStyle>
      <a:lvl1pPr marL="243834" indent="-243834" algn="l" defTabSz="914377" rtl="0" eaLnBrk="1" latinLnBrk="0" hangingPunct="1">
        <a:lnSpc>
          <a:spcPct val="100000"/>
        </a:lnSpc>
        <a:spcBef>
          <a:spcPts val="1600"/>
        </a:spcBef>
        <a:buFont typeface="Arial" panose="020B0604020202020204" pitchFamily="34" charset="0"/>
        <a:buChar char="•"/>
        <a:defRPr sz="2400" b="0" i="0" kern="1200">
          <a:solidFill>
            <a:schemeClr val="tx1"/>
          </a:solidFill>
          <a:latin typeface="+mn-lt"/>
          <a:ea typeface="+mn-ea"/>
          <a:cs typeface="+mn-cs"/>
        </a:defRPr>
      </a:lvl1pPr>
      <a:lvl2pPr marL="487668" indent="-292601" algn="l" defTabSz="914377" rtl="0" eaLnBrk="1" latinLnBrk="0" hangingPunct="1">
        <a:lnSpc>
          <a:spcPct val="100000"/>
        </a:lnSpc>
        <a:spcBef>
          <a:spcPts val="500"/>
        </a:spcBef>
        <a:buFont typeface="STIXGeneral-Regular" pitchFamily="2" charset="2"/>
        <a:buChar char="⎯"/>
        <a:defRPr sz="2133" b="0" i="0" kern="1200">
          <a:solidFill>
            <a:schemeClr val="tx1"/>
          </a:solidFill>
          <a:latin typeface="+mn-lt"/>
          <a:ea typeface="+mn-ea"/>
          <a:cs typeface="+mn-cs"/>
        </a:defRPr>
      </a:lvl2pPr>
      <a:lvl3pPr marL="731502" indent="-243834" algn="l" defTabSz="914377" rtl="0" eaLnBrk="1" latinLnBrk="0" hangingPunct="1">
        <a:lnSpc>
          <a:spcPct val="100000"/>
        </a:lnSpc>
        <a:spcBef>
          <a:spcPts val="500"/>
        </a:spcBef>
        <a:buFont typeface="Arial" panose="020B0604020202020204" pitchFamily="34" charset="0"/>
        <a:buChar char="•"/>
        <a:defRPr sz="1867" b="0" i="0" kern="1200">
          <a:solidFill>
            <a:schemeClr val="tx1"/>
          </a:solidFill>
          <a:latin typeface="+mn-lt"/>
          <a:ea typeface="+mn-ea"/>
          <a:cs typeface="+mn-cs"/>
        </a:defRPr>
      </a:lvl3pPr>
      <a:lvl4pPr marL="975336" indent="-243834" algn="l" defTabSz="914377" rtl="0" eaLnBrk="1" latinLnBrk="0" hangingPunct="1">
        <a:lnSpc>
          <a:spcPct val="114000"/>
        </a:lnSpc>
        <a:spcBef>
          <a:spcPts val="500"/>
        </a:spcBef>
        <a:buFont typeface="STIXGeneral-Regular" pitchFamily="2" charset="2"/>
        <a:buChar char="⎯"/>
        <a:defRPr sz="1600" b="0" i="0" kern="1200">
          <a:solidFill>
            <a:schemeClr val="tx1"/>
          </a:solidFill>
          <a:latin typeface="+mn-lt"/>
          <a:ea typeface="+mn-ea"/>
          <a:cs typeface="+mn-cs"/>
        </a:defRPr>
      </a:lvl4pPr>
      <a:lvl5pPr marL="1219170" indent="-243834" algn="l" defTabSz="914377" rtl="0" eaLnBrk="1" latinLnBrk="0" hangingPunct="1">
        <a:lnSpc>
          <a:spcPct val="100000"/>
        </a:lnSpc>
        <a:spcBef>
          <a:spcPts val="500"/>
        </a:spcBef>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3">
          <p15:clr>
            <a:srgbClr val="F26B43"/>
          </p15:clr>
        </p15:guide>
        <p15:guide id="2" pos="136">
          <p15:clr>
            <a:srgbClr val="F26B43"/>
          </p15:clr>
        </p15:guide>
        <p15:guide id="3" pos="5624">
          <p15:clr>
            <a:srgbClr val="F26B43"/>
          </p15:clr>
        </p15:guide>
        <p15:guide id="4" pos="249">
          <p15:clr>
            <a:srgbClr val="F26B43"/>
          </p15:clr>
        </p15:guide>
        <p15:guide id="5" pos="521">
          <p15:clr>
            <a:srgbClr val="F26B43"/>
          </p15:clr>
        </p15:guide>
        <p15:guide id="6" pos="589">
          <p15:clr>
            <a:srgbClr val="F26B43"/>
          </p15:clr>
        </p15:guide>
        <p15:guide id="7" pos="1066">
          <p15:clr>
            <a:srgbClr val="F26B43"/>
          </p15:clr>
        </p15:guide>
        <p15:guide id="8" pos="998">
          <p15:clr>
            <a:srgbClr val="F26B43"/>
          </p15:clr>
        </p15:guide>
        <p15:guide id="9" pos="1519">
          <p15:clr>
            <a:srgbClr val="F26B43"/>
          </p15:clr>
        </p15:guide>
        <p15:guide id="10" pos="1451">
          <p15:clr>
            <a:srgbClr val="F26B43"/>
          </p15:clr>
        </p15:guide>
        <p15:guide id="11" pos="1927">
          <p15:clr>
            <a:srgbClr val="F26B43"/>
          </p15:clr>
        </p15:guide>
        <p15:guide id="12" pos="1995">
          <p15:clr>
            <a:srgbClr val="F26B43"/>
          </p15:clr>
        </p15:guide>
        <p15:guide id="13" pos="2449">
          <p15:clr>
            <a:srgbClr val="F26B43"/>
          </p15:clr>
        </p15:guide>
        <p15:guide id="14" pos="2835">
          <p15:clr>
            <a:srgbClr val="F26B43"/>
          </p15:clr>
        </p15:guide>
        <p15:guide id="15" pos="2381">
          <p15:clr>
            <a:srgbClr val="F26B43"/>
          </p15:clr>
        </p15:guide>
        <p15:guide id="16" pos="2903">
          <p15:clr>
            <a:srgbClr val="F26B43"/>
          </p15:clr>
        </p15:guide>
        <p15:guide id="17" pos="3311">
          <p15:clr>
            <a:srgbClr val="F26B43"/>
          </p15:clr>
        </p15:guide>
        <p15:guide id="18" pos="3379">
          <p15:clr>
            <a:srgbClr val="F26B43"/>
          </p15:clr>
        </p15:guide>
        <p15:guide id="19" pos="3765">
          <p15:clr>
            <a:srgbClr val="F26B43"/>
          </p15:clr>
        </p15:guide>
        <p15:guide id="20" pos="4309">
          <p15:clr>
            <a:srgbClr val="F26B43"/>
          </p15:clr>
        </p15:guide>
        <p15:guide id="21" pos="4241">
          <p15:clr>
            <a:srgbClr val="F26B43"/>
          </p15:clr>
        </p15:guide>
        <p15:guide id="22" pos="3833">
          <p15:clr>
            <a:srgbClr val="F26B43"/>
          </p15:clr>
        </p15:guide>
        <p15:guide id="23" pos="4694">
          <p15:clr>
            <a:srgbClr val="F26B43"/>
          </p15:clr>
        </p15:guide>
        <p15:guide id="24" pos="4762">
          <p15:clr>
            <a:srgbClr val="F26B43"/>
          </p15:clr>
        </p15:guide>
        <p15:guide id="26" pos="5216">
          <p15:clr>
            <a:srgbClr val="F26B43"/>
          </p15:clr>
        </p15:guide>
        <p15:guide id="27" pos="5148">
          <p15:clr>
            <a:srgbClr val="F26B43"/>
          </p15:clr>
        </p15:guide>
        <p15:guide id="28" pos="5511">
          <p15:clr>
            <a:srgbClr val="F26B43"/>
          </p15:clr>
        </p15:guide>
        <p15:guide id="29" orient="horz" pos="327">
          <p15:clr>
            <a:srgbClr val="F26B43"/>
          </p15:clr>
        </p15:guide>
        <p15:guide id="31" orient="horz" pos="2913">
          <p15:clr>
            <a:srgbClr val="F26B43"/>
          </p15:clr>
        </p15:guide>
        <p15:guide id="32" orient="horz" pos="3117">
          <p15:clr>
            <a:srgbClr val="F26B43"/>
          </p15:clr>
        </p15:guide>
        <p15:guide id="33" orient="horz" pos="395">
          <p15:clr>
            <a:srgbClr val="F26B43"/>
          </p15:clr>
        </p15:guide>
        <p15:guide id="34" orient="horz" pos="577">
          <p15:clr>
            <a:srgbClr val="F26B43"/>
          </p15:clr>
        </p15:guide>
        <p15:guide id="35" orient="horz" pos="645">
          <p15:clr>
            <a:srgbClr val="F26B43"/>
          </p15:clr>
        </p15:guide>
        <p15:guide id="36" orient="horz" pos="826">
          <p15:clr>
            <a:srgbClr val="F26B43"/>
          </p15:clr>
        </p15:guide>
        <p15:guide id="37" orient="horz" pos="894">
          <p15:clr>
            <a:srgbClr val="F26B43"/>
          </p15:clr>
        </p15:guide>
        <p15:guide id="38" orient="horz" pos="1076">
          <p15:clr>
            <a:srgbClr val="F26B43"/>
          </p15:clr>
        </p15:guide>
        <p15:guide id="39" orient="horz" pos="1144">
          <p15:clr>
            <a:srgbClr val="F26B43"/>
          </p15:clr>
        </p15:guide>
        <p15:guide id="41" orient="horz" pos="1325">
          <p15:clr>
            <a:srgbClr val="F26B43"/>
          </p15:clr>
        </p15:guide>
        <p15:guide id="42" orient="horz" pos="1393">
          <p15:clr>
            <a:srgbClr val="F26B43"/>
          </p15:clr>
        </p15:guide>
        <p15:guide id="43" orient="horz" pos="1597">
          <p15:clr>
            <a:srgbClr val="F26B43"/>
          </p15:clr>
        </p15:guide>
        <p15:guide id="44" orient="horz" pos="1665">
          <p15:clr>
            <a:srgbClr val="F26B43"/>
          </p15:clr>
        </p15:guide>
        <p15:guide id="45" orient="horz" pos="1847">
          <p15:clr>
            <a:srgbClr val="F26B43"/>
          </p15:clr>
        </p15:guide>
        <p15:guide id="46" orient="horz" pos="1915">
          <p15:clr>
            <a:srgbClr val="F26B43"/>
          </p15:clr>
        </p15:guide>
        <p15:guide id="47" orient="horz" pos="2096">
          <p15:clr>
            <a:srgbClr val="F26B43"/>
          </p15:clr>
        </p15:guide>
        <p15:guide id="48" orient="horz" pos="2164">
          <p15:clr>
            <a:srgbClr val="F26B43"/>
          </p15:clr>
        </p15:guide>
        <p15:guide id="50" orient="horz" pos="2346">
          <p15:clr>
            <a:srgbClr val="F26B43"/>
          </p15:clr>
        </p15:guide>
        <p15:guide id="51" orient="horz" pos="2414">
          <p15:clr>
            <a:srgbClr val="F26B43"/>
          </p15:clr>
        </p15:guide>
        <p15:guide id="52" orient="horz" pos="2595">
          <p15:clr>
            <a:srgbClr val="F26B43"/>
          </p15:clr>
        </p15:guide>
        <p15:guide id="53" orient="horz" pos="2663">
          <p15:clr>
            <a:srgbClr val="F26B43"/>
          </p15:clr>
        </p15:guide>
        <p15:guide id="54" orient="horz" pos="284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304800" y="0"/>
            <a:ext cx="11582400" cy="1219200"/>
          </a:xfrm>
          <a:prstGeom prst="rect">
            <a:avLst/>
          </a:prstGeom>
        </p:spPr>
        <p:txBody>
          <a:bodyPr vert="horz" lIns="0" tIns="182880" rIns="0" bIns="0" rtlCol="0" anchor="t" anchorCtr="0">
            <a:no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304800" y="1584961"/>
            <a:ext cx="9144000" cy="463623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842763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Lst>
  <p:hf hdr="0" dt="0"/>
  <p:txStyles>
    <p:titleStyle>
      <a:lvl1pPr algn="l" defTabSz="914377" rtl="0" eaLnBrk="1" latinLnBrk="0" hangingPunct="1">
        <a:lnSpc>
          <a:spcPct val="90000"/>
        </a:lnSpc>
        <a:spcBef>
          <a:spcPct val="0"/>
        </a:spcBef>
        <a:buNone/>
        <a:defRPr sz="3200" b="0" i="0" kern="1200">
          <a:solidFill>
            <a:srgbClr val="003946"/>
          </a:solidFill>
          <a:latin typeface="Georgia" panose="02040502050405020303" pitchFamily="18" charset="0"/>
          <a:ea typeface="+mj-ea"/>
          <a:cs typeface="+mj-cs"/>
        </a:defRPr>
      </a:lvl1pPr>
    </p:titleStyle>
    <p:bodyStyle>
      <a:lvl1pPr marL="243834" indent="-243834" algn="l" defTabSz="914377" rtl="0" eaLnBrk="1" latinLnBrk="0" hangingPunct="1">
        <a:lnSpc>
          <a:spcPct val="100000"/>
        </a:lnSpc>
        <a:spcBef>
          <a:spcPts val="1600"/>
        </a:spcBef>
        <a:buFont typeface="Arial" panose="020B0604020202020204" pitchFamily="34" charset="0"/>
        <a:buChar char="•"/>
        <a:defRPr sz="2400" b="0" i="0" kern="1200">
          <a:solidFill>
            <a:schemeClr val="tx1"/>
          </a:solidFill>
          <a:latin typeface="+mn-lt"/>
          <a:ea typeface="+mn-ea"/>
          <a:cs typeface="+mn-cs"/>
        </a:defRPr>
      </a:lvl1pPr>
      <a:lvl2pPr marL="487668" indent="-292601" algn="l" defTabSz="914377" rtl="0" eaLnBrk="1" latinLnBrk="0" hangingPunct="1">
        <a:lnSpc>
          <a:spcPct val="100000"/>
        </a:lnSpc>
        <a:spcBef>
          <a:spcPts val="500"/>
        </a:spcBef>
        <a:buFont typeface="STIXGeneral-Regular" pitchFamily="2" charset="2"/>
        <a:buChar char="⎯"/>
        <a:defRPr sz="2133" b="0" i="0" kern="1200">
          <a:solidFill>
            <a:schemeClr val="tx1"/>
          </a:solidFill>
          <a:latin typeface="+mn-lt"/>
          <a:ea typeface="+mn-ea"/>
          <a:cs typeface="+mn-cs"/>
        </a:defRPr>
      </a:lvl2pPr>
      <a:lvl3pPr marL="731502" indent="-243834" algn="l" defTabSz="914377" rtl="0" eaLnBrk="1" latinLnBrk="0" hangingPunct="1">
        <a:lnSpc>
          <a:spcPct val="100000"/>
        </a:lnSpc>
        <a:spcBef>
          <a:spcPts val="500"/>
        </a:spcBef>
        <a:buFont typeface="Arial" panose="020B0604020202020204" pitchFamily="34" charset="0"/>
        <a:buChar char="•"/>
        <a:defRPr sz="1867" b="0" i="0" kern="1200">
          <a:solidFill>
            <a:schemeClr val="tx1"/>
          </a:solidFill>
          <a:latin typeface="+mn-lt"/>
          <a:ea typeface="+mn-ea"/>
          <a:cs typeface="+mn-cs"/>
        </a:defRPr>
      </a:lvl3pPr>
      <a:lvl4pPr marL="975336" indent="-243834" algn="l" defTabSz="914377" rtl="0" eaLnBrk="1" latinLnBrk="0" hangingPunct="1">
        <a:lnSpc>
          <a:spcPct val="114000"/>
        </a:lnSpc>
        <a:spcBef>
          <a:spcPts val="500"/>
        </a:spcBef>
        <a:buFont typeface="STIXGeneral-Regular" pitchFamily="2" charset="2"/>
        <a:buChar char="⎯"/>
        <a:defRPr sz="1600" b="0" i="0" kern="1200">
          <a:solidFill>
            <a:schemeClr val="tx1"/>
          </a:solidFill>
          <a:latin typeface="+mn-lt"/>
          <a:ea typeface="+mn-ea"/>
          <a:cs typeface="+mn-cs"/>
        </a:defRPr>
      </a:lvl4pPr>
      <a:lvl5pPr marL="1219170" indent="-243834" algn="l" defTabSz="914377" rtl="0" eaLnBrk="1" latinLnBrk="0" hangingPunct="1">
        <a:lnSpc>
          <a:spcPct val="100000"/>
        </a:lnSpc>
        <a:spcBef>
          <a:spcPts val="500"/>
        </a:spcBef>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3">
          <p15:clr>
            <a:srgbClr val="F26B43"/>
          </p15:clr>
        </p15:guide>
        <p15:guide id="2" pos="136">
          <p15:clr>
            <a:srgbClr val="F26B43"/>
          </p15:clr>
        </p15:guide>
        <p15:guide id="3" pos="5624">
          <p15:clr>
            <a:srgbClr val="F26B43"/>
          </p15:clr>
        </p15:guide>
        <p15:guide id="4" pos="249">
          <p15:clr>
            <a:srgbClr val="F26B43"/>
          </p15:clr>
        </p15:guide>
        <p15:guide id="5" pos="521">
          <p15:clr>
            <a:srgbClr val="F26B43"/>
          </p15:clr>
        </p15:guide>
        <p15:guide id="6" pos="589">
          <p15:clr>
            <a:srgbClr val="F26B43"/>
          </p15:clr>
        </p15:guide>
        <p15:guide id="7" pos="1066">
          <p15:clr>
            <a:srgbClr val="F26B43"/>
          </p15:clr>
        </p15:guide>
        <p15:guide id="8" pos="998">
          <p15:clr>
            <a:srgbClr val="F26B43"/>
          </p15:clr>
        </p15:guide>
        <p15:guide id="9" pos="1519">
          <p15:clr>
            <a:srgbClr val="F26B43"/>
          </p15:clr>
        </p15:guide>
        <p15:guide id="10" pos="1451">
          <p15:clr>
            <a:srgbClr val="F26B43"/>
          </p15:clr>
        </p15:guide>
        <p15:guide id="11" pos="1927">
          <p15:clr>
            <a:srgbClr val="F26B43"/>
          </p15:clr>
        </p15:guide>
        <p15:guide id="12" pos="1995">
          <p15:clr>
            <a:srgbClr val="F26B43"/>
          </p15:clr>
        </p15:guide>
        <p15:guide id="13" pos="2449">
          <p15:clr>
            <a:srgbClr val="F26B43"/>
          </p15:clr>
        </p15:guide>
        <p15:guide id="14" pos="2835">
          <p15:clr>
            <a:srgbClr val="F26B43"/>
          </p15:clr>
        </p15:guide>
        <p15:guide id="15" pos="2381">
          <p15:clr>
            <a:srgbClr val="F26B43"/>
          </p15:clr>
        </p15:guide>
        <p15:guide id="16" pos="2903">
          <p15:clr>
            <a:srgbClr val="F26B43"/>
          </p15:clr>
        </p15:guide>
        <p15:guide id="17" pos="3311">
          <p15:clr>
            <a:srgbClr val="F26B43"/>
          </p15:clr>
        </p15:guide>
        <p15:guide id="18" pos="3379">
          <p15:clr>
            <a:srgbClr val="F26B43"/>
          </p15:clr>
        </p15:guide>
        <p15:guide id="19" pos="3765">
          <p15:clr>
            <a:srgbClr val="F26B43"/>
          </p15:clr>
        </p15:guide>
        <p15:guide id="20" pos="4309">
          <p15:clr>
            <a:srgbClr val="F26B43"/>
          </p15:clr>
        </p15:guide>
        <p15:guide id="21" pos="4241">
          <p15:clr>
            <a:srgbClr val="F26B43"/>
          </p15:clr>
        </p15:guide>
        <p15:guide id="22" pos="3833">
          <p15:clr>
            <a:srgbClr val="F26B43"/>
          </p15:clr>
        </p15:guide>
        <p15:guide id="23" pos="4694">
          <p15:clr>
            <a:srgbClr val="F26B43"/>
          </p15:clr>
        </p15:guide>
        <p15:guide id="24" pos="4762">
          <p15:clr>
            <a:srgbClr val="F26B43"/>
          </p15:clr>
        </p15:guide>
        <p15:guide id="26" pos="5216">
          <p15:clr>
            <a:srgbClr val="F26B43"/>
          </p15:clr>
        </p15:guide>
        <p15:guide id="27" pos="5148">
          <p15:clr>
            <a:srgbClr val="F26B43"/>
          </p15:clr>
        </p15:guide>
        <p15:guide id="28" pos="5511">
          <p15:clr>
            <a:srgbClr val="F26B43"/>
          </p15:clr>
        </p15:guide>
        <p15:guide id="29" orient="horz" pos="327">
          <p15:clr>
            <a:srgbClr val="F26B43"/>
          </p15:clr>
        </p15:guide>
        <p15:guide id="31" orient="horz" pos="2913">
          <p15:clr>
            <a:srgbClr val="F26B43"/>
          </p15:clr>
        </p15:guide>
        <p15:guide id="32" orient="horz" pos="3117">
          <p15:clr>
            <a:srgbClr val="F26B43"/>
          </p15:clr>
        </p15:guide>
        <p15:guide id="33" orient="horz" pos="395">
          <p15:clr>
            <a:srgbClr val="F26B43"/>
          </p15:clr>
        </p15:guide>
        <p15:guide id="34" orient="horz" pos="577">
          <p15:clr>
            <a:srgbClr val="F26B43"/>
          </p15:clr>
        </p15:guide>
        <p15:guide id="35" orient="horz" pos="645">
          <p15:clr>
            <a:srgbClr val="F26B43"/>
          </p15:clr>
        </p15:guide>
        <p15:guide id="36" orient="horz" pos="826">
          <p15:clr>
            <a:srgbClr val="F26B43"/>
          </p15:clr>
        </p15:guide>
        <p15:guide id="37" orient="horz" pos="894">
          <p15:clr>
            <a:srgbClr val="F26B43"/>
          </p15:clr>
        </p15:guide>
        <p15:guide id="38" orient="horz" pos="1076">
          <p15:clr>
            <a:srgbClr val="F26B43"/>
          </p15:clr>
        </p15:guide>
        <p15:guide id="39" orient="horz" pos="1144">
          <p15:clr>
            <a:srgbClr val="F26B43"/>
          </p15:clr>
        </p15:guide>
        <p15:guide id="41" orient="horz" pos="1325">
          <p15:clr>
            <a:srgbClr val="F26B43"/>
          </p15:clr>
        </p15:guide>
        <p15:guide id="42" orient="horz" pos="1393">
          <p15:clr>
            <a:srgbClr val="F26B43"/>
          </p15:clr>
        </p15:guide>
        <p15:guide id="43" orient="horz" pos="1597">
          <p15:clr>
            <a:srgbClr val="F26B43"/>
          </p15:clr>
        </p15:guide>
        <p15:guide id="44" orient="horz" pos="1665">
          <p15:clr>
            <a:srgbClr val="F26B43"/>
          </p15:clr>
        </p15:guide>
        <p15:guide id="45" orient="horz" pos="1847">
          <p15:clr>
            <a:srgbClr val="F26B43"/>
          </p15:clr>
        </p15:guide>
        <p15:guide id="46" orient="horz" pos="1915">
          <p15:clr>
            <a:srgbClr val="F26B43"/>
          </p15:clr>
        </p15:guide>
        <p15:guide id="47" orient="horz" pos="2096">
          <p15:clr>
            <a:srgbClr val="F26B43"/>
          </p15:clr>
        </p15:guide>
        <p15:guide id="48" orient="horz" pos="2164">
          <p15:clr>
            <a:srgbClr val="F26B43"/>
          </p15:clr>
        </p15:guide>
        <p15:guide id="50" orient="horz" pos="2346">
          <p15:clr>
            <a:srgbClr val="F26B43"/>
          </p15:clr>
        </p15:guide>
        <p15:guide id="51" orient="horz" pos="2414">
          <p15:clr>
            <a:srgbClr val="F26B43"/>
          </p15:clr>
        </p15:guide>
        <p15:guide id="52" orient="horz" pos="2595">
          <p15:clr>
            <a:srgbClr val="F26B43"/>
          </p15:clr>
        </p15:guide>
        <p15:guide id="53" orient="horz" pos="2663">
          <p15:clr>
            <a:srgbClr val="F26B43"/>
          </p15:clr>
        </p15:guide>
        <p15:guide id="54" orient="horz" pos="28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313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1093994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5040148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16 </a:t>
            </a:r>
            <a:r>
              <a:rPr lang="en-US" altLang="en-US" dirty="0" err="1"/>
              <a:t>pt</a:t>
            </a:r>
            <a:endParaRPr lang="en-US" altLang="en-US" dirty="0"/>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dirty="0"/>
              <a:t>Confidential, unpublished property of Cigna. Do not duplicate or distribute. Use and distribution limited solely to authorized personnel. © 2016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88766362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16 </a:t>
            </a:r>
            <a:r>
              <a:rPr lang="en-US" altLang="en-US" dirty="0" err="1"/>
              <a:t>pt</a:t>
            </a:r>
            <a:endParaRPr lang="en-US" altLang="en-US" dirty="0"/>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a:t>Confidential, unpublished property of Cigna. Do not duplicate or distribute. Use and distribution limited solely to authorized personnel. © 2015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119491560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A3A12-0D1A-406C-A2B5-2269E0E1AE48}" type="datetimeFigureOut">
              <a:rPr lang="en-US" smtClean="0"/>
              <a:t>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BF55F-2112-44A5-96AC-4AC34BB4163E}" type="slidenum">
              <a:rPr lang="en-US" smtClean="0"/>
              <a:t>‹#›</a:t>
            </a:fld>
            <a:endParaRPr lang="en-US"/>
          </a:p>
        </p:txBody>
      </p:sp>
    </p:spTree>
    <p:extLst>
      <p:ext uri="{BB962C8B-B14F-4D97-AF65-F5344CB8AC3E}">
        <p14:creationId xmlns:p14="http://schemas.microsoft.com/office/powerpoint/2010/main" val="109202843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p:nvPr userDrawn="1"/>
        </p:nvSpPr>
        <p:spPr>
          <a:xfrm>
            <a:off x="11457508" y="6375224"/>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a:cs typeface="Arial"/>
              </a:rPr>
              <a:t> </a:t>
            </a:r>
            <a:fld id="{38743595-4496-5147-A886-7D133864DF76}" type="slidenum">
              <a:rPr lang="en-US" sz="600" b="0" i="0" smtClean="0">
                <a:solidFill>
                  <a:schemeClr val="bg2"/>
                </a:solidFill>
                <a:latin typeface="Arial"/>
                <a:ea typeface="Arial"/>
                <a:cs typeface="Arial"/>
              </a:rPr>
              <a:pPr algn="ctr"/>
              <a:t>‹#›</a:t>
            </a:fld>
            <a:endParaRPr lang="en-US" sz="600" b="0" i="0">
              <a:solidFill>
                <a:schemeClr val="bg2"/>
              </a:solidFill>
              <a:latin typeface="Arial"/>
              <a:ea typeface="Arial"/>
              <a:cs typeface="Arial"/>
            </a:endParaRPr>
          </a:p>
        </p:txBody>
      </p:sp>
      <p:pic>
        <p:nvPicPr>
          <p:cNvPr id="7" name="Picture 6">
            <a:extLst>
              <a:ext uri="{FF2B5EF4-FFF2-40B4-BE49-F238E27FC236}">
                <a16:creationId xmlns:a16="http://schemas.microsoft.com/office/drawing/2014/main" id="{7FDBB539-29F6-CA44-A75C-4870768D5E20}"/>
              </a:ext>
            </a:extLst>
          </p:cNvPr>
          <p:cNvPicPr>
            <a:picLocks noChangeAspect="1"/>
          </p:cNvPicPr>
          <p:nvPr userDrawn="1"/>
        </p:nvPicPr>
        <p:blipFill>
          <a:blip r:embed="rId34">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8" name="Footer Placeholder 4">
            <a:extLst>
              <a:ext uri="{FF2B5EF4-FFF2-40B4-BE49-F238E27FC236}">
                <a16:creationId xmlns:a16="http://schemas.microsoft.com/office/drawing/2014/main" id="{ADBD1E75-2B00-47F7-9135-FA47E036C18A}"/>
              </a:ext>
            </a:extLst>
          </p:cNvPr>
          <p:cNvSpPr txBox="1"/>
          <p:nvPr userDrawn="1"/>
        </p:nvSpPr>
        <p:spPr>
          <a:xfrm>
            <a:off x="3271739" y="621517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2023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31155454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Lst>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txStyles>
    <p:titleStyle>
      <a:lvl1pPr algn="l" defTabSz="914377"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377" rtl="0" eaLnBrk="1" latinLnBrk="0" hangingPunct="1">
        <a:spcBef>
          <a:spcPts val="1200"/>
        </a:spcBef>
        <a:spcAft>
          <a:spcPct val="0"/>
        </a:spcAft>
        <a:buClrTx/>
        <a:buFontTx/>
        <a:buNone/>
        <a:tabLst>
          <a:tab pos="1201709" algn="l"/>
        </a:tabLst>
        <a:defRPr sz="2000" b="0" i="0" kern="1200">
          <a:solidFill>
            <a:schemeClr val="bg2"/>
          </a:solidFill>
          <a:latin typeface="+mn-lt"/>
          <a:ea typeface="Arial"/>
          <a:cs typeface="Arial"/>
        </a:defRPr>
      </a:lvl1pPr>
      <a:lvl2pPr marL="200020" indent="-200020" algn="l" defTabSz="914377" rtl="0" eaLnBrk="1" latinLnBrk="0" hangingPunct="1">
        <a:spcBef>
          <a:spcPts val="600"/>
        </a:spcBef>
        <a:spcAft>
          <a:spcPct val="0"/>
        </a:spcAft>
        <a:buClrTx/>
        <a:buFont typeface="Arial" pitchFamily="34" charset="0"/>
        <a:buChar char="•"/>
        <a:tabLst>
          <a:tab pos="1201709" algn="l"/>
        </a:tabLst>
        <a:defRPr sz="1800" b="0" i="0" kern="1200">
          <a:solidFill>
            <a:schemeClr val="bg2"/>
          </a:solidFill>
          <a:latin typeface="+mn-lt"/>
          <a:ea typeface="Arial"/>
          <a:cs typeface="Arial"/>
        </a:defRPr>
      </a:lvl2pPr>
      <a:lvl3pPr marL="398453" indent="-200020" algn="l" defTabSz="914377" rtl="0" eaLnBrk="1" latinLnBrk="0" hangingPunct="1">
        <a:spcBef>
          <a:spcPts val="300"/>
        </a:spcBef>
        <a:spcAft>
          <a:spcPct val="0"/>
        </a:spcAft>
        <a:buClrTx/>
        <a:buFont typeface="Lucida Grande"/>
        <a:buChar char="-"/>
        <a:tabLst>
          <a:tab pos="1201709" algn="l"/>
        </a:tabLst>
        <a:defRPr sz="1600" b="0" i="0" kern="1200">
          <a:solidFill>
            <a:schemeClr val="bg2"/>
          </a:solidFill>
          <a:latin typeface="+mn-lt"/>
          <a:ea typeface="Arial"/>
          <a:cs typeface="Arial"/>
        </a:defRPr>
      </a:lvl3pPr>
      <a:lvl4pPr marL="622284" indent="-200020" algn="l" defTabSz="914377" rtl="0" eaLnBrk="1" latinLnBrk="0" hangingPunct="1">
        <a:spcBef>
          <a:spcPts val="300"/>
        </a:spcBef>
        <a:spcAft>
          <a:spcPct val="0"/>
        </a:spcAft>
        <a:buClrTx/>
        <a:buFont typeface="Arial" pitchFamily="34" charset="0"/>
        <a:buChar char="•"/>
        <a:tabLst>
          <a:tab pos="1201709" algn="l"/>
        </a:tabLst>
        <a:defRPr sz="1400" b="0" i="0" kern="1200">
          <a:solidFill>
            <a:schemeClr val="bg2"/>
          </a:solidFill>
          <a:latin typeface="+mn-lt"/>
          <a:ea typeface="Arial"/>
          <a:cs typeface="Arial"/>
        </a:defRPr>
      </a:lvl4pPr>
      <a:lvl5pPr marL="806431" indent="-182558" algn="l" defTabSz="914377" rtl="0" eaLnBrk="1" latinLnBrk="0" hangingPunct="1">
        <a:spcBef>
          <a:spcPts val="300"/>
        </a:spcBef>
        <a:spcAft>
          <a:spcPct val="0"/>
        </a:spcAft>
        <a:buClrTx/>
        <a:buFont typeface="Lucida Grande"/>
        <a:buChar char="-"/>
        <a:tabLst>
          <a:tab pos="1201709" algn="l"/>
        </a:tabLst>
        <a:defRPr sz="1400" b="0" i="0" kern="1200">
          <a:solidFill>
            <a:schemeClr val="bg2"/>
          </a:solidFill>
          <a:latin typeface="+mn-lt"/>
          <a:ea typeface="Arial"/>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8" y="288925"/>
            <a:ext cx="11615737" cy="930275"/>
          </a:xfrm>
          <a:prstGeom prst="rect">
            <a:avLst/>
          </a:prstGeom>
        </p:spPr>
        <p:txBody>
          <a:bodyPr vert="horz" lIns="0" tIns="0" rIns="0" bIns="0" rtlCol="0" anchor="t" anchorCtr="0">
            <a:no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5"/>
          </a:xfrm>
          <a:prstGeom prst="rect">
            <a:avLst/>
          </a:prstGeom>
        </p:spPr>
        <p:txBody>
          <a:bodyPr vert="horz" lIns="0" tIns="0" rIns="0" bIns="0" rtlCol="0">
            <a:noAutofit/>
          </a:bodyPr>
          <a:lstStyle/>
          <a:p>
            <a:pPr lvl="0"/>
            <a:r>
              <a:rPr lang="en-US" dirty="0"/>
              <a:t>Click to edit 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EntityNameDynamic (US) -Placeholder">
            <a:extLst>
              <a:ext uri="{FF2B5EF4-FFF2-40B4-BE49-F238E27FC236}">
                <a16:creationId xmlns:a16="http://schemas.microsoft.com/office/drawing/2014/main" id="{8244953B-4CD4-3D85-4561-5F0090292D00}"/>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dirty="0">
                <a:solidFill>
                  <a:schemeClr val="tx2"/>
                </a:solidFill>
              </a:rPr>
              <a:t>Sun Life U.S.</a:t>
            </a:r>
          </a:p>
        </p:txBody>
      </p:sp>
      <p:sp>
        <p:nvSpPr>
          <p:cNvPr id="14" name="TaglineDynamic (US) -Placeholder">
            <a:extLst>
              <a:ext uri="{FF2B5EF4-FFF2-40B4-BE49-F238E27FC236}">
                <a16:creationId xmlns:a16="http://schemas.microsoft.com/office/drawing/2014/main" id="{D5D7EB9C-0442-9E6D-ED0E-B1A970768F3C}"/>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89133919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Lst>
  <p:hf sldNum="0" hdr="0" dt="0"/>
  <p:txStyles>
    <p:titleStyle>
      <a:lvl1pPr algn="l" defTabSz="1219139" rtl="0" eaLnBrk="1" latinLnBrk="0" hangingPunct="1">
        <a:lnSpc>
          <a:spcPct val="90000"/>
        </a:lnSpc>
        <a:spcBef>
          <a:spcPct val="0"/>
        </a:spcBef>
        <a:buNone/>
        <a:defRPr sz="4267" b="0" i="0" kern="1200">
          <a:solidFill>
            <a:schemeClr val="tx2"/>
          </a:solidFill>
          <a:latin typeface="+mj-lt"/>
          <a:ea typeface="+mj-ea"/>
          <a:cs typeface="+mj-cs"/>
        </a:defRPr>
      </a:lvl1pPr>
    </p:titleStyle>
    <p:bodyStyle>
      <a:lvl1pPr marL="325104" indent="-325104" algn="l" defTabSz="1219139" rtl="0" eaLnBrk="1" latinLnBrk="0" hangingPunct="1">
        <a:lnSpc>
          <a:spcPct val="100000"/>
        </a:lnSpc>
        <a:spcBef>
          <a:spcPts val="2133"/>
        </a:spcBef>
        <a:buFont typeface="Arial" panose="020B0604020202020204" pitchFamily="34" charset="0"/>
        <a:buChar char="•"/>
        <a:defRPr sz="3200" b="0" i="0" kern="1200">
          <a:solidFill>
            <a:schemeClr val="tx1"/>
          </a:solidFill>
          <a:latin typeface="+mn-lt"/>
          <a:ea typeface="+mn-ea"/>
          <a:cs typeface="+mn-cs"/>
        </a:defRPr>
      </a:lvl1pPr>
      <a:lvl2pPr marL="650208" indent="-357614" algn="l" defTabSz="1219139" rtl="0" eaLnBrk="1" latinLnBrk="0" hangingPunct="1">
        <a:lnSpc>
          <a:spcPct val="100000"/>
        </a:lnSpc>
        <a:spcBef>
          <a:spcPts val="667"/>
        </a:spcBef>
        <a:buSzPct val="75000"/>
        <a:buFont typeface="Arial" pitchFamily="34" charset="0"/>
        <a:buChar char="⏤"/>
        <a:defRPr sz="2667" b="0" i="0" kern="1200">
          <a:solidFill>
            <a:schemeClr val="tx1"/>
          </a:solidFill>
          <a:latin typeface="+mn-lt"/>
          <a:ea typeface="+mn-ea"/>
          <a:cs typeface="+mn-cs"/>
        </a:defRPr>
      </a:lvl2pPr>
      <a:lvl3pPr marL="975312" indent="-325104" algn="l" defTabSz="1219139" rtl="0" eaLnBrk="1" latinLnBrk="0" hangingPunct="1">
        <a:lnSpc>
          <a:spcPct val="100000"/>
        </a:lnSpc>
        <a:spcBef>
          <a:spcPts val="667"/>
        </a:spcBef>
        <a:buFont typeface="Arial" panose="020B0604020202020204" pitchFamily="34" charset="0"/>
        <a:buChar char="•"/>
        <a:defRPr sz="2400" b="0" i="0" kern="1200">
          <a:solidFill>
            <a:schemeClr val="tx1"/>
          </a:solidFill>
          <a:latin typeface="+mn-lt"/>
          <a:ea typeface="+mn-ea"/>
          <a:cs typeface="+mn-cs"/>
        </a:defRPr>
      </a:lvl3pPr>
      <a:lvl4pPr marL="1300415" indent="-325104" algn="l" defTabSz="1219139" rtl="0" eaLnBrk="1" latinLnBrk="0" hangingPunct="1">
        <a:lnSpc>
          <a:spcPct val="100000"/>
        </a:lnSpc>
        <a:spcBef>
          <a:spcPts val="667"/>
        </a:spcBef>
        <a:buFont typeface="Arial" pitchFamily="34" charset="0"/>
        <a:buChar char="⎯"/>
        <a:defRPr sz="2133" b="0" i="0" kern="1200">
          <a:solidFill>
            <a:schemeClr val="tx1"/>
          </a:solidFill>
          <a:latin typeface="+mn-lt"/>
          <a:ea typeface="+mn-ea"/>
          <a:cs typeface="+mn-cs"/>
        </a:defRPr>
      </a:lvl4pPr>
      <a:lvl5pPr marL="1625519" indent="-325104" algn="l" defTabSz="1219139" rtl="0" eaLnBrk="1" latinLnBrk="0" hangingPunct="1">
        <a:lnSpc>
          <a:spcPct val="10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6">
          <p15:clr>
            <a:srgbClr val="F26B43"/>
          </p15:clr>
        </p15:guide>
        <p15:guide id="2" pos="531">
          <p15:clr>
            <a:srgbClr val="A4A4A4"/>
          </p15:clr>
        </p15:guide>
        <p15:guide id="3" orient="horz" pos="136">
          <p15:clr>
            <a:srgbClr val="F26B43"/>
          </p15:clr>
        </p15:guide>
        <p15:guide id="4" orient="horz" pos="3104">
          <p15:clr>
            <a:srgbClr val="F26B43"/>
          </p15:clr>
        </p15:guide>
        <p15:guide id="5" pos="599">
          <p15:clr>
            <a:srgbClr val="A4A4A4"/>
          </p15:clr>
        </p15:guide>
        <p15:guide id="6" pos="994">
          <p15:clr>
            <a:srgbClr val="A4A4A4"/>
          </p15:clr>
        </p15:guide>
        <p15:guide id="7" pos="1062">
          <p15:clr>
            <a:srgbClr val="A4A4A4"/>
          </p15:clr>
        </p15:guide>
        <p15:guide id="8" pos="1457">
          <p15:clr>
            <a:srgbClr val="A4A4A4"/>
          </p15:clr>
        </p15:guide>
        <p15:guide id="9" pos="1525">
          <p15:clr>
            <a:srgbClr val="A4A4A4"/>
          </p15:clr>
        </p15:guide>
        <p15:guide id="10" pos="1920">
          <p15:clr>
            <a:srgbClr val="A4A4A4"/>
          </p15:clr>
        </p15:guide>
        <p15:guide id="11" pos="1988">
          <p15:clr>
            <a:srgbClr val="A4A4A4"/>
          </p15:clr>
        </p15:guide>
        <p15:guide id="12" pos="2383">
          <p15:clr>
            <a:srgbClr val="A4A4A4"/>
          </p15:clr>
        </p15:guide>
        <p15:guide id="13" pos="2451">
          <p15:clr>
            <a:srgbClr val="A4A4A4"/>
          </p15:clr>
        </p15:guide>
        <p15:guide id="14" pos="2846">
          <p15:clr>
            <a:srgbClr val="A4A4A4"/>
          </p15:clr>
        </p15:guide>
        <p15:guide id="15" pos="2914">
          <p15:clr>
            <a:srgbClr val="A4A4A4"/>
          </p15:clr>
        </p15:guide>
        <p15:guide id="16" pos="3308">
          <p15:clr>
            <a:srgbClr val="A4A4A4"/>
          </p15:clr>
        </p15:guide>
        <p15:guide id="17" pos="3377">
          <p15:clr>
            <a:srgbClr val="A4A4A4"/>
          </p15:clr>
        </p15:guide>
        <p15:guide id="18" pos="3772">
          <p15:clr>
            <a:srgbClr val="A4A4A4"/>
          </p15:clr>
        </p15:guide>
        <p15:guide id="19" pos="3840">
          <p15:clr>
            <a:srgbClr val="A4A4A4"/>
          </p15:clr>
        </p15:guide>
        <p15:guide id="20" pos="4235">
          <p15:clr>
            <a:srgbClr val="A4A4A4"/>
          </p15:clr>
        </p15:guide>
        <p15:guide id="21" pos="4303">
          <p15:clr>
            <a:srgbClr val="A4A4A4"/>
          </p15:clr>
        </p15:guide>
        <p15:guide id="22" pos="4697">
          <p15:clr>
            <a:srgbClr val="A4A4A4"/>
          </p15:clr>
        </p15:guide>
        <p15:guide id="23" pos="4766">
          <p15:clr>
            <a:srgbClr val="A4A4A4"/>
          </p15:clr>
        </p15:guide>
        <p15:guide id="24" pos="5161">
          <p15:clr>
            <a:srgbClr val="A4A4A4"/>
          </p15:clr>
        </p15:guide>
        <p15:guide id="25" pos="5228">
          <p15:clr>
            <a:srgbClr val="A4A4A4"/>
          </p15:clr>
        </p15:guide>
        <p15:guide id="26" pos="56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56.jpeg"/><Relationship Id="rId1" Type="http://schemas.openxmlformats.org/officeDocument/2006/relationships/slideLayout" Target="../slideLayouts/slideLayout4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ags" Target="../tags/tag1.xml"/><Relationship Id="rId5" Type="http://schemas.openxmlformats.org/officeDocument/2006/relationships/image" Target="../media/image79.png"/><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emf"/><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6.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9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14.emf"/><Relationship Id="rId7"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image" Target="../media/image115.emf"/></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5.xml"/><Relationship Id="rId1" Type="http://schemas.openxmlformats.org/officeDocument/2006/relationships/slideLayout" Target="../slideLayouts/slideLayout96.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www.metlife.com/info/oklahoma/" TargetMode="External"/><Relationship Id="rId7" Type="http://schemas.openxmlformats.org/officeDocument/2006/relationships/hyperlink" Target="https://vimeo.com/737877557/96cd77e2de" TargetMode="External"/><Relationship Id="rId2" Type="http://schemas.openxmlformats.org/officeDocument/2006/relationships/notesSlide" Target="../notesSlides/notesSlide16.xml"/><Relationship Id="rId1" Type="http://schemas.openxmlformats.org/officeDocument/2006/relationships/slideLayout" Target="../slideLayouts/slideLayout98.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hyperlink" Target="http://www.metlife.com/stateofoklahoma" TargetMode="External"/><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customXml" Target="../../customXml/item8.xml"/><Relationship Id="rId1" Type="http://schemas.openxmlformats.org/officeDocument/2006/relationships/customXml" Target="../../customXml/item4.xml"/><Relationship Id="rId4" Type="http://schemas.openxmlformats.org/officeDocument/2006/relationships/image" Target="../media/image126.bin"/></Relationships>
</file>

<file path=ppt/slides/_rels/slide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customXml" Target="../../customXml/item6.xml"/><Relationship Id="rId1" Type="http://schemas.openxmlformats.org/officeDocument/2006/relationships/customXml" Target="../../customXml/item3.xml"/><Relationship Id="rId5" Type="http://schemas.openxmlformats.org/officeDocument/2006/relationships/image" Target="../media/image131.bin"/><Relationship Id="rId4"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www.teledentistry.com/sunlife" TargetMode="External"/><Relationship Id="rId1" Type="http://schemas.openxmlformats.org/officeDocument/2006/relationships/slideLayout" Target="../slideLayouts/slideLayout107.xml"/><Relationship Id="rId5" Type="http://schemas.openxmlformats.org/officeDocument/2006/relationships/image" Target="../media/image133.jpe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hyperlink" Target="http://www.sunlife.com/account" TargetMode="External"/><Relationship Id="rId2" Type="http://schemas.openxmlformats.org/officeDocument/2006/relationships/image" Target="../media/image134.jpg"/><Relationship Id="rId1" Type="http://schemas.openxmlformats.org/officeDocument/2006/relationships/slideLayout" Target="../slideLayouts/slideLayout169.xml"/><Relationship Id="rId4" Type="http://schemas.openxmlformats.org/officeDocument/2006/relationships/hyperlink" Target="http://www.sunlife.com/dentalIDcar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sunlife.com/findadentist" TargetMode="External"/><Relationship Id="rId2" Type="http://schemas.openxmlformats.org/officeDocument/2006/relationships/image" Target="../media/image135.jpg"/><Relationship Id="rId1" Type="http://schemas.openxmlformats.org/officeDocument/2006/relationships/slideLayout" Target="../slideLayouts/slideLayout107.xml"/><Relationship Id="rId4" Type="http://schemas.openxmlformats.org/officeDocument/2006/relationships/hyperlink" Target="http://www.sunlife.com/dentalhealthcente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29.png"/><Relationship Id="rId2" Type="http://schemas.openxmlformats.org/officeDocument/2006/relationships/hyperlink" Target="http://www.sunlife.com/dentalhealthcenter" TargetMode="External"/><Relationship Id="rId1" Type="http://schemas.openxmlformats.org/officeDocument/2006/relationships/slideLayout" Target="../slideLayouts/slideLayout107.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5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7.xml"/></Relationships>
</file>

<file path=ppt/slides/_rels/slide5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customXml" Target="../../customXml/item5.xml"/><Relationship Id="rId1" Type="http://schemas.openxmlformats.org/officeDocument/2006/relationships/customXml" Target="../../customXml/item1.xml"/><Relationship Id="rId5" Type="http://schemas.openxmlformats.org/officeDocument/2006/relationships/image" Target="../media/image142.bin"/><Relationship Id="rId4"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customXml" Target="../../customXml/item2.xml"/><Relationship Id="rId1" Type="http://schemas.openxmlformats.org/officeDocument/2006/relationships/customXml" Target="../../customXml/item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image" Target="../media/image49.jpeg"/><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jpe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49.jpeg"/><Relationship Id="rId1" Type="http://schemas.openxmlformats.org/officeDocument/2006/relationships/slideLayout" Target="../slideLayouts/slideLayout45.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Layout" Target="../slideLayouts/slideLayout45.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rot="-10800000">
            <a:off x="6668447" y="359454"/>
            <a:ext cx="2082428" cy="1049117"/>
            <a:chOff x="0" y="0"/>
            <a:chExt cx="812800" cy="409485"/>
          </a:xfrm>
        </p:grpSpPr>
        <p:sp>
          <p:nvSpPr>
            <p:cNvPr id="4" name="Freeform 4"/>
            <p:cNvSpPr/>
            <p:nvPr/>
          </p:nvSpPr>
          <p:spPr>
            <a:xfrm>
              <a:off x="0" y="0"/>
              <a:ext cx="812800" cy="409485"/>
            </a:xfrm>
            <a:custGeom>
              <a:avLst/>
              <a:gdLst/>
              <a:ahLst/>
              <a:cxnLst/>
              <a:rect l="l" t="t" r="r" b="b"/>
              <a:pathLst>
                <a:path w="812800" h="409485">
                  <a:moveTo>
                    <a:pt x="406400" y="409485"/>
                  </a:moveTo>
                  <a:lnTo>
                    <a:pt x="812800" y="0"/>
                  </a:lnTo>
                  <a:lnTo>
                    <a:pt x="0" y="0"/>
                  </a:lnTo>
                  <a:lnTo>
                    <a:pt x="406400" y="409485"/>
                  </a:lnTo>
                  <a:close/>
                </a:path>
              </a:pathLst>
            </a:custGeom>
            <a:solidFill>
              <a:srgbClr val="091E39"/>
            </a:solidFill>
          </p:spPr>
          <p:txBody>
            <a:bodyPr/>
            <a:lstStyle/>
            <a:p>
              <a:endParaRPr lang="en-US"/>
            </a:p>
          </p:txBody>
        </p:sp>
        <p:sp>
          <p:nvSpPr>
            <p:cNvPr id="5" name="TextBox 5"/>
            <p:cNvSpPr txBox="1"/>
            <p:nvPr/>
          </p:nvSpPr>
          <p:spPr>
            <a:xfrm>
              <a:off x="127000" y="29249"/>
              <a:ext cx="558800" cy="190118"/>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670145" y="359454"/>
            <a:ext cx="4045865" cy="794071"/>
            <a:chOff x="0" y="0"/>
            <a:chExt cx="4523508" cy="887817"/>
          </a:xfrm>
        </p:grpSpPr>
        <p:sp>
          <p:nvSpPr>
            <p:cNvPr id="7" name="Freeform 7"/>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1780C0"/>
            </a:solidFill>
          </p:spPr>
          <p:txBody>
            <a:bodyPr/>
            <a:lstStyle/>
            <a:p>
              <a:endParaRPr lang="en-US"/>
            </a:p>
          </p:txBody>
        </p:sp>
        <p:sp>
          <p:nvSpPr>
            <p:cNvPr id="8" name="TextBox 8"/>
            <p:cNvSpPr txBox="1"/>
            <p:nvPr/>
          </p:nvSpPr>
          <p:spPr>
            <a:xfrm>
              <a:off x="101600" y="0"/>
              <a:ext cx="4320308" cy="88781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1937816" y="1153524"/>
            <a:ext cx="2018079" cy="488125"/>
            <a:chOff x="0" y="0"/>
            <a:chExt cx="915414" cy="221417"/>
          </a:xfrm>
        </p:grpSpPr>
        <p:sp>
          <p:nvSpPr>
            <p:cNvPr id="10" name="Freeform 1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11" name="TextBox 11"/>
            <p:cNvSpPr txBox="1"/>
            <p:nvPr/>
          </p:nvSpPr>
          <p:spPr>
            <a:xfrm>
              <a:off x="0" y="0"/>
              <a:ext cx="915414" cy="22141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3995556" y="1153524"/>
            <a:ext cx="2018079" cy="488125"/>
            <a:chOff x="0" y="0"/>
            <a:chExt cx="915414" cy="221417"/>
          </a:xfrm>
        </p:grpSpPr>
        <p:sp>
          <p:nvSpPr>
            <p:cNvPr id="13" name="Freeform 1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14" name="TextBox 14"/>
            <p:cNvSpPr txBox="1"/>
            <p:nvPr/>
          </p:nvSpPr>
          <p:spPr>
            <a:xfrm>
              <a:off x="0" y="0"/>
              <a:ext cx="915414" cy="22141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p:nvPr/>
        </p:nvGrpSpPr>
        <p:grpSpPr>
          <a:xfrm>
            <a:off x="1937816" y="1677400"/>
            <a:ext cx="4075819" cy="1208453"/>
            <a:chOff x="0" y="0"/>
            <a:chExt cx="1848819" cy="548163"/>
          </a:xfrm>
        </p:grpSpPr>
        <p:sp>
          <p:nvSpPr>
            <p:cNvPr id="16" name="Freeform 16"/>
            <p:cNvSpPr/>
            <p:nvPr/>
          </p:nvSpPr>
          <p:spPr>
            <a:xfrm>
              <a:off x="0" y="0"/>
              <a:ext cx="1848819" cy="548163"/>
            </a:xfrm>
            <a:custGeom>
              <a:avLst/>
              <a:gdLst/>
              <a:ahLst/>
              <a:cxnLst/>
              <a:rect l="l" t="t" r="r" b="b"/>
              <a:pathLst>
                <a:path w="1848819" h="548163">
                  <a:moveTo>
                    <a:pt x="0" y="0"/>
                  </a:moveTo>
                  <a:lnTo>
                    <a:pt x="1848819" y="0"/>
                  </a:lnTo>
                  <a:lnTo>
                    <a:pt x="1848819" y="548163"/>
                  </a:lnTo>
                  <a:lnTo>
                    <a:pt x="0" y="548163"/>
                  </a:lnTo>
                  <a:close/>
                </a:path>
              </a:pathLst>
            </a:custGeom>
            <a:solidFill>
              <a:srgbClr val="87D1F5"/>
            </a:solidFill>
          </p:spPr>
          <p:txBody>
            <a:bodyPr/>
            <a:lstStyle/>
            <a:p>
              <a:endParaRPr lang="en-US"/>
            </a:p>
          </p:txBody>
        </p:sp>
        <p:sp>
          <p:nvSpPr>
            <p:cNvPr id="17" name="TextBox 17"/>
            <p:cNvSpPr txBox="1"/>
            <p:nvPr/>
          </p:nvSpPr>
          <p:spPr>
            <a:xfrm>
              <a:off x="0" y="0"/>
              <a:ext cx="1848819" cy="548163"/>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6052348" y="1153524"/>
            <a:ext cx="4222814" cy="1732329"/>
            <a:chOff x="0" y="0"/>
            <a:chExt cx="1915497" cy="785796"/>
          </a:xfrm>
        </p:grpSpPr>
        <p:sp>
          <p:nvSpPr>
            <p:cNvPr id="19" name="Freeform 19"/>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87D1F5"/>
            </a:solidFill>
          </p:spPr>
          <p:txBody>
            <a:bodyPr/>
            <a:lstStyle/>
            <a:p>
              <a:endParaRPr lang="en-US"/>
            </a:p>
          </p:txBody>
        </p:sp>
        <p:sp>
          <p:nvSpPr>
            <p:cNvPr id="20" name="TextBox 20"/>
            <p:cNvSpPr txBox="1"/>
            <p:nvPr/>
          </p:nvSpPr>
          <p:spPr>
            <a:xfrm>
              <a:off x="0" y="0"/>
              <a:ext cx="1915497" cy="785796"/>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a:off x="1927899" y="2919036"/>
            <a:ext cx="2018079" cy="488125"/>
            <a:chOff x="0" y="0"/>
            <a:chExt cx="915414" cy="221417"/>
          </a:xfrm>
        </p:grpSpPr>
        <p:sp>
          <p:nvSpPr>
            <p:cNvPr id="22" name="Freeform 22"/>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F5786"/>
            </a:solidFill>
          </p:spPr>
          <p:txBody>
            <a:bodyPr/>
            <a:lstStyle/>
            <a:p>
              <a:endParaRPr lang="en-US"/>
            </a:p>
          </p:txBody>
        </p:sp>
        <p:sp>
          <p:nvSpPr>
            <p:cNvPr id="23" name="TextBox 23"/>
            <p:cNvSpPr txBox="1"/>
            <p:nvPr/>
          </p:nvSpPr>
          <p:spPr>
            <a:xfrm>
              <a:off x="0" y="0"/>
              <a:ext cx="915414" cy="221417"/>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4"/>
          <p:cNvGrpSpPr/>
          <p:nvPr/>
        </p:nvGrpSpPr>
        <p:grpSpPr>
          <a:xfrm>
            <a:off x="3985639" y="2919036"/>
            <a:ext cx="2018079" cy="488125"/>
            <a:chOff x="0" y="0"/>
            <a:chExt cx="915414" cy="221417"/>
          </a:xfrm>
        </p:grpSpPr>
        <p:sp>
          <p:nvSpPr>
            <p:cNvPr id="25" name="Freeform 25"/>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F5786"/>
            </a:solidFill>
          </p:spPr>
          <p:txBody>
            <a:bodyPr/>
            <a:lstStyle/>
            <a:p>
              <a:endParaRPr lang="en-US"/>
            </a:p>
          </p:txBody>
        </p:sp>
        <p:sp>
          <p:nvSpPr>
            <p:cNvPr id="26" name="TextBox 26"/>
            <p:cNvSpPr txBox="1"/>
            <p:nvPr/>
          </p:nvSpPr>
          <p:spPr>
            <a:xfrm>
              <a:off x="0" y="0"/>
              <a:ext cx="915414" cy="221417"/>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1927899" y="3442912"/>
            <a:ext cx="2018079" cy="1208453"/>
            <a:chOff x="0" y="0"/>
            <a:chExt cx="915414" cy="548163"/>
          </a:xfrm>
        </p:grpSpPr>
        <p:sp>
          <p:nvSpPr>
            <p:cNvPr id="28" name="Freeform 28"/>
            <p:cNvSpPr/>
            <p:nvPr/>
          </p:nvSpPr>
          <p:spPr>
            <a:xfrm>
              <a:off x="0" y="0"/>
              <a:ext cx="915414" cy="548163"/>
            </a:xfrm>
            <a:custGeom>
              <a:avLst/>
              <a:gdLst/>
              <a:ahLst/>
              <a:cxnLst/>
              <a:rect l="l" t="t" r="r" b="b"/>
              <a:pathLst>
                <a:path w="915414" h="548163">
                  <a:moveTo>
                    <a:pt x="0" y="0"/>
                  </a:moveTo>
                  <a:lnTo>
                    <a:pt x="915414" y="0"/>
                  </a:lnTo>
                  <a:lnTo>
                    <a:pt x="915414" y="548163"/>
                  </a:lnTo>
                  <a:lnTo>
                    <a:pt x="0" y="548163"/>
                  </a:lnTo>
                  <a:close/>
                </a:path>
              </a:pathLst>
            </a:custGeom>
            <a:solidFill>
              <a:srgbClr val="1F5786"/>
            </a:solidFill>
          </p:spPr>
          <p:txBody>
            <a:bodyPr/>
            <a:lstStyle/>
            <a:p>
              <a:endParaRPr lang="en-US"/>
            </a:p>
          </p:txBody>
        </p:sp>
        <p:sp>
          <p:nvSpPr>
            <p:cNvPr id="29" name="TextBox 29"/>
            <p:cNvSpPr txBox="1"/>
            <p:nvPr/>
          </p:nvSpPr>
          <p:spPr>
            <a:xfrm>
              <a:off x="0" y="0"/>
              <a:ext cx="915414" cy="548163"/>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6042432" y="2919036"/>
            <a:ext cx="4222814" cy="1732329"/>
            <a:chOff x="0" y="0"/>
            <a:chExt cx="1915497" cy="785796"/>
          </a:xfrm>
        </p:grpSpPr>
        <p:sp>
          <p:nvSpPr>
            <p:cNvPr id="31" name="Freeform 31"/>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1F5786"/>
            </a:solidFill>
          </p:spPr>
          <p:txBody>
            <a:bodyPr/>
            <a:lstStyle/>
            <a:p>
              <a:endParaRPr lang="en-US"/>
            </a:p>
          </p:txBody>
        </p:sp>
        <p:sp>
          <p:nvSpPr>
            <p:cNvPr id="32" name="TextBox 32"/>
            <p:cNvSpPr txBox="1"/>
            <p:nvPr/>
          </p:nvSpPr>
          <p:spPr>
            <a:xfrm>
              <a:off x="0" y="0"/>
              <a:ext cx="1915497" cy="785796"/>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3975725" y="3442912"/>
            <a:ext cx="2018079" cy="1208453"/>
            <a:chOff x="0" y="0"/>
            <a:chExt cx="915414" cy="548163"/>
          </a:xfrm>
        </p:grpSpPr>
        <p:sp>
          <p:nvSpPr>
            <p:cNvPr id="34" name="Freeform 34"/>
            <p:cNvSpPr/>
            <p:nvPr/>
          </p:nvSpPr>
          <p:spPr>
            <a:xfrm>
              <a:off x="0" y="0"/>
              <a:ext cx="915414" cy="548163"/>
            </a:xfrm>
            <a:custGeom>
              <a:avLst/>
              <a:gdLst/>
              <a:ahLst/>
              <a:cxnLst/>
              <a:rect l="l" t="t" r="r" b="b"/>
              <a:pathLst>
                <a:path w="915414" h="548163">
                  <a:moveTo>
                    <a:pt x="0" y="0"/>
                  </a:moveTo>
                  <a:lnTo>
                    <a:pt x="915414" y="0"/>
                  </a:lnTo>
                  <a:lnTo>
                    <a:pt x="915414" y="548163"/>
                  </a:lnTo>
                  <a:lnTo>
                    <a:pt x="0" y="548163"/>
                  </a:lnTo>
                  <a:close/>
                </a:path>
              </a:pathLst>
            </a:custGeom>
            <a:solidFill>
              <a:srgbClr val="1F5786"/>
            </a:solidFill>
          </p:spPr>
          <p:txBody>
            <a:bodyPr/>
            <a:lstStyle/>
            <a:p>
              <a:endParaRPr lang="en-US"/>
            </a:p>
          </p:txBody>
        </p:sp>
        <p:sp>
          <p:nvSpPr>
            <p:cNvPr id="35" name="TextBox 35"/>
            <p:cNvSpPr txBox="1"/>
            <p:nvPr/>
          </p:nvSpPr>
          <p:spPr>
            <a:xfrm>
              <a:off x="0" y="0"/>
              <a:ext cx="915414" cy="548163"/>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1916839" y="4702718"/>
            <a:ext cx="2018079" cy="488125"/>
            <a:chOff x="0" y="0"/>
            <a:chExt cx="915414" cy="221417"/>
          </a:xfrm>
        </p:grpSpPr>
        <p:sp>
          <p:nvSpPr>
            <p:cNvPr id="37" name="Freeform 37"/>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780C0"/>
            </a:solidFill>
          </p:spPr>
          <p:txBody>
            <a:bodyPr/>
            <a:lstStyle/>
            <a:p>
              <a:endParaRPr lang="en-US"/>
            </a:p>
          </p:txBody>
        </p:sp>
        <p:sp>
          <p:nvSpPr>
            <p:cNvPr id="38" name="TextBox 38"/>
            <p:cNvSpPr txBox="1"/>
            <p:nvPr/>
          </p:nvSpPr>
          <p:spPr>
            <a:xfrm>
              <a:off x="0" y="0"/>
              <a:ext cx="915414" cy="221417"/>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9"/>
          <p:cNvGrpSpPr/>
          <p:nvPr/>
        </p:nvGrpSpPr>
        <p:grpSpPr>
          <a:xfrm>
            <a:off x="3974579" y="4702718"/>
            <a:ext cx="2018079" cy="488125"/>
            <a:chOff x="0" y="0"/>
            <a:chExt cx="915414" cy="221417"/>
          </a:xfrm>
        </p:grpSpPr>
        <p:sp>
          <p:nvSpPr>
            <p:cNvPr id="40" name="Freeform 4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1780C0"/>
            </a:solidFill>
          </p:spPr>
          <p:txBody>
            <a:bodyPr/>
            <a:lstStyle/>
            <a:p>
              <a:endParaRPr lang="en-US"/>
            </a:p>
          </p:txBody>
        </p:sp>
        <p:sp>
          <p:nvSpPr>
            <p:cNvPr id="41" name="TextBox 41"/>
            <p:cNvSpPr txBox="1"/>
            <p:nvPr/>
          </p:nvSpPr>
          <p:spPr>
            <a:xfrm>
              <a:off x="0" y="0"/>
              <a:ext cx="915414" cy="221417"/>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2"/>
          <p:cNvGrpSpPr/>
          <p:nvPr/>
        </p:nvGrpSpPr>
        <p:grpSpPr>
          <a:xfrm>
            <a:off x="1916838" y="5226594"/>
            <a:ext cx="4065904" cy="342289"/>
            <a:chOff x="0" y="0"/>
            <a:chExt cx="1844322" cy="155265"/>
          </a:xfrm>
        </p:grpSpPr>
        <p:sp>
          <p:nvSpPr>
            <p:cNvPr id="43" name="Freeform 43"/>
            <p:cNvSpPr/>
            <p:nvPr/>
          </p:nvSpPr>
          <p:spPr>
            <a:xfrm>
              <a:off x="0" y="0"/>
              <a:ext cx="1844322" cy="155265"/>
            </a:xfrm>
            <a:custGeom>
              <a:avLst/>
              <a:gdLst/>
              <a:ahLst/>
              <a:cxnLst/>
              <a:rect l="l" t="t" r="r" b="b"/>
              <a:pathLst>
                <a:path w="1844322" h="155265">
                  <a:moveTo>
                    <a:pt x="0" y="0"/>
                  </a:moveTo>
                  <a:lnTo>
                    <a:pt x="1844322" y="0"/>
                  </a:lnTo>
                  <a:lnTo>
                    <a:pt x="1844322" y="155265"/>
                  </a:lnTo>
                  <a:lnTo>
                    <a:pt x="0" y="155265"/>
                  </a:lnTo>
                  <a:close/>
                </a:path>
              </a:pathLst>
            </a:custGeom>
            <a:solidFill>
              <a:srgbClr val="1780C0"/>
            </a:solidFill>
          </p:spPr>
          <p:txBody>
            <a:bodyPr/>
            <a:lstStyle/>
            <a:p>
              <a:endParaRPr lang="en-US"/>
            </a:p>
          </p:txBody>
        </p:sp>
        <p:sp>
          <p:nvSpPr>
            <p:cNvPr id="44" name="TextBox 44"/>
            <p:cNvSpPr txBox="1"/>
            <p:nvPr/>
          </p:nvSpPr>
          <p:spPr>
            <a:xfrm>
              <a:off x="0" y="0"/>
              <a:ext cx="1844322" cy="155265"/>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5"/>
          <p:cNvGrpSpPr/>
          <p:nvPr/>
        </p:nvGrpSpPr>
        <p:grpSpPr>
          <a:xfrm>
            <a:off x="6031370" y="4702718"/>
            <a:ext cx="4222814" cy="1732329"/>
            <a:chOff x="0" y="0"/>
            <a:chExt cx="1915497" cy="785796"/>
          </a:xfrm>
        </p:grpSpPr>
        <p:sp>
          <p:nvSpPr>
            <p:cNvPr id="46" name="Freeform 46"/>
            <p:cNvSpPr/>
            <p:nvPr/>
          </p:nvSpPr>
          <p:spPr>
            <a:xfrm>
              <a:off x="0" y="0"/>
              <a:ext cx="1915497" cy="785796"/>
            </a:xfrm>
            <a:custGeom>
              <a:avLst/>
              <a:gdLst/>
              <a:ahLst/>
              <a:cxnLst/>
              <a:rect l="l" t="t" r="r" b="b"/>
              <a:pathLst>
                <a:path w="1915497" h="785796">
                  <a:moveTo>
                    <a:pt x="0" y="0"/>
                  </a:moveTo>
                  <a:lnTo>
                    <a:pt x="1915497" y="0"/>
                  </a:lnTo>
                  <a:lnTo>
                    <a:pt x="1915497" y="785796"/>
                  </a:lnTo>
                  <a:lnTo>
                    <a:pt x="0" y="785796"/>
                  </a:lnTo>
                  <a:close/>
                </a:path>
              </a:pathLst>
            </a:custGeom>
            <a:solidFill>
              <a:srgbClr val="1780C0"/>
            </a:solidFill>
          </p:spPr>
          <p:txBody>
            <a:bodyPr/>
            <a:lstStyle/>
            <a:p>
              <a:endParaRPr lang="en-US"/>
            </a:p>
          </p:txBody>
        </p:sp>
        <p:sp>
          <p:nvSpPr>
            <p:cNvPr id="47" name="TextBox 47"/>
            <p:cNvSpPr txBox="1"/>
            <p:nvPr/>
          </p:nvSpPr>
          <p:spPr>
            <a:xfrm>
              <a:off x="0" y="0"/>
              <a:ext cx="1915497" cy="785796"/>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Group 48"/>
          <p:cNvGrpSpPr/>
          <p:nvPr/>
        </p:nvGrpSpPr>
        <p:grpSpPr>
          <a:xfrm>
            <a:off x="3985067" y="5606983"/>
            <a:ext cx="1997102" cy="815365"/>
            <a:chOff x="0" y="0"/>
            <a:chExt cx="905899" cy="369855"/>
          </a:xfrm>
        </p:grpSpPr>
        <p:sp>
          <p:nvSpPr>
            <p:cNvPr id="49" name="Freeform 49"/>
            <p:cNvSpPr/>
            <p:nvPr/>
          </p:nvSpPr>
          <p:spPr>
            <a:xfrm>
              <a:off x="0" y="0"/>
              <a:ext cx="905899" cy="369855"/>
            </a:xfrm>
            <a:custGeom>
              <a:avLst/>
              <a:gdLst/>
              <a:ahLst/>
              <a:cxnLst/>
              <a:rect l="l" t="t" r="r" b="b"/>
              <a:pathLst>
                <a:path w="905899" h="369855">
                  <a:moveTo>
                    <a:pt x="0" y="0"/>
                  </a:moveTo>
                  <a:lnTo>
                    <a:pt x="905899" y="0"/>
                  </a:lnTo>
                  <a:lnTo>
                    <a:pt x="905899" y="369855"/>
                  </a:lnTo>
                  <a:lnTo>
                    <a:pt x="0" y="369855"/>
                  </a:lnTo>
                  <a:close/>
                </a:path>
              </a:pathLst>
            </a:custGeom>
            <a:solidFill>
              <a:srgbClr val="1780C0"/>
            </a:solidFill>
          </p:spPr>
          <p:txBody>
            <a:bodyPr/>
            <a:lstStyle/>
            <a:p>
              <a:endParaRPr lang="en-US"/>
            </a:p>
          </p:txBody>
        </p:sp>
        <p:sp>
          <p:nvSpPr>
            <p:cNvPr id="50" name="TextBox 50"/>
            <p:cNvSpPr txBox="1"/>
            <p:nvPr/>
          </p:nvSpPr>
          <p:spPr>
            <a:xfrm>
              <a:off x="0" y="0"/>
              <a:ext cx="905899" cy="369855"/>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oup 51"/>
          <p:cNvGrpSpPr/>
          <p:nvPr/>
        </p:nvGrpSpPr>
        <p:grpSpPr>
          <a:xfrm>
            <a:off x="1916838" y="5600633"/>
            <a:ext cx="1997102" cy="815365"/>
            <a:chOff x="0" y="0"/>
            <a:chExt cx="905899" cy="369855"/>
          </a:xfrm>
        </p:grpSpPr>
        <p:sp>
          <p:nvSpPr>
            <p:cNvPr id="52" name="Freeform 52"/>
            <p:cNvSpPr/>
            <p:nvPr/>
          </p:nvSpPr>
          <p:spPr>
            <a:xfrm>
              <a:off x="0" y="0"/>
              <a:ext cx="905899" cy="369855"/>
            </a:xfrm>
            <a:custGeom>
              <a:avLst/>
              <a:gdLst/>
              <a:ahLst/>
              <a:cxnLst/>
              <a:rect l="l" t="t" r="r" b="b"/>
              <a:pathLst>
                <a:path w="905899" h="369855">
                  <a:moveTo>
                    <a:pt x="0" y="0"/>
                  </a:moveTo>
                  <a:lnTo>
                    <a:pt x="905899" y="0"/>
                  </a:lnTo>
                  <a:lnTo>
                    <a:pt x="905899" y="369855"/>
                  </a:lnTo>
                  <a:lnTo>
                    <a:pt x="0" y="369855"/>
                  </a:lnTo>
                  <a:close/>
                </a:path>
              </a:pathLst>
            </a:custGeom>
            <a:solidFill>
              <a:srgbClr val="1780C0"/>
            </a:solidFill>
          </p:spPr>
          <p:txBody>
            <a:bodyPr/>
            <a:lstStyle/>
            <a:p>
              <a:endParaRPr lang="en-US"/>
            </a:p>
          </p:txBody>
        </p:sp>
        <p:sp>
          <p:nvSpPr>
            <p:cNvPr id="53" name="TextBox 53"/>
            <p:cNvSpPr txBox="1"/>
            <p:nvPr/>
          </p:nvSpPr>
          <p:spPr>
            <a:xfrm>
              <a:off x="0" y="0"/>
              <a:ext cx="905899" cy="369855"/>
            </a:xfrm>
            <a:prstGeom prst="rect">
              <a:avLst/>
            </a:prstGeom>
          </p:spPr>
          <p:txBody>
            <a:bodyPr lIns="29495" tIns="29495" rIns="29495" bIns="29495"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54"/>
          <p:cNvSpPr/>
          <p:nvPr/>
        </p:nvSpPr>
        <p:spPr>
          <a:xfrm>
            <a:off x="4368904" y="563887"/>
            <a:ext cx="2521349" cy="386438"/>
          </a:xfrm>
          <a:custGeom>
            <a:avLst/>
            <a:gdLst/>
            <a:ahLst/>
            <a:cxnLst/>
            <a:rect l="l" t="t" r="r" b="b"/>
            <a:pathLst>
              <a:path w="3782023" h="579657">
                <a:moveTo>
                  <a:pt x="0" y="0"/>
                </a:moveTo>
                <a:lnTo>
                  <a:pt x="3782023" y="0"/>
                </a:lnTo>
                <a:lnTo>
                  <a:pt x="3782023" y="579656"/>
                </a:lnTo>
                <a:lnTo>
                  <a:pt x="0" y="579656"/>
                </a:lnTo>
                <a:lnTo>
                  <a:pt x="0" y="0"/>
                </a:lnTo>
                <a:close/>
              </a:path>
            </a:pathLst>
          </a:custGeom>
          <a:blipFill>
            <a:blip r:embed="rId3"/>
            <a:stretch>
              <a:fillRect/>
            </a:stretch>
          </a:blipFill>
        </p:spPr>
        <p:txBody>
          <a:bodyPr/>
          <a:lstStyle/>
          <a:p>
            <a:endParaRPr lang="en-US"/>
          </a:p>
        </p:txBody>
      </p:sp>
      <p:sp>
        <p:nvSpPr>
          <p:cNvPr id="55" name="TextBox 55"/>
          <p:cNvSpPr txBox="1"/>
          <p:nvPr/>
        </p:nvSpPr>
        <p:spPr>
          <a:xfrm>
            <a:off x="1937816" y="1232485"/>
            <a:ext cx="2018079"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HIGH PLAN</a:t>
            </a:r>
          </a:p>
        </p:txBody>
      </p:sp>
      <p:sp>
        <p:nvSpPr>
          <p:cNvPr id="56" name="TextBox 56"/>
          <p:cNvSpPr txBox="1"/>
          <p:nvPr/>
        </p:nvSpPr>
        <p:spPr>
          <a:xfrm>
            <a:off x="3995555" y="1232485"/>
            <a:ext cx="2008164"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LOW PLAN</a:t>
            </a:r>
          </a:p>
        </p:txBody>
      </p:sp>
      <p:sp>
        <p:nvSpPr>
          <p:cNvPr id="57" name="TextBox 57"/>
          <p:cNvSpPr txBox="1"/>
          <p:nvPr/>
        </p:nvSpPr>
        <p:spPr>
          <a:xfrm>
            <a:off x="1937816" y="1887581"/>
            <a:ext cx="4075819" cy="655564"/>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15% In-Network </a:t>
            </a:r>
          </a:p>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 30% Out-of-Network</a:t>
            </a:r>
          </a:p>
          <a:p>
            <a:pPr marL="0" marR="0" lvl="0" indent="0" algn="ctr" defTabSz="91440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Copay</a:t>
            </a:r>
          </a:p>
        </p:txBody>
      </p:sp>
      <p:sp>
        <p:nvSpPr>
          <p:cNvPr id="58" name="TextBox 58"/>
          <p:cNvSpPr txBox="1"/>
          <p:nvPr/>
        </p:nvSpPr>
        <p:spPr>
          <a:xfrm>
            <a:off x="6085511" y="1167022"/>
            <a:ext cx="2305759" cy="247953"/>
          </a:xfrm>
          <a:prstGeom prst="rect">
            <a:avLst/>
          </a:prstGeom>
        </p:spPr>
        <p:txBody>
          <a:bodyPr lIns="0" tIns="0" rIns="0" bIns="0" rtlCol="0" anchor="t">
            <a:spAutoFit/>
          </a:bodyPr>
          <a:lstStyle/>
          <a:p>
            <a:pPr marL="0" marR="0" lvl="0" indent="0" algn="l" defTabSz="91440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BASIC CARE*</a:t>
            </a:r>
          </a:p>
        </p:txBody>
      </p:sp>
      <p:sp>
        <p:nvSpPr>
          <p:cNvPr id="59" name="TextBox 59"/>
          <p:cNvSpPr txBox="1"/>
          <p:nvPr/>
        </p:nvSpPr>
        <p:spPr>
          <a:xfrm>
            <a:off x="1927899" y="2997997"/>
            <a:ext cx="2018079"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0" name="TextBox 60"/>
          <p:cNvSpPr txBox="1"/>
          <p:nvPr/>
        </p:nvSpPr>
        <p:spPr>
          <a:xfrm>
            <a:off x="3985639" y="2997997"/>
            <a:ext cx="2008164"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1" name="TextBox 61"/>
          <p:cNvSpPr txBox="1"/>
          <p:nvPr/>
        </p:nvSpPr>
        <p:spPr>
          <a:xfrm>
            <a:off x="1937816" y="3629604"/>
            <a:ext cx="2018079" cy="655564"/>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40% In-Network </a:t>
            </a:r>
          </a:p>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 50% Out-of-Network</a:t>
            </a:r>
          </a:p>
          <a:p>
            <a:pPr marL="0" marR="0" lvl="0" indent="0" algn="ctr" defTabSz="91440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Copay</a:t>
            </a:r>
          </a:p>
        </p:txBody>
      </p:sp>
      <p:sp>
        <p:nvSpPr>
          <p:cNvPr id="62" name="TextBox 62"/>
          <p:cNvSpPr txBox="1"/>
          <p:nvPr/>
        </p:nvSpPr>
        <p:spPr>
          <a:xfrm>
            <a:off x="3985639" y="3629604"/>
            <a:ext cx="2018079" cy="655564"/>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 In-Network </a:t>
            </a:r>
          </a:p>
          <a:p>
            <a:pPr marL="0" marR="0" lvl="0" indent="0" algn="ctr" defTabSz="914400" rtl="0" eaLnBrk="1" fontAlgn="auto" latinLnBrk="0" hangingPunct="1">
              <a:lnSpc>
                <a:spcPts val="1823"/>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 50% Out-of-Network</a:t>
            </a:r>
          </a:p>
          <a:p>
            <a:pPr marL="0" marR="0" lvl="0" indent="0" algn="ctr" defTabSz="914400" rtl="0" eaLnBrk="1" fontAlgn="auto" latinLnBrk="0" hangingPunct="1">
              <a:lnSpc>
                <a:spcPts val="849"/>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Copay</a:t>
            </a:r>
          </a:p>
        </p:txBody>
      </p:sp>
      <p:sp>
        <p:nvSpPr>
          <p:cNvPr id="63" name="TextBox 63"/>
          <p:cNvSpPr txBox="1"/>
          <p:nvPr/>
        </p:nvSpPr>
        <p:spPr>
          <a:xfrm>
            <a:off x="1916839" y="4781679"/>
            <a:ext cx="2018079"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4" name="TextBox 64"/>
          <p:cNvSpPr txBox="1"/>
          <p:nvPr/>
        </p:nvSpPr>
        <p:spPr>
          <a:xfrm>
            <a:off x="3974578" y="4781679"/>
            <a:ext cx="2008164" cy="284437"/>
          </a:xfrm>
          <a:prstGeom prst="rect">
            <a:avLst/>
          </a:prstGeom>
        </p:spPr>
        <p:txBody>
          <a:bodyPr lIns="0" tIns="0" rIns="0" bIns="0" rtlCol="0" anchor="t">
            <a:spAutoFit/>
          </a:bodyPr>
          <a:lstStyle/>
          <a:p>
            <a:pPr marL="0" marR="0" lvl="0" indent="0" algn="ctr" defTabSz="914400" rtl="0" eaLnBrk="1" fontAlgn="auto" latinLnBrk="0" hangingPunct="1">
              <a:lnSpc>
                <a:spcPts val="2441"/>
              </a:lnSpc>
              <a:spcBef>
                <a:spcPts val="0"/>
              </a:spcBef>
              <a:spcAft>
                <a:spcPts val="0"/>
              </a:spcAft>
              <a:buClrTx/>
              <a:buSzTx/>
              <a:buFontTx/>
              <a:buNone/>
              <a:tabLst/>
              <a:defRPr/>
            </a:pPr>
            <a:r>
              <a:rPr kumimoji="0" lang="en-US" sz="183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5" name="TextBox 65"/>
          <p:cNvSpPr txBox="1"/>
          <p:nvPr/>
        </p:nvSpPr>
        <p:spPr>
          <a:xfrm>
            <a:off x="6096572" y="2949354"/>
            <a:ext cx="2305759" cy="247953"/>
          </a:xfrm>
          <a:prstGeom prst="rect">
            <a:avLst/>
          </a:prstGeom>
        </p:spPr>
        <p:txBody>
          <a:bodyPr lIns="0" tIns="0" rIns="0" bIns="0" rtlCol="0" anchor="t">
            <a:spAutoFit/>
          </a:bodyPr>
          <a:lstStyle/>
          <a:p>
            <a:pPr marL="0" marR="0" lvl="0" indent="0" algn="l" defTabSz="91440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MAJOR CARE*</a:t>
            </a:r>
          </a:p>
        </p:txBody>
      </p:sp>
      <p:sp>
        <p:nvSpPr>
          <p:cNvPr id="66" name="TextBox 66"/>
          <p:cNvSpPr txBox="1"/>
          <p:nvPr/>
        </p:nvSpPr>
        <p:spPr>
          <a:xfrm>
            <a:off x="6096572" y="4772015"/>
            <a:ext cx="2305759" cy="247953"/>
          </a:xfrm>
          <a:prstGeom prst="rect">
            <a:avLst/>
          </a:prstGeom>
        </p:spPr>
        <p:txBody>
          <a:bodyPr lIns="0" tIns="0" rIns="0" bIns="0" rtlCol="0" anchor="t">
            <a:spAutoFit/>
          </a:bodyPr>
          <a:lstStyle/>
          <a:p>
            <a:pPr marL="0" marR="0" lvl="0" indent="0" algn="l" defTabSz="914400" rtl="0" eaLnBrk="1" fontAlgn="auto" latinLnBrk="0" hangingPunct="1">
              <a:lnSpc>
                <a:spcPts val="2093"/>
              </a:lnSpc>
              <a:spcBef>
                <a:spcPts val="0"/>
              </a:spcBef>
              <a:spcAft>
                <a:spcPts val="0"/>
              </a:spcAft>
              <a:buClrTx/>
              <a:buSzTx/>
              <a:buFontTx/>
              <a:buNone/>
              <a:tabLst/>
              <a:defRPr/>
            </a:pPr>
            <a:r>
              <a:rPr kumimoji="0" lang="en-US" sz="1573"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ORTHODONTIA</a:t>
            </a:r>
          </a:p>
        </p:txBody>
      </p:sp>
      <p:sp>
        <p:nvSpPr>
          <p:cNvPr id="67" name="TextBox 67"/>
          <p:cNvSpPr txBox="1"/>
          <p:nvPr/>
        </p:nvSpPr>
        <p:spPr>
          <a:xfrm>
            <a:off x="1937816" y="5212937"/>
            <a:ext cx="3985474" cy="270843"/>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 COPAY</a:t>
            </a:r>
          </a:p>
        </p:txBody>
      </p:sp>
      <p:sp>
        <p:nvSpPr>
          <p:cNvPr id="68" name="TextBox 68"/>
          <p:cNvSpPr txBox="1"/>
          <p:nvPr/>
        </p:nvSpPr>
        <p:spPr>
          <a:xfrm>
            <a:off x="1916838" y="5828058"/>
            <a:ext cx="1997102" cy="270843"/>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$5,000 LIFETIME</a:t>
            </a:r>
          </a:p>
        </p:txBody>
      </p:sp>
      <p:sp>
        <p:nvSpPr>
          <p:cNvPr id="69" name="TextBox 69"/>
          <p:cNvSpPr txBox="1"/>
          <p:nvPr/>
        </p:nvSpPr>
        <p:spPr>
          <a:xfrm>
            <a:off x="3991170" y="5828058"/>
            <a:ext cx="1997102" cy="270843"/>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$1,500 LIFETIME</a:t>
            </a:r>
          </a:p>
        </p:txBody>
      </p:sp>
      <p:sp>
        <p:nvSpPr>
          <p:cNvPr id="70" name="TextBox 70"/>
          <p:cNvSpPr txBox="1"/>
          <p:nvPr/>
        </p:nvSpPr>
        <p:spPr>
          <a:xfrm>
            <a:off x="6125846" y="1457203"/>
            <a:ext cx="4075819" cy="1357616"/>
          </a:xfrm>
          <a:prstGeom prst="rect">
            <a:avLst/>
          </a:prstGeom>
        </p:spPr>
        <p:txBody>
          <a:bodyPr lIns="0" tIns="0" rIns="0" bIns="0" rtlCol="0" anchor="t">
            <a:spAutoFit/>
          </a:bodyPr>
          <a:lstStyle/>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Amalgam and Composite Fillings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Cleaning, Scaling, and Root Planing</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Emergency (Palliative) Treatments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Endodontic and Periodontal Services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Extractions and Oral Surgery</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Topical Fluoride Application</a:t>
            </a:r>
          </a:p>
        </p:txBody>
      </p:sp>
      <p:sp>
        <p:nvSpPr>
          <p:cNvPr id="71" name="TextBox 71"/>
          <p:cNvSpPr txBox="1"/>
          <p:nvPr/>
        </p:nvSpPr>
        <p:spPr>
          <a:xfrm>
            <a:off x="6125846" y="3247217"/>
            <a:ext cx="4075819" cy="895951"/>
          </a:xfrm>
          <a:prstGeom prst="rect">
            <a:avLst/>
          </a:prstGeom>
        </p:spPr>
        <p:txBody>
          <a:bodyPr lIns="0" tIns="0" rIns="0" bIns="0" rtlCol="0" anchor="t">
            <a:spAutoFit/>
          </a:bodyPr>
          <a:lstStyle/>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Bridges, Dentures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Crowns, Inlays, and Onlays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Implants</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Reline, Rebase, Recementaions, and Repairs</a:t>
            </a:r>
          </a:p>
        </p:txBody>
      </p:sp>
      <p:sp>
        <p:nvSpPr>
          <p:cNvPr id="72" name="TextBox 72"/>
          <p:cNvSpPr txBox="1"/>
          <p:nvPr/>
        </p:nvSpPr>
        <p:spPr>
          <a:xfrm>
            <a:off x="6125846" y="5063529"/>
            <a:ext cx="4075819" cy="665118"/>
          </a:xfrm>
          <a:prstGeom prst="rect">
            <a:avLst/>
          </a:prstGeom>
        </p:spPr>
        <p:txBody>
          <a:bodyPr lIns="0" tIns="0" rIns="0" bIns="0" rtlCol="0" anchor="t">
            <a:spAutoFit/>
          </a:bodyPr>
          <a:lstStyle/>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Coverage for dependent children to age 19</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No waiting period</a:t>
            </a:r>
          </a:p>
          <a:p>
            <a:pPr marL="224009" marR="0" lvl="1" indent="-112004" algn="l" defTabSz="914400" rtl="0" eaLnBrk="1" fontAlgn="auto" latinLnBrk="0" hangingPunct="1">
              <a:lnSpc>
                <a:spcPts val="1784"/>
              </a:lnSpc>
              <a:spcBef>
                <a:spcPts val="0"/>
              </a:spcBef>
              <a:spcAft>
                <a:spcPts val="0"/>
              </a:spcAft>
              <a:buClrTx/>
              <a:buSzTx/>
              <a:buFont typeface="Arial"/>
              <a:buChar char="•"/>
              <a:tabLst/>
              <a:defRPr/>
            </a:pPr>
            <a:r>
              <a:rPr kumimoji="0" lang="en-US" sz="103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Lifetime Maximum Benefit</a:t>
            </a:r>
          </a:p>
        </p:txBody>
      </p:sp>
      <p:sp>
        <p:nvSpPr>
          <p:cNvPr id="73" name="TextBox 73"/>
          <p:cNvSpPr txBox="1"/>
          <p:nvPr/>
        </p:nvSpPr>
        <p:spPr>
          <a:xfrm>
            <a:off x="7036772" y="6498547"/>
            <a:ext cx="7030888" cy="276229"/>
          </a:xfrm>
          <a:prstGeom prst="rect">
            <a:avLst/>
          </a:prstGeom>
        </p:spPr>
        <p:txBody>
          <a:bodyPr lIns="0" tIns="0" rIns="0" bIns="0" rtlCol="0" anchor="t">
            <a:spAutoFit/>
          </a:bodyPr>
          <a:lstStyle/>
          <a:p>
            <a:pPr marL="0" marR="0" lvl="0" indent="0" algn="ctr" defTabSz="914400" rtl="0" eaLnBrk="1" fontAlgn="auto" latinLnBrk="0" hangingPunct="1">
              <a:lnSpc>
                <a:spcPts val="2357"/>
              </a:lnSpc>
              <a:spcBef>
                <a:spcPts val="0"/>
              </a:spcBef>
              <a:spcAft>
                <a:spcPts val="0"/>
              </a:spcAft>
              <a:buClrTx/>
              <a:buSzTx/>
              <a:buFontTx/>
              <a:buNone/>
              <a:tabLst/>
              <a:defRPr/>
            </a:pPr>
            <a:r>
              <a:rPr kumimoji="0" lang="en-US" sz="1371" b="0" i="0" u="none" strike="noStrike" kern="1200" cap="none" spc="0" normalizeH="0" baseline="0" noProof="0">
                <a:ln>
                  <a:noFill/>
                </a:ln>
                <a:solidFill>
                  <a:srgbClr val="000000"/>
                </a:solidFill>
                <a:effectLst/>
                <a:uLnTx/>
                <a:uFillTx/>
                <a:latin typeface="Open Sans"/>
                <a:ea typeface="Open Sans"/>
                <a:cs typeface="Open Sans"/>
                <a:sym typeface="Open Sans"/>
              </a:rPr>
              <a:t>*Deductible applies to these services.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endParaRPr lang="en-US"/>
          </a:p>
        </p:txBody>
      </p:sp>
      <p:sp>
        <p:nvSpPr>
          <p:cNvPr id="3" name="Freeform 3"/>
          <p:cNvSpPr/>
          <p:nvPr/>
        </p:nvSpPr>
        <p:spPr>
          <a:xfrm>
            <a:off x="460969"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678498"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764997" y="3883037"/>
            <a:ext cx="1357891" cy="1684207"/>
          </a:xfrm>
          <a:custGeom>
            <a:avLst/>
            <a:gdLst/>
            <a:ahLst/>
            <a:cxnLst/>
            <a:rect l="l" t="t" r="r" b="b"/>
            <a:pathLst>
              <a:path w="2036837" h="2526310">
                <a:moveTo>
                  <a:pt x="0" y="0"/>
                </a:moveTo>
                <a:lnTo>
                  <a:pt x="2036837" y="0"/>
                </a:lnTo>
                <a:lnTo>
                  <a:pt x="2036837" y="2526310"/>
                </a:lnTo>
                <a:lnTo>
                  <a:pt x="0" y="252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246549" y="3187419"/>
            <a:ext cx="3530970" cy="359073"/>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bcbsok.com/state</a:t>
            </a:r>
          </a:p>
        </p:txBody>
      </p:sp>
      <p:sp>
        <p:nvSpPr>
          <p:cNvPr id="7" name="TextBox 7"/>
          <p:cNvSpPr txBox="1"/>
          <p:nvPr/>
        </p:nvSpPr>
        <p:spPr>
          <a:xfrm>
            <a:off x="7448263" y="3187419"/>
            <a:ext cx="3546932" cy="359073"/>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Customer Service</a:t>
            </a:r>
          </a:p>
        </p:txBody>
      </p:sp>
      <p:sp>
        <p:nvSpPr>
          <p:cNvPr id="8" name="TextBox 8"/>
          <p:cNvSpPr txBox="1"/>
          <p:nvPr/>
        </p:nvSpPr>
        <p:spPr>
          <a:xfrm>
            <a:off x="726573" y="3697056"/>
            <a:ext cx="4736499" cy="2415405"/>
          </a:xfrm>
          <a:prstGeom prst="rect">
            <a:avLst/>
          </a:prstGeom>
        </p:spPr>
        <p:txBody>
          <a:bodyPr lIns="0" tIns="0" rIns="0" bIns="0" rtlCol="0" anchor="t">
            <a:spAutoFit/>
          </a:bodyPr>
          <a:lstStyle/>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Find a dentist</a:t>
            </a:r>
          </a:p>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Prescription drug coverage </a:t>
            </a:r>
          </a:p>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Log into Blue Access for Members</a:t>
            </a:r>
          </a:p>
          <a:p>
            <a:pPr marL="0" marR="0" lvl="0" indent="0" algn="just" defTabSz="914400" rtl="0" eaLnBrk="1" fontAlgn="auto" latinLnBrk="0" hangingPunct="1">
              <a:lnSpc>
                <a:spcPts val="4121"/>
              </a:lnSpc>
              <a:spcBef>
                <a:spcPts val="0"/>
              </a:spcBef>
              <a:spcAft>
                <a:spcPts val="0"/>
              </a:spcAft>
              <a:buClrTx/>
              <a:buSzTx/>
              <a:buFontTx/>
              <a:buNone/>
              <a:tabLst/>
              <a:defRPr/>
            </a:pPr>
            <a:endPar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endParaRPr>
          </a:p>
        </p:txBody>
      </p:sp>
      <p:sp>
        <p:nvSpPr>
          <p:cNvPr id="9" name="TextBox 9"/>
          <p:cNvSpPr txBox="1"/>
          <p:nvPr/>
        </p:nvSpPr>
        <p:spPr>
          <a:xfrm>
            <a:off x="7013903" y="3635388"/>
            <a:ext cx="2721266" cy="1857560"/>
          </a:xfrm>
          <a:prstGeom prst="rect">
            <a:avLst/>
          </a:prstGeom>
        </p:spPr>
        <p:txBody>
          <a:bodyPr lIns="0" tIns="0" rIns="0" bIns="0" rtlCol="0" anchor="t">
            <a:sp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855-609-5684</a:t>
            </a:r>
          </a:p>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24 hours a day</a:t>
            </a:r>
          </a:p>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7 days a week</a:t>
            </a:r>
          </a:p>
        </p:txBody>
      </p:sp>
      <p:grpSp>
        <p:nvGrpSpPr>
          <p:cNvPr id="10" name="Group 10"/>
          <p:cNvGrpSpPr/>
          <p:nvPr/>
        </p:nvGrpSpPr>
        <p:grpSpPr>
          <a:xfrm>
            <a:off x="-6966224" y="1262165"/>
            <a:ext cx="11647752" cy="1105355"/>
            <a:chOff x="0" y="0"/>
            <a:chExt cx="6216011" cy="589891"/>
          </a:xfrm>
        </p:grpSpPr>
        <p:sp>
          <p:nvSpPr>
            <p:cNvPr id="11" name="Freeform 11"/>
            <p:cNvSpPr/>
            <p:nvPr/>
          </p:nvSpPr>
          <p:spPr>
            <a:xfrm>
              <a:off x="0" y="0"/>
              <a:ext cx="6216011" cy="589891"/>
            </a:xfrm>
            <a:custGeom>
              <a:avLst/>
              <a:gdLst/>
              <a:ahLst/>
              <a:cxnLst/>
              <a:rect l="l" t="t" r="r" b="b"/>
              <a:pathLst>
                <a:path w="6216011" h="589891">
                  <a:moveTo>
                    <a:pt x="203200" y="0"/>
                  </a:moveTo>
                  <a:lnTo>
                    <a:pt x="6216011" y="0"/>
                  </a:lnTo>
                  <a:lnTo>
                    <a:pt x="6012811" y="589891"/>
                  </a:lnTo>
                  <a:lnTo>
                    <a:pt x="0" y="589891"/>
                  </a:lnTo>
                  <a:lnTo>
                    <a:pt x="203200" y="0"/>
                  </a:lnTo>
                  <a:close/>
                </a:path>
              </a:pathLst>
            </a:custGeom>
            <a:solidFill>
              <a:srgbClr val="2586AF"/>
            </a:solidFill>
          </p:spPr>
          <p:txBody>
            <a:bodyPr/>
            <a:lstStyle/>
            <a:p>
              <a:endParaRPr lang="en-US"/>
            </a:p>
          </p:txBody>
        </p:sp>
        <p:sp>
          <p:nvSpPr>
            <p:cNvPr id="12" name="TextBox 12"/>
            <p:cNvSpPr txBox="1"/>
            <p:nvPr/>
          </p:nvSpPr>
          <p:spPr>
            <a:xfrm>
              <a:off x="101600" y="0"/>
              <a:ext cx="6012811" cy="589891"/>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1104640" y="685800"/>
            <a:ext cx="6337945" cy="1386905"/>
            <a:chOff x="0" y="0"/>
            <a:chExt cx="2581531" cy="564905"/>
          </a:xfrm>
        </p:grpSpPr>
        <p:sp>
          <p:nvSpPr>
            <p:cNvPr id="14" name="Freeform 14"/>
            <p:cNvSpPr/>
            <p:nvPr/>
          </p:nvSpPr>
          <p:spPr>
            <a:xfrm>
              <a:off x="0" y="0"/>
              <a:ext cx="2581531" cy="564905"/>
            </a:xfrm>
            <a:custGeom>
              <a:avLst/>
              <a:gdLst/>
              <a:ahLst/>
              <a:cxnLst/>
              <a:rect l="l" t="t" r="r" b="b"/>
              <a:pathLst>
                <a:path w="2581531" h="564905">
                  <a:moveTo>
                    <a:pt x="203200" y="0"/>
                  </a:moveTo>
                  <a:lnTo>
                    <a:pt x="2581531" y="0"/>
                  </a:lnTo>
                  <a:lnTo>
                    <a:pt x="2378331" y="564905"/>
                  </a:lnTo>
                  <a:lnTo>
                    <a:pt x="0" y="564905"/>
                  </a:lnTo>
                  <a:lnTo>
                    <a:pt x="203200" y="0"/>
                  </a:lnTo>
                  <a:close/>
                </a:path>
              </a:pathLst>
            </a:custGeom>
            <a:solidFill>
              <a:srgbClr val="FFFFFF"/>
            </a:solidFill>
          </p:spPr>
          <p:txBody>
            <a:bodyPr/>
            <a:lstStyle/>
            <a:p>
              <a:endParaRPr lang="en-US"/>
            </a:p>
          </p:txBody>
        </p:sp>
        <p:sp>
          <p:nvSpPr>
            <p:cNvPr id="15" name="TextBox 15"/>
            <p:cNvSpPr txBox="1"/>
            <p:nvPr/>
          </p:nvSpPr>
          <p:spPr>
            <a:xfrm>
              <a:off x="101600" y="0"/>
              <a:ext cx="2378331" cy="564905"/>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16"/>
          <p:cNvSpPr/>
          <p:nvPr/>
        </p:nvSpPr>
        <p:spPr>
          <a:xfrm>
            <a:off x="9735169" y="685800"/>
            <a:ext cx="1686273" cy="1711188"/>
          </a:xfrm>
          <a:custGeom>
            <a:avLst/>
            <a:gdLst/>
            <a:ahLst/>
            <a:cxnLst/>
            <a:rect l="l" t="t" r="r" b="b"/>
            <a:pathLst>
              <a:path w="2529409" h="2566782">
                <a:moveTo>
                  <a:pt x="0" y="0"/>
                </a:moveTo>
                <a:lnTo>
                  <a:pt x="2529409" y="0"/>
                </a:lnTo>
                <a:lnTo>
                  <a:pt x="2529409" y="2566782"/>
                </a:lnTo>
                <a:lnTo>
                  <a:pt x="0" y="2566782"/>
                </a:lnTo>
                <a:lnTo>
                  <a:pt x="0" y="0"/>
                </a:lnTo>
                <a:close/>
              </a:path>
            </a:pathLst>
          </a:custGeom>
          <a:blipFill>
            <a:blip r:embed="rId7"/>
            <a:stretch>
              <a:fillRect b="-27771"/>
            </a:stretch>
          </a:blipFill>
        </p:spPr>
        <p:txBody>
          <a:bodyPr/>
          <a:lstStyle/>
          <a:p>
            <a:endParaRPr lang="en-US"/>
          </a:p>
        </p:txBody>
      </p:sp>
      <p:sp>
        <p:nvSpPr>
          <p:cNvPr id="17" name="Freeform 17"/>
          <p:cNvSpPr/>
          <p:nvPr/>
        </p:nvSpPr>
        <p:spPr>
          <a:xfrm>
            <a:off x="5696674" y="788201"/>
            <a:ext cx="3250978" cy="1494095"/>
          </a:xfrm>
          <a:custGeom>
            <a:avLst/>
            <a:gdLst/>
            <a:ahLst/>
            <a:cxnLst/>
            <a:rect l="l" t="t" r="r" b="b"/>
            <a:pathLst>
              <a:path w="4876467" h="2241143">
                <a:moveTo>
                  <a:pt x="0" y="0"/>
                </a:moveTo>
                <a:lnTo>
                  <a:pt x="4876468" y="0"/>
                </a:lnTo>
                <a:lnTo>
                  <a:pt x="4876468" y="2241143"/>
                </a:lnTo>
                <a:lnTo>
                  <a:pt x="0" y="2241143"/>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203200" y="1041320"/>
            <a:ext cx="5150457" cy="730969"/>
          </a:xfrm>
          <a:prstGeom prst="rect">
            <a:avLst/>
          </a:prstGeom>
        </p:spPr>
        <p:txBody>
          <a:bodyPr lIns="0" tIns="0" rIns="0" bIns="0" rtlCol="0" anchor="t">
            <a:spAutoFit/>
          </a:bodyPr>
          <a:lstStyle/>
          <a:p>
            <a:pPr marL="0" marR="0" lvl="0" indent="0" algn="ctr" defTabSz="914400" rtl="0" eaLnBrk="1" fontAlgn="auto" latinLnBrk="0" hangingPunct="1">
              <a:lnSpc>
                <a:spcPts val="5748"/>
              </a:lnSpc>
              <a:spcBef>
                <a:spcPts val="0"/>
              </a:spcBef>
              <a:spcAft>
                <a:spcPts val="0"/>
              </a:spcAft>
              <a:buClrTx/>
              <a:buSzTx/>
              <a:buFontTx/>
              <a:buNone/>
              <a:tabLst/>
              <a:defRPr/>
            </a:pPr>
            <a:r>
              <a:rPr kumimoji="0" lang="en-US" sz="5748" b="0" i="0" u="none" strike="noStrike" kern="1200" cap="none" spc="0" normalizeH="0" baseline="0" noProof="0">
                <a:ln>
                  <a:noFill/>
                </a:ln>
                <a:solidFill>
                  <a:srgbClr val="0F3566"/>
                </a:solidFill>
                <a:effectLst/>
                <a:uLnTx/>
                <a:uFillTx/>
                <a:latin typeface="Montserrat Classic Bold"/>
                <a:ea typeface="Montserrat Classic Bold"/>
                <a:cs typeface="Montserrat Classic Bold"/>
                <a:sym typeface="Montserrat Classic Bold"/>
              </a:rPr>
              <a:t>Contact Us</a:t>
            </a:r>
          </a:p>
        </p:txBody>
      </p:sp>
      <p:sp>
        <p:nvSpPr>
          <p:cNvPr id="19" name="TextBox 19"/>
          <p:cNvSpPr txBox="1"/>
          <p:nvPr/>
        </p:nvSpPr>
        <p:spPr>
          <a:xfrm>
            <a:off x="163949" y="6375806"/>
            <a:ext cx="12028051" cy="108684"/>
          </a:xfrm>
          <a:prstGeom prst="rect">
            <a:avLst/>
          </a:prstGeom>
        </p:spPr>
        <p:txBody>
          <a:bodyPr lIns="0" tIns="0" rIns="0" bIns="0" rtlCol="0" anchor="t">
            <a:spAutoFit/>
          </a:bodyPr>
          <a:lstStyle/>
          <a:p>
            <a:pPr marL="0" marR="0" lvl="0" indent="0" algn="ctr" defTabSz="914400" rtl="0" eaLnBrk="1" fontAlgn="auto" latinLnBrk="0" hangingPunct="1">
              <a:lnSpc>
                <a:spcPts val="933"/>
              </a:lnSpc>
              <a:spcBef>
                <a:spcPct val="0"/>
              </a:spcBef>
              <a:spcAft>
                <a:spcPts val="0"/>
              </a:spcAft>
              <a:buClrTx/>
              <a:buSzTx/>
              <a:buFontTx/>
              <a:buNone/>
              <a:tabLst/>
              <a:defRPr/>
            </a:pPr>
            <a:r>
              <a:rPr kumimoji="0" lang="en-US" sz="667" b="0" i="0" u="none" strike="noStrike" kern="1200" cap="none" spc="0" normalizeH="0" baseline="0" noProof="0">
                <a:ln>
                  <a:noFill/>
                </a:ln>
                <a:solidFill>
                  <a:srgbClr val="FFFFFF"/>
                </a:solidFill>
                <a:effectLst/>
                <a:uLnTx/>
                <a:uFillTx/>
                <a:latin typeface="Open Sans"/>
                <a:ea typeface="Open Sans"/>
                <a:cs typeface="Open Sans"/>
                <a:sym typeface="Open Sans"/>
              </a:rPr>
              <a:t>Blue Cross and Blue Shield of Oklahoma, a Division of Health Care Service Corporation, a Mutual Legal Reserve Company, an Independent Licensee of the Blue Cross and Blue Shield Association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flipH="1">
            <a:off x="-1" y="-267922"/>
            <a:ext cx="12191999" cy="6285609"/>
          </a:xfrm>
          <a:prstGeom prst="rect">
            <a:avLst/>
          </a:prstGeom>
        </p:spPr>
      </p:pic>
      <p:sp>
        <p:nvSpPr>
          <p:cNvPr id="9" name="Rectangle 8"/>
          <p:cNvSpPr/>
          <p:nvPr/>
        </p:nvSpPr>
        <p:spPr bwMode="auto">
          <a:xfrm rot="5400000">
            <a:off x="3140430" y="207961"/>
            <a:ext cx="1630362" cy="488473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a:ea typeface="ＭＳ Ｐゴシック" pitchFamily="34" charset="-128"/>
              <a:cs typeface="+mn-cs"/>
            </a:endParaRPr>
          </a:p>
        </p:txBody>
      </p:sp>
      <p:sp>
        <p:nvSpPr>
          <p:cNvPr id="10" name="Rectangle 9"/>
          <p:cNvSpPr/>
          <p:nvPr/>
        </p:nvSpPr>
        <p:spPr bwMode="auto">
          <a:xfrm rot="5400000">
            <a:off x="3546036" y="1432719"/>
            <a:ext cx="819150" cy="488473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a:ea typeface="ＭＳ Ｐゴシック" pitchFamily="34" charset="-128"/>
              <a:cs typeface="+mn-cs"/>
            </a:endParaRPr>
          </a:p>
        </p:txBody>
      </p:sp>
      <p:sp>
        <p:nvSpPr>
          <p:cNvPr id="6" name="Title 5"/>
          <p:cNvSpPr>
            <a:spLocks noGrp="1"/>
          </p:cNvSpPr>
          <p:nvPr>
            <p:ph type="ctrTitle"/>
          </p:nvPr>
        </p:nvSpPr>
        <p:spPr>
          <a:xfrm>
            <a:off x="1578630" y="1968431"/>
            <a:ext cx="6047873" cy="1432676"/>
          </a:xfrm>
        </p:spPr>
        <p:txBody>
          <a:bodyPr/>
          <a:lstStyle/>
          <a:p>
            <a:r>
              <a:rPr lang="en-US" b="0" dirty="0"/>
              <a:t>YOUR CIGNA</a:t>
            </a:r>
            <a:br>
              <a:rPr lang="en-US" b="0" dirty="0"/>
            </a:br>
            <a:r>
              <a:rPr lang="en-US" b="0" dirty="0"/>
              <a:t>DENTAL BENEFITS</a:t>
            </a:r>
          </a:p>
        </p:txBody>
      </p:sp>
      <p:sp>
        <p:nvSpPr>
          <p:cNvPr id="7" name="Subtitle 6"/>
          <p:cNvSpPr>
            <a:spLocks noGrp="1"/>
          </p:cNvSpPr>
          <p:nvPr>
            <p:ph type="subTitle" idx="1"/>
          </p:nvPr>
        </p:nvSpPr>
        <p:spPr>
          <a:xfrm>
            <a:off x="1663148" y="3439579"/>
            <a:ext cx="6047872" cy="845085"/>
          </a:xfrm>
        </p:spPr>
        <p:txBody>
          <a:bodyPr/>
          <a:lstStyle/>
          <a:p>
            <a:r>
              <a:rPr lang="en-US" dirty="0"/>
              <a:t>Plan year:  January 1, 2025 – </a:t>
            </a:r>
          </a:p>
          <a:p>
            <a:r>
              <a:rPr lang="en-US" dirty="0"/>
              <a:t>                       December 31, 2025</a:t>
            </a:r>
          </a:p>
        </p:txBody>
      </p:sp>
      <p:sp>
        <p:nvSpPr>
          <p:cNvPr id="11" name="Rectangle 10"/>
          <p:cNvSpPr/>
          <p:nvPr/>
        </p:nvSpPr>
        <p:spPr>
          <a:xfrm>
            <a:off x="1981201" y="6622336"/>
            <a:ext cx="1341909" cy="246221"/>
          </a:xfrm>
          <a:prstGeom prst="rect">
            <a:avLst/>
          </a:prstGeom>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69696"/>
                </a:solidFill>
                <a:effectLst/>
                <a:uLnTx/>
                <a:uFillTx/>
                <a:latin typeface="Arial Narrow" pitchFamily="34" charset="0"/>
                <a:ea typeface="+mn-ea"/>
                <a:cs typeface="Arial" charset="0"/>
              </a:rPr>
              <a:t>862420 b</a:t>
            </a:r>
          </a:p>
        </p:txBody>
      </p:sp>
      <p:sp>
        <p:nvSpPr>
          <p:cNvPr id="15" name="Rectangle 14"/>
          <p:cNvSpPr/>
          <p:nvPr/>
        </p:nvSpPr>
        <p:spPr>
          <a:xfrm>
            <a:off x="1981200" y="5817631"/>
            <a:ext cx="8627867" cy="4001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Offered by Cigna Health and Life Insurance Company, Connecticut General Life Insurance Company, or their affiliates.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8073887" y="6291471"/>
            <a:ext cx="2375452" cy="330865"/>
          </a:xfrm>
          <a:prstGeom prst="ellipse">
            <a:avLst/>
          </a:prstGeom>
          <a:no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Parallelogram 13"/>
          <p:cNvSpPr/>
          <p:nvPr/>
        </p:nvSpPr>
        <p:spPr>
          <a:xfrm>
            <a:off x="9356677" y="6056159"/>
            <a:ext cx="2490765" cy="727759"/>
          </a:xfrm>
          <a:prstGeom prst="parallelogram">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246" y="6124419"/>
            <a:ext cx="1039984" cy="546972"/>
          </a:xfrm>
          <a:prstGeom prst="rect">
            <a:avLst/>
          </a:prstGeom>
        </p:spPr>
      </p:pic>
    </p:spTree>
    <p:extLst>
      <p:ext uri="{BB962C8B-B14F-4D97-AF65-F5344CB8AC3E}">
        <p14:creationId xmlns:p14="http://schemas.microsoft.com/office/powerpoint/2010/main" val="25647794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inkstockPhotos-80716283web.jpg"/>
          <p:cNvPicPr>
            <a:picLocks noChangeAspect="1"/>
          </p:cNvPicPr>
          <p:nvPr/>
        </p:nvPicPr>
        <p:blipFill rotWithShape="1">
          <a:blip r:embed="rId3">
            <a:extLst>
              <a:ext uri="{28A0092B-C50C-407E-A947-70E740481C1C}">
                <a14:useLocalDpi xmlns:a14="http://schemas.microsoft.com/office/drawing/2010/main" val="0"/>
              </a:ext>
            </a:extLst>
          </a:blip>
          <a:srcRect l="7365" t="1777" b="6154"/>
          <a:stretch/>
        </p:blipFill>
        <p:spPr>
          <a:xfrm>
            <a:off x="5843" y="12192"/>
            <a:ext cx="12191999" cy="6856174"/>
          </a:xfrm>
          <a:prstGeom prst="rect">
            <a:avLst/>
          </a:prstGeom>
        </p:spPr>
      </p:pic>
      <p:sp>
        <p:nvSpPr>
          <p:cNvPr id="13" name="Title 1"/>
          <p:cNvSpPr>
            <a:spLocks noGrp="1"/>
          </p:cNvSpPr>
          <p:nvPr>
            <p:ph type="title"/>
          </p:nvPr>
        </p:nvSpPr>
        <p:spPr/>
        <p:txBody>
          <a:bodyPr/>
          <a:lstStyle/>
          <a:p>
            <a:r>
              <a:rPr lang="en-US" sz="2800" b="0" dirty="0"/>
              <a:t>Welcome to Cigna!</a:t>
            </a:r>
          </a:p>
        </p:txBody>
      </p:sp>
      <p:sp>
        <p:nvSpPr>
          <p:cNvPr id="8" name="Content Placeholder 2"/>
          <p:cNvSpPr txBox="1">
            <a:spLocks/>
          </p:cNvSpPr>
          <p:nvPr/>
        </p:nvSpPr>
        <p:spPr bwMode="auto">
          <a:xfrm>
            <a:off x="6261654" y="2466527"/>
            <a:ext cx="2912614" cy="5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2400" b="0" i="0" u="none" strike="noStrike" kern="1200" cap="none" spc="0" normalizeH="0" baseline="0" noProof="0" dirty="0">
                <a:ln>
                  <a:noFill/>
                </a:ln>
                <a:solidFill>
                  <a:srgbClr val="0065A6"/>
                </a:solidFill>
                <a:effectLst/>
                <a:uLnTx/>
                <a:uFillTx/>
                <a:latin typeface="Arial"/>
                <a:ea typeface="+mn-ea"/>
                <a:cs typeface="Arial"/>
              </a:rPr>
              <a:t>When it comes to </a:t>
            </a:r>
          </a:p>
        </p:txBody>
      </p:sp>
      <p:sp>
        <p:nvSpPr>
          <p:cNvPr id="7" name="Content Placeholder 2"/>
          <p:cNvSpPr txBox="1">
            <a:spLocks/>
          </p:cNvSpPr>
          <p:nvPr/>
        </p:nvSpPr>
        <p:spPr bwMode="auto">
          <a:xfrm>
            <a:off x="6887784" y="2762251"/>
            <a:ext cx="32972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dirty="0">
                <a:ln>
                  <a:noFill/>
                </a:ln>
                <a:solidFill>
                  <a:srgbClr val="0065A6"/>
                </a:solidFill>
                <a:effectLst/>
                <a:uLnTx/>
                <a:uFillTx/>
                <a:latin typeface="Arial"/>
                <a:ea typeface="+mn-ea"/>
                <a:cs typeface="Arial"/>
              </a:rPr>
              <a:t>your health, </a:t>
            </a:r>
          </a:p>
        </p:txBody>
      </p:sp>
      <p:sp>
        <p:nvSpPr>
          <p:cNvPr id="9" name="Content Placeholder 2"/>
          <p:cNvSpPr txBox="1">
            <a:spLocks/>
          </p:cNvSpPr>
          <p:nvPr/>
        </p:nvSpPr>
        <p:spPr bwMode="auto">
          <a:xfrm>
            <a:off x="7325934" y="3552826"/>
            <a:ext cx="2249487"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eaLnBrk="0" hangingPunct="0">
              <a:defRPr sz="2400">
                <a:solidFill>
                  <a:schemeClr val="tx1"/>
                </a:solidFill>
                <a:latin typeface="Arial" pitchFamily="34" charset="0"/>
                <a:ea typeface="ヒラギノ角ゴ Pro W3" pitchFamily="123" charset="-128"/>
              </a:defRPr>
            </a:lvl1pPr>
            <a:lvl2pPr marL="742950" indent="-285750" eaLnBrk="0" hangingPunct="0">
              <a:defRPr sz="2400">
                <a:solidFill>
                  <a:schemeClr val="tx1"/>
                </a:solidFill>
                <a:latin typeface="Arial" pitchFamily="34" charset="0"/>
                <a:ea typeface="ヒラギノ角ゴ Pro W3" pitchFamily="123" charset="-128"/>
              </a:defRPr>
            </a:lvl2pPr>
            <a:lvl3pPr marL="1143000" indent="-228600" eaLnBrk="0" hangingPunct="0">
              <a:defRPr sz="2400">
                <a:solidFill>
                  <a:schemeClr val="tx1"/>
                </a:solidFill>
                <a:latin typeface="Arial" pitchFamily="34" charset="0"/>
                <a:ea typeface="ヒラギノ角ゴ Pro W3" pitchFamily="123" charset="-128"/>
              </a:defRPr>
            </a:lvl3pPr>
            <a:lvl4pPr marL="1600200" indent="-228600" eaLnBrk="0" hangingPunct="0">
              <a:defRPr sz="2400">
                <a:solidFill>
                  <a:schemeClr val="tx1"/>
                </a:solidFill>
                <a:latin typeface="Arial" pitchFamily="34" charset="0"/>
                <a:ea typeface="ヒラギノ角ゴ Pro W3" pitchFamily="123" charset="-128"/>
              </a:defRPr>
            </a:lvl4pPr>
            <a:lvl5pPr marL="2057400" indent="-228600" eaLnBrk="0" hangingPunct="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altLang="en-US" sz="2400" b="0" i="0" u="none" strike="noStrike" kern="1200" cap="none" spc="0" normalizeH="0" baseline="0" noProof="0" dirty="0">
                <a:ln>
                  <a:noFill/>
                </a:ln>
                <a:solidFill>
                  <a:srgbClr val="0065A6"/>
                </a:solidFill>
                <a:effectLst/>
                <a:uLnTx/>
                <a:uFillTx/>
                <a:latin typeface="Arial"/>
                <a:ea typeface="ヒラギノ角ゴ Pro W3" pitchFamily="123" charset="-128"/>
                <a:cs typeface="Arial"/>
              </a:rPr>
              <a:t>we’re in this</a:t>
            </a:r>
          </a:p>
        </p:txBody>
      </p:sp>
      <p:sp>
        <p:nvSpPr>
          <p:cNvPr id="10" name="Content Placeholder 2"/>
          <p:cNvSpPr txBox="1">
            <a:spLocks/>
          </p:cNvSpPr>
          <p:nvPr/>
        </p:nvSpPr>
        <p:spPr bwMode="auto">
          <a:xfrm>
            <a:off x="6733373" y="3870326"/>
            <a:ext cx="27051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dirty="0">
                <a:ln>
                  <a:noFill/>
                </a:ln>
                <a:solidFill>
                  <a:srgbClr val="0065A6"/>
                </a:solidFill>
                <a:effectLst/>
                <a:uLnTx/>
                <a:uFillTx/>
                <a:latin typeface="Arial"/>
                <a:ea typeface="+mn-ea"/>
                <a:cs typeface="Arial"/>
              </a:rPr>
              <a:t>together.</a:t>
            </a:r>
          </a:p>
        </p:txBody>
      </p:sp>
      <p:sp>
        <p:nvSpPr>
          <p:cNvPr id="15" name="Slide Number Placeholder 2"/>
          <p:cNvSpPr>
            <a:spLocks noGrp="1"/>
          </p:cNvSpPr>
          <p:nvPr>
            <p:ph type="sldNum" sz="quarter" idx="10"/>
          </p:nvPr>
        </p:nvSpPr>
        <p:spPr>
          <a:xfrm>
            <a:off x="9955696" y="6562935"/>
            <a:ext cx="2133600" cy="212725"/>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Arial" charset="0"/>
                <a:ea typeface="+mn-ea"/>
                <a:cs typeface="Arial" charset="0"/>
              </a:rPr>
              <a:t>2</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7473" y="6230053"/>
            <a:ext cx="970585" cy="510472"/>
          </a:xfrm>
          <a:prstGeom prst="rect">
            <a:avLst/>
          </a:prstGeom>
        </p:spPr>
      </p:pic>
    </p:spTree>
    <p:extLst>
      <p:ext uri="{BB962C8B-B14F-4D97-AF65-F5344CB8AC3E}">
        <p14:creationId xmlns:p14="http://schemas.microsoft.com/office/powerpoint/2010/main" val="9082028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latin typeface="Arial" panose="020B0604020202020204" pitchFamily="34" charset="0"/>
                <a:cs typeface="Arial" panose="020B0604020202020204" pitchFamily="34" charset="0"/>
              </a:rPr>
              <a:t>A plan where one dentist coordinates your care within a network that provides general and specialty dental care</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2FF523B-D709-C149-9E9F-43BAEA667975}"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999999"/>
              </a:solidFill>
              <a:effectLst/>
              <a:uLnTx/>
              <a:uFillTx/>
              <a:latin typeface="Arial" charset="0"/>
              <a:ea typeface="+mn-ea"/>
              <a:cs typeface="Arial" charset="0"/>
            </a:endParaRPr>
          </a:p>
        </p:txBody>
      </p:sp>
      <p:sp>
        <p:nvSpPr>
          <p:cNvPr id="9" name="Content Placeholder 2"/>
          <p:cNvSpPr txBox="1">
            <a:spLocks/>
          </p:cNvSpPr>
          <p:nvPr/>
        </p:nvSpPr>
        <p:spPr bwMode="auto">
          <a:xfrm>
            <a:off x="5148048" y="2222688"/>
            <a:ext cx="505799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rPr>
              <a:t>You choose a primary care dentist in the DHMO network where you can receive all your care</a:t>
            </a:r>
          </a:p>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rPr>
              <a:t>By using dentists in the DHMO network you may pay less than you would with other types of dental plans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rPr>
              <a:t>You pay an office visit fee and the charge listed on your Patient Charge Schedule</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rPr>
              <a:t>There is no out-of-network coverage (except in emergencies)**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rPr>
              <a:t>There are no deductibles and no annual dollar maximums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MS PGothic" pitchFamily="34" charset="-128"/>
              <a:cs typeface="Arial"/>
            </a:endParaRPr>
          </a:p>
        </p:txBody>
      </p:sp>
      <p:grpSp>
        <p:nvGrpSpPr>
          <p:cNvPr id="10" name="Group 9"/>
          <p:cNvGrpSpPr/>
          <p:nvPr/>
        </p:nvGrpSpPr>
        <p:grpSpPr>
          <a:xfrm>
            <a:off x="2073105" y="2385188"/>
            <a:ext cx="2805442" cy="2459157"/>
            <a:chOff x="0" y="1600200"/>
            <a:chExt cx="1814558" cy="1172359"/>
          </a:xfrm>
          <a:solidFill>
            <a:srgbClr val="002850"/>
          </a:solidFill>
        </p:grpSpPr>
        <p:sp>
          <p:nvSpPr>
            <p:cNvPr id="11" name="Rectangle 10"/>
            <p:cNvSpPr/>
            <p:nvPr/>
          </p:nvSpPr>
          <p:spPr>
            <a:xfrm>
              <a:off x="0" y="1600200"/>
              <a:ext cx="1610476" cy="11723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Isosceles Triangle 11"/>
            <p:cNvSpPr/>
            <p:nvPr/>
          </p:nvSpPr>
          <p:spPr>
            <a:xfrm rot="5400000">
              <a:off x="1572281" y="1773621"/>
              <a:ext cx="256953" cy="22760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itle 1"/>
          <p:cNvSpPr txBox="1">
            <a:spLocks/>
          </p:cNvSpPr>
          <p:nvPr/>
        </p:nvSpPr>
        <p:spPr bwMode="auto">
          <a:xfrm>
            <a:off x="2305624" y="2585437"/>
            <a:ext cx="2155679" cy="24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a:ea typeface="MS PGothic" pitchFamily="34" charset="-128"/>
                <a:cs typeface="Arial"/>
              </a:rPr>
              <a:t>Cigna Dental Care</a:t>
            </a:r>
            <a:r>
              <a:rPr kumimoji="0" lang="en-US" sz="2100" b="1" i="0" u="none" strike="noStrike" kern="1200" cap="none" spc="0" normalizeH="0" baseline="30000" noProof="0" dirty="0">
                <a:ln>
                  <a:noFill/>
                </a:ln>
                <a:solidFill>
                  <a:prstClr val="white"/>
                </a:solidFill>
                <a:effectLst/>
                <a:uLnTx/>
                <a:uFillTx/>
                <a:latin typeface="Arial"/>
                <a:ea typeface="MS PGothic" pitchFamily="34" charset="-128"/>
                <a:cs typeface="Arial"/>
              </a:rPr>
              <a:t>®</a:t>
            </a:r>
            <a:r>
              <a:rPr kumimoji="0" lang="en-US" sz="2100" b="1" i="0" u="none" strike="noStrike" kern="1200" cap="none" spc="0" normalizeH="0" baseline="0" noProof="0" dirty="0">
                <a:ln>
                  <a:noFill/>
                </a:ln>
                <a:solidFill>
                  <a:prstClr val="white"/>
                </a:solidFill>
                <a:effectLst/>
                <a:uLnTx/>
                <a:uFillTx/>
                <a:latin typeface="Arial"/>
                <a:ea typeface="MS PGothic" pitchFamily="34" charset="-128"/>
                <a:cs typeface="Arial"/>
              </a:rPr>
              <a:t> Dental Health Maintenance Organization (DHMO*)</a:t>
            </a:r>
          </a:p>
          <a:p>
            <a:pPr marL="0" marR="0" lvl="0" indent="0" algn="l" defTabSz="457200" rtl="0" eaLnBrk="1" fontAlgn="base" latinLnBrk="0" hangingPunct="1">
              <a:lnSpc>
                <a:spcPct val="100000"/>
              </a:lnSpc>
              <a:spcBef>
                <a:spcPct val="0"/>
              </a:spcBef>
              <a:spcAft>
                <a:spcPct val="0"/>
              </a:spcAft>
              <a:buClrTx/>
              <a:buSzTx/>
              <a:buFontTx/>
              <a:buNone/>
              <a:tabLst/>
              <a:defRPr/>
            </a:pPr>
            <a:br>
              <a:rPr kumimoji="0" lang="en-US" sz="3200" b="1" i="0" u="none" strike="noStrike" kern="1200" cap="none" spc="0" normalizeH="0" baseline="0" noProof="0" dirty="0">
                <a:ln>
                  <a:noFill/>
                </a:ln>
                <a:solidFill>
                  <a:prstClr val="white"/>
                </a:solidFill>
                <a:effectLst/>
                <a:uLnTx/>
                <a:uFillTx/>
                <a:latin typeface="Arial"/>
                <a:ea typeface="MS PGothic" pitchFamily="34" charset="-128"/>
                <a:cs typeface="Arial"/>
              </a:rPr>
            </a:br>
            <a:endParaRPr kumimoji="0" lang="en-US" sz="1600" b="0" i="0" u="none" strike="noStrike" kern="1200" cap="none" spc="0" normalizeH="0" baseline="0" noProof="0" dirty="0">
              <a:ln>
                <a:noFill/>
              </a:ln>
              <a:solidFill>
                <a:srgbClr val="FF0000"/>
              </a:solidFill>
              <a:effectLst/>
              <a:uLnTx/>
              <a:uFillTx/>
              <a:latin typeface="Arial"/>
              <a:ea typeface="MS PGothic" pitchFamily="34" charset="-128"/>
              <a:cs typeface="Arial"/>
            </a:endParaRPr>
          </a:p>
        </p:txBody>
      </p:sp>
      <p:sp>
        <p:nvSpPr>
          <p:cNvPr id="4" name="Rectangle 3"/>
          <p:cNvSpPr/>
          <p:nvPr/>
        </p:nvSpPr>
        <p:spPr>
          <a:xfrm>
            <a:off x="9370218" y="6078333"/>
            <a:ext cx="2377833" cy="7637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9134" y="6078333"/>
            <a:ext cx="1060706" cy="557870"/>
          </a:xfrm>
          <a:prstGeom prst="rect">
            <a:avLst/>
          </a:prstGeom>
        </p:spPr>
      </p:pic>
    </p:spTree>
    <p:extLst>
      <p:ext uri="{BB962C8B-B14F-4D97-AF65-F5344CB8AC3E}">
        <p14:creationId xmlns:p14="http://schemas.microsoft.com/office/powerpoint/2010/main" val="283193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3"/>
          <p:cNvSpPr>
            <a:spLocks noGrp="1" noChangeArrowheads="1"/>
          </p:cNvSpPr>
          <p:nvPr>
            <p:ph type="title"/>
          </p:nvPr>
        </p:nvSpPr>
        <p:spPr/>
        <p:txBody>
          <a:bodyPr/>
          <a:lstStyle/>
          <a:p>
            <a:pPr eaLnBrk="1" hangingPunct="1"/>
            <a:r>
              <a:rPr lang="en-US" sz="2400" b="0" dirty="0">
                <a:latin typeface="Arial" charset="0"/>
                <a:ea typeface="MS PGothic" charset="0"/>
              </a:rPr>
              <a:t>Prepaid Plan (DHMO)</a:t>
            </a:r>
            <a:endParaRPr lang="en-US" sz="2400" b="0" strike="sngStrike" dirty="0">
              <a:latin typeface="Arial" charset="0"/>
              <a:ea typeface="MS PGothic" charset="0"/>
            </a:endParaRPr>
          </a:p>
        </p:txBody>
      </p:sp>
      <p:sp>
        <p:nvSpPr>
          <p:cNvPr id="399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E27C8C-AD39-1F41-B182-87AC12BB0F22}"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999999"/>
              </a:solidFill>
              <a:effectLst/>
              <a:uLnTx/>
              <a:uFillTx/>
              <a:latin typeface="Arial" charset="0"/>
              <a:ea typeface="MS PGothic" charset="0"/>
              <a:cs typeface="MS PGothic" charset="0"/>
            </a:endParaRPr>
          </a:p>
        </p:txBody>
      </p:sp>
      <p:sp>
        <p:nvSpPr>
          <p:cNvPr id="39942" name="Rectangle 5"/>
          <p:cNvSpPr>
            <a:spLocks noChangeArrowheads="1"/>
          </p:cNvSpPr>
          <p:nvPr/>
        </p:nvSpPr>
        <p:spPr bwMode="auto">
          <a:xfrm>
            <a:off x="4677780" y="2679740"/>
            <a:ext cx="32067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charset="0"/>
              <a:cs typeface="MS PGothic" charset="0"/>
            </a:endParaRPr>
          </a:p>
        </p:txBody>
      </p:sp>
      <p:sp>
        <p:nvSpPr>
          <p:cNvPr id="39945" name="Text Box 8"/>
          <p:cNvSpPr txBox="1">
            <a:spLocks noChangeArrowheads="1"/>
          </p:cNvSpPr>
          <p:nvPr/>
        </p:nvSpPr>
        <p:spPr bwMode="auto">
          <a:xfrm>
            <a:off x="4877806" y="5251490"/>
            <a:ext cx="169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charset="0"/>
              <a:cs typeface="MS PGothic" charset="0"/>
            </a:endParaRPr>
          </a:p>
        </p:txBody>
      </p:sp>
      <p:sp>
        <p:nvSpPr>
          <p:cNvPr id="39949" name="Text Box 12"/>
          <p:cNvSpPr txBox="1">
            <a:spLocks noChangeArrowheads="1"/>
          </p:cNvSpPr>
          <p:nvPr/>
        </p:nvSpPr>
        <p:spPr bwMode="auto">
          <a:xfrm>
            <a:off x="1976438" y="2294325"/>
            <a:ext cx="71986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Preventive care, such as cleanings and exams, at no added or low cost</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Additional cleanings, fluoride, and fluoride varnish available for a </a:t>
            </a:r>
            <a:r>
              <a:rPr kumimoji="0" lang="en-US" sz="1400" b="0" i="0" u="none" strike="noStrike" kern="1200" cap="none" spc="0" normalizeH="0" baseline="0" noProof="0" dirty="0" err="1">
                <a:ln>
                  <a:noFill/>
                </a:ln>
                <a:solidFill>
                  <a:prstClr val="black"/>
                </a:solidFill>
                <a:effectLst/>
                <a:uLnTx/>
                <a:uFillTx/>
                <a:latin typeface="Arial" charset="0"/>
                <a:ea typeface="MS PGothic" charset="0"/>
                <a:cs typeface="MS PGothic" charset="0"/>
              </a:rPr>
              <a:t>copay</a:t>
            </a:r>
            <a:endPar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endParaRP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Temporomandibular joint (TMJ) diagnosis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General anesthesia/IV sedation when medically necessary</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Coverage for brush biopsy, a noninvasive diagnostic procedure for detecting oral cancer</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Coverage for teeth whitening (take-home bleaching gel with trays)</a:t>
            </a:r>
            <a:r>
              <a:rPr kumimoji="0" lang="en-US" sz="1400" b="0" i="0" u="none" strike="noStrike" kern="1200" cap="none" spc="0" normalizeH="0" baseline="0" noProof="0" dirty="0">
                <a:ln>
                  <a:noFill/>
                </a:ln>
                <a:solidFill>
                  <a:srgbClr val="F05A22"/>
                </a:solidFill>
                <a:effectLst/>
                <a:uLnTx/>
                <a:uFillTx/>
                <a:latin typeface="Arial" charset="0"/>
                <a:ea typeface="MS PGothic" charset="0"/>
                <a:cs typeface="MS PGothic" charset="0"/>
              </a:rPr>
              <a:t> </a:t>
            </a: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and athletic mouth guards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No age limit on sealants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Coverage for advanced procedures like crowns and bridges over implants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Second opinions covered</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Emergency care</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dirty="0">
                <a:ln>
                  <a:noFill/>
                </a:ln>
                <a:solidFill>
                  <a:prstClr val="black"/>
                </a:solidFill>
                <a:effectLst/>
                <a:uLnTx/>
                <a:uFillTx/>
                <a:latin typeface="Arial" charset="0"/>
                <a:ea typeface="MS PGothic" charset="0"/>
                <a:cs typeface="MS PGothic" charset="0"/>
              </a:rPr>
              <a:t>Orthodontic coverage for children AND adults</a:t>
            </a:r>
          </a:p>
        </p:txBody>
      </p:sp>
      <p:cxnSp>
        <p:nvCxnSpPr>
          <p:cNvPr id="39951" name="AutoShape 16"/>
          <p:cNvCxnSpPr>
            <a:cxnSpLocks noChangeShapeType="1"/>
          </p:cNvCxnSpPr>
          <p:nvPr/>
        </p:nvCxnSpPr>
        <p:spPr bwMode="auto">
          <a:xfrm>
            <a:off x="8517943" y="2716251"/>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 name="Rectangle 42"/>
          <p:cNvSpPr/>
          <p:nvPr/>
        </p:nvSpPr>
        <p:spPr bwMode="auto">
          <a:xfrm rot="5400000">
            <a:off x="5587349" y="-3097364"/>
            <a:ext cx="1008666" cy="915264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Calibri"/>
              <a:ea typeface="ＭＳ Ｐゴシック" charset="-128"/>
              <a:cs typeface="+mn-cs"/>
            </a:endParaRPr>
          </a:p>
        </p:txBody>
      </p:sp>
      <p:pic>
        <p:nvPicPr>
          <p:cNvPr id="45" name="Picture 44"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r="43418" b="48629"/>
          <a:stretch/>
        </p:blipFill>
        <p:spPr>
          <a:xfrm>
            <a:off x="6989822" y="1174607"/>
            <a:ext cx="725783" cy="727036"/>
          </a:xfrm>
          <a:prstGeom prst="rect">
            <a:avLst/>
          </a:prstGeom>
          <a:ln w="19050" cmpd="sng">
            <a:noFill/>
          </a:ln>
        </p:spPr>
      </p:pic>
      <p:sp>
        <p:nvSpPr>
          <p:cNvPr id="39986" name="TextBox 33"/>
          <p:cNvSpPr txBox="1">
            <a:spLocks noChangeArrowheads="1"/>
          </p:cNvSpPr>
          <p:nvPr/>
        </p:nvSpPr>
        <p:spPr bwMode="auto">
          <a:xfrm>
            <a:off x="1970883" y="581364"/>
            <a:ext cx="6411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lumMod val="65000"/>
                  </a:prstClr>
                </a:solidFill>
                <a:effectLst/>
                <a:uLnTx/>
                <a:uFillTx/>
                <a:latin typeface="Arial" charset="0"/>
                <a:ea typeface="MS PGothic" charset="0"/>
                <a:cs typeface="MS PGothic" charset="0"/>
              </a:rPr>
              <a:t>Coverage with no deductibles or waiting periods</a:t>
            </a:r>
            <a:endParaRPr kumimoji="0" lang="en-US" sz="1600" b="1" i="0" u="none" strike="noStrike" kern="1200" cap="none" spc="0" normalizeH="0" baseline="0" noProof="0" dirty="0">
              <a:ln>
                <a:noFill/>
              </a:ln>
              <a:solidFill>
                <a:srgbClr val="969696"/>
              </a:solidFill>
              <a:effectLst/>
              <a:uLnTx/>
              <a:uFillTx/>
              <a:latin typeface="Arial" charset="0"/>
              <a:ea typeface="MS PGothic" charset="0"/>
              <a:cs typeface="MS PGothic" charset="0"/>
            </a:endParaRPr>
          </a:p>
        </p:txBody>
      </p:sp>
      <p:sp>
        <p:nvSpPr>
          <p:cNvPr id="50" name="TextBox 33"/>
          <p:cNvSpPr txBox="1">
            <a:spLocks noChangeArrowheads="1"/>
          </p:cNvSpPr>
          <p:nvPr/>
        </p:nvSpPr>
        <p:spPr bwMode="auto">
          <a:xfrm>
            <a:off x="1970883" y="1281396"/>
            <a:ext cx="431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S PGothic" charset="0"/>
                <a:cs typeface="MS PGothic" charset="0"/>
              </a:rPr>
              <a:t>Examples of covered services*</a:t>
            </a:r>
            <a:endParaRPr kumimoji="0" lang="en-US" sz="1800" b="0" i="0" u="none" strike="sngStrike" kern="1200" cap="none" spc="0" normalizeH="0" baseline="0" noProof="0" dirty="0">
              <a:ln>
                <a:noFill/>
              </a:ln>
              <a:solidFill>
                <a:prstClr val="white"/>
              </a:solidFill>
              <a:effectLst/>
              <a:uLnTx/>
              <a:uFillTx/>
              <a:latin typeface="Arial" charset="0"/>
              <a:ea typeface="MS PGothic" charset="0"/>
              <a:cs typeface="MS PGothic" charset="0"/>
            </a:endParaRPr>
          </a:p>
        </p:txBody>
      </p:sp>
      <p:pic>
        <p:nvPicPr>
          <p:cNvPr id="51" name="Picture 50"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l="54054" r="-12965" b="48629"/>
          <a:stretch/>
        </p:blipFill>
        <p:spPr>
          <a:xfrm>
            <a:off x="8004966" y="1174607"/>
            <a:ext cx="755659" cy="727036"/>
          </a:xfrm>
          <a:prstGeom prst="rect">
            <a:avLst/>
          </a:prstGeom>
          <a:ln w="19050" cmpd="sng">
            <a:noFill/>
          </a:ln>
        </p:spPr>
      </p:pic>
      <p:pic>
        <p:nvPicPr>
          <p:cNvPr id="52" name="Picture 51"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l="44208" t="57139" r="-12966" b="-6349"/>
          <a:stretch/>
        </p:blipFill>
        <p:spPr>
          <a:xfrm>
            <a:off x="9068644" y="1205193"/>
            <a:ext cx="881960" cy="696450"/>
          </a:xfrm>
          <a:prstGeom prst="rect">
            <a:avLst/>
          </a:prstGeom>
          <a:ln w="19050" cmpd="sng">
            <a:noFill/>
          </a:ln>
        </p:spPr>
      </p:pic>
      <p:sp>
        <p:nvSpPr>
          <p:cNvPr id="2" name="Rectangle 1"/>
          <p:cNvSpPr/>
          <p:nvPr/>
        </p:nvSpPr>
        <p:spPr>
          <a:xfrm>
            <a:off x="8534400" y="6067313"/>
            <a:ext cx="3233530" cy="666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6306" y="5959474"/>
            <a:ext cx="1162916" cy="611627"/>
          </a:xfrm>
          <a:prstGeom prst="rect">
            <a:avLst/>
          </a:prstGeom>
        </p:spPr>
      </p:pic>
    </p:spTree>
    <p:extLst>
      <p:ext uri="{BB962C8B-B14F-4D97-AF65-F5344CB8AC3E}">
        <p14:creationId xmlns:p14="http://schemas.microsoft.com/office/powerpoint/2010/main" val="3245142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
          <p:cNvSpPr>
            <a:spLocks noGrp="1" noChangeArrowheads="1"/>
          </p:cNvSpPr>
          <p:nvPr>
            <p:ph type="title"/>
          </p:nvPr>
        </p:nvSpPr>
        <p:spPr/>
        <p:txBody>
          <a:bodyPr/>
          <a:lstStyle/>
          <a:p>
            <a:r>
              <a:rPr lang="en-US" sz="2400" b="0" dirty="0"/>
              <a:t>Your coverage</a:t>
            </a:r>
          </a:p>
        </p:txBody>
      </p:sp>
      <p:sp>
        <p:nvSpPr>
          <p:cNvPr id="58373" name="Text Placeholder 28"/>
          <p:cNvSpPr txBox="1">
            <a:spLocks/>
          </p:cNvSpPr>
          <p:nvPr/>
        </p:nvSpPr>
        <p:spPr bwMode="auto">
          <a:xfrm>
            <a:off x="5281169" y="1572069"/>
            <a:ext cx="3141048" cy="23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MS PGothic" charset="0"/>
                <a:cs typeface="MS PGothic" charset="0"/>
              </a:rPr>
              <a:t>PERCENTAGE YOUR PLAN PAYS</a:t>
            </a:r>
          </a:p>
        </p:txBody>
      </p:sp>
      <p:graphicFrame>
        <p:nvGraphicFramePr>
          <p:cNvPr id="24632" name="Group 56"/>
          <p:cNvGraphicFramePr>
            <a:graphicFrameLocks noGrp="1"/>
          </p:cNvGraphicFramePr>
          <p:nvPr/>
        </p:nvGraphicFramePr>
        <p:xfrm>
          <a:off x="2120135" y="1114236"/>
          <a:ext cx="7148511" cy="1536509"/>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422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Prepaid Plan- LOW</a:t>
                      </a:r>
                      <a:endParaRPr kumimoji="0" lang="en-US" sz="1400" b="1" i="0" u="none" strike="noStrike" cap="none" normalizeH="0" baseline="30000" dirty="0">
                        <a:ln>
                          <a:noFill/>
                        </a:ln>
                        <a:solidFill>
                          <a:schemeClr val="bg1"/>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Arial" pitchFamily="34" charset="0"/>
                          <a:ea typeface="ＭＳ Ｐゴシック" pitchFamily="34" charset="-128"/>
                          <a:cs typeface="Arial" pitchFamily="34" charset="0"/>
                        </a:rPr>
                        <a:t>Prepaid Plan- HIGH</a:t>
                      </a:r>
                      <a:endParaRPr kumimoji="0" lang="en-US" sz="1200" b="1" i="0" u="none" strike="noStrike" cap="none" normalizeH="0" baseline="0" dirty="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Annual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No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 deductible</a:t>
                      </a: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Lifetime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Calendar-year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Office Visit Fee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7" name="Slide Number Placeholder 6"/>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C9F2F1-5B60-4828-8D48-CC3CA0267DF1}"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graphicFrame>
        <p:nvGraphicFramePr>
          <p:cNvPr id="2" name="Table 1"/>
          <p:cNvGraphicFramePr>
            <a:graphicFrameLocks noGrp="1"/>
          </p:cNvGraphicFramePr>
          <p:nvPr/>
        </p:nvGraphicFramePr>
        <p:xfrm>
          <a:off x="2120135" y="2906852"/>
          <a:ext cx="7148511" cy="2061710"/>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Preventive care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Basic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Example: Dental Filling- one surface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$23</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Major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Example: Root canal, Anterior</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$375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$210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Orthodontia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Example: Child/Adult Orthodontia (24-month Treatment)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$2,472 </a:t>
                      </a:r>
                      <a:r>
                        <a:rPr kumimoji="0" lang="en-US" sz="9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rPr>
                        <a:t>Child</a:t>
                      </a:r>
                      <a:endParaRPr kumimoji="0" lang="en-US" sz="11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$3,384 </a:t>
                      </a:r>
                      <a:r>
                        <a:rPr kumimoji="0" lang="en-US" sz="9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$2,040 </a:t>
                      </a:r>
                      <a:r>
                        <a:rPr kumimoji="0" lang="en-US" sz="9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rPr>
                        <a:t>Child</a:t>
                      </a:r>
                      <a:r>
                        <a:rPr kumimoji="0" lang="en-US" sz="9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 </a:t>
                      </a: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$2,376 </a:t>
                      </a:r>
                      <a:r>
                        <a:rPr kumimoji="0" lang="en-US" sz="9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Implants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Surgical placement of implant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$1,215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a:t>
                      </a:r>
                      <a:r>
                        <a:rPr kumimoji="0" lang="en-US" sz="11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1,025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nvGraphicFramePr>
        <p:xfrm>
          <a:off x="2120133" y="2646202"/>
          <a:ext cx="7148511" cy="278606"/>
        </p:xfrm>
        <a:graphic>
          <a:graphicData uri="http://schemas.openxmlformats.org/drawingml/2006/table">
            <a:tbl>
              <a:tblPr/>
              <a:tblGrid>
                <a:gridCol w="7148511">
                  <a:extLst>
                    <a:ext uri="{9D8B030D-6E8A-4147-A177-3AD203B41FA5}">
                      <a16:colId xmlns:a16="http://schemas.microsoft.com/office/drawing/2014/main" val="20000"/>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Copay Examples</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8534400" y="5916706"/>
            <a:ext cx="3124200" cy="849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5280" y="6012302"/>
            <a:ext cx="1173320" cy="617099"/>
          </a:xfrm>
          <a:prstGeom prst="rect">
            <a:avLst/>
          </a:prstGeom>
        </p:spPr>
      </p:pic>
    </p:spTree>
    <p:extLst>
      <p:ext uri="{BB962C8B-B14F-4D97-AF65-F5344CB8AC3E}">
        <p14:creationId xmlns:p14="http://schemas.microsoft.com/office/powerpoint/2010/main" val="2446107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498" t="9680" r="4325" b="9680"/>
          <a:stretch/>
        </p:blipFill>
        <p:spPr>
          <a:xfrm>
            <a:off x="1524000" y="10754"/>
            <a:ext cx="9170989" cy="5705325"/>
          </a:xfrm>
          <a:prstGeom prst="rect">
            <a:avLst/>
          </a:prstGeom>
        </p:spPr>
      </p:pic>
      <p:sp>
        <p:nvSpPr>
          <p:cNvPr id="6" name="Title 5"/>
          <p:cNvSpPr>
            <a:spLocks noGrp="1"/>
          </p:cNvSpPr>
          <p:nvPr>
            <p:ph type="title"/>
          </p:nvPr>
        </p:nvSpPr>
        <p:spPr>
          <a:xfrm>
            <a:off x="1588837" y="274638"/>
            <a:ext cx="10972800" cy="646112"/>
          </a:xfrm>
        </p:spPr>
        <p:txBody>
          <a:bodyPr/>
          <a:lstStyle/>
          <a:p>
            <a:r>
              <a:rPr lang="en-US" altLang="en-US" sz="2400" b="0" dirty="0">
                <a:solidFill>
                  <a:srgbClr val="0070C0"/>
                </a:solidFill>
              </a:rPr>
              <a:t>Cigna Dental Oral Health Integration Program</a:t>
            </a:r>
            <a:r>
              <a:rPr lang="en-US" altLang="en-US" sz="2400" b="0" baseline="30000" dirty="0">
                <a:solidFill>
                  <a:srgbClr val="0070C0"/>
                </a:solidFill>
              </a:rPr>
              <a:t>®</a:t>
            </a:r>
            <a:r>
              <a:rPr lang="en-US" altLang="en-US" sz="2400" b="0" dirty="0">
                <a:solidFill>
                  <a:srgbClr val="0070C0"/>
                </a:solidFill>
              </a:rPr>
              <a:t> </a:t>
            </a:r>
            <a:endParaRPr lang="en-US" sz="2400" b="0" dirty="0">
              <a:solidFill>
                <a:srgbClr val="0070C0"/>
              </a:solidFill>
            </a:endParaRPr>
          </a:p>
        </p:txBody>
      </p:sp>
      <p:sp>
        <p:nvSpPr>
          <p:cNvPr id="9"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999999"/>
              </a:solidFill>
              <a:effectLst/>
              <a:uLnTx/>
              <a:uFillTx/>
              <a:latin typeface="Arial" charset="0"/>
              <a:ea typeface="+mn-ea"/>
              <a:cs typeface="Arial" charset="0"/>
            </a:endParaRPr>
          </a:p>
        </p:txBody>
      </p:sp>
      <p:sp>
        <p:nvSpPr>
          <p:cNvPr id="12" name="Footer Placeholder 2"/>
          <p:cNvSpPr txBox="1">
            <a:spLocks/>
          </p:cNvSpPr>
          <p:nvPr/>
        </p:nvSpPr>
        <p:spPr bwMode="auto">
          <a:xfrm>
            <a:off x="1524000" y="6107915"/>
            <a:ext cx="7251700" cy="390638"/>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800" kern="1200">
                <a:solidFill>
                  <a:srgbClr val="999999"/>
                </a:solidFill>
                <a:latin typeface="Arial Narrow" pitchFamily="-84" charset="0"/>
                <a:ea typeface="MS PGothic" pitchFamily="34" charset="-128"/>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 You do not need to meet your plan's deductible to receive reimbursement for these services. Any reimbursement you do receive will apply to and is subject to your plan's annual maximum. </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Review your plan materials for a list of covered and non-covered services.</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 Discounts available through Cigna Home Delivery Pharmacy  only. </a:t>
            </a:r>
            <a:r>
              <a:rPr kumimoji="0" lang="en-US" sz="800" b="1" i="0" u="none" strike="noStrike" kern="1200" cap="none" spc="0" normalizeH="0" baseline="0" noProof="0" dirty="0">
                <a:ln>
                  <a:noFill/>
                </a:ln>
                <a:solidFill>
                  <a:srgbClr val="A6A6A6"/>
                </a:solidFill>
                <a:effectLst/>
                <a:uLnTx/>
                <a:uFillTx/>
                <a:latin typeface="Arial Narrow"/>
                <a:ea typeface="+mn-ea"/>
                <a:cs typeface="Arial Narrow"/>
              </a:rPr>
              <a:t>This is a discount, and NOT insurance</a:t>
            </a: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 If you have other insurance coverage, you should first confirm</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pricing/availability through your insurance carrier as it may result in a lower cost to you. </a:t>
            </a:r>
          </a:p>
        </p:txBody>
      </p:sp>
      <p:sp>
        <p:nvSpPr>
          <p:cNvPr id="13" name="Text Placeholder 2"/>
          <p:cNvSpPr txBox="1">
            <a:spLocks/>
          </p:cNvSpPr>
          <p:nvPr/>
        </p:nvSpPr>
        <p:spPr>
          <a:xfrm>
            <a:off x="1981200" y="5809393"/>
            <a:ext cx="6554788" cy="298523"/>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base" latinLnBrk="0" hangingPunct="1">
              <a:lnSpc>
                <a:spcPct val="100000"/>
              </a:lnSpc>
              <a:spcBef>
                <a:spcPct val="20000"/>
              </a:spcBef>
              <a:spcAft>
                <a:spcPts val="600"/>
              </a:spcAft>
              <a:buClr>
                <a:prstClr val="black"/>
              </a:buClr>
              <a:buSzTx/>
              <a:buFont typeface="Arial" pitchFamily="-1" charset="0"/>
              <a:buNone/>
              <a:tabLst/>
              <a:defRPr/>
            </a:pPr>
            <a:r>
              <a:rPr kumimoji="0" lang="en-US" altLang="en-US" sz="1200" b="1" i="0" u="none" strike="noStrike" kern="1200" cap="none" spc="0" normalizeH="0" baseline="0" noProof="0" dirty="0">
                <a:ln>
                  <a:noFill/>
                </a:ln>
                <a:solidFill>
                  <a:srgbClr val="00AAE0"/>
                </a:solidFill>
                <a:effectLst/>
                <a:uLnTx/>
                <a:uFillTx/>
                <a:latin typeface="Arial" charset="0"/>
                <a:ea typeface="ＭＳ Ｐゴシック" pitchFamily="34" charset="-128"/>
                <a:cs typeface="Arial" charset="0"/>
              </a:rPr>
              <a:t>Want to know more?  Visit myCigna.com or call 800.Cigna24 anytime.</a:t>
            </a:r>
          </a:p>
        </p:txBody>
      </p:sp>
      <p:sp>
        <p:nvSpPr>
          <p:cNvPr id="15" name="Rectangle 14"/>
          <p:cNvSpPr/>
          <p:nvPr/>
        </p:nvSpPr>
        <p:spPr bwMode="auto">
          <a:xfrm rot="5400000">
            <a:off x="5402263" y="519113"/>
            <a:ext cx="1404937" cy="917098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17" name="Content Placeholder 10"/>
          <p:cNvSpPr txBox="1">
            <a:spLocks/>
          </p:cNvSpPr>
          <p:nvPr/>
        </p:nvSpPr>
        <p:spPr>
          <a:xfrm>
            <a:off x="1635524" y="4481173"/>
            <a:ext cx="4619647" cy="1440115"/>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Available at no added cost to Cigna dental plan members</a:t>
            </a: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Pays out-of-pocket costs for specific dental services* if you: </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Have a medical condition that can be affected by gum disease or tooth decay</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Are currently being treated by a doctor for this condition</a:t>
            </a:r>
          </a:p>
        </p:txBody>
      </p:sp>
      <p:sp>
        <p:nvSpPr>
          <p:cNvPr id="18" name="Content Placeholder 10"/>
          <p:cNvSpPr txBox="1">
            <a:spLocks/>
          </p:cNvSpPr>
          <p:nvPr/>
        </p:nvSpPr>
        <p:spPr bwMode="auto">
          <a:xfrm>
            <a:off x="6070580" y="4484391"/>
            <a:ext cx="4495531" cy="148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Eligible conditions: Heart disease, stroke, diabetes, pregnancy, chronic kidney disease, organ transplants, head and neck cancer radiation</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Discounts on prescription mouthwash, gels and toothpaste**</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Enroll at myCigna.com or call the phone number on back of your Cigna ID card</a:t>
            </a: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rPr>
              <a:t> </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
        <p:nvSpPr>
          <p:cNvPr id="2" name="Rectangle 1"/>
          <p:cNvSpPr/>
          <p:nvPr/>
        </p:nvSpPr>
        <p:spPr>
          <a:xfrm>
            <a:off x="9347200" y="6107915"/>
            <a:ext cx="2432859" cy="604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4350" y="5920277"/>
            <a:ext cx="1086522" cy="571448"/>
          </a:xfrm>
          <a:prstGeom prst="rect">
            <a:avLst/>
          </a:prstGeom>
        </p:spPr>
      </p:pic>
    </p:spTree>
    <p:extLst>
      <p:ext uri="{BB962C8B-B14F-4D97-AF65-F5344CB8AC3E}">
        <p14:creationId xmlns:p14="http://schemas.microsoft.com/office/powerpoint/2010/main" val="347530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20462" y="1066644"/>
            <a:ext cx="2854926" cy="4408972"/>
            <a:chOff x="-986885" y="997812"/>
            <a:chExt cx="8479713" cy="4019739"/>
          </a:xfrm>
        </p:grpSpPr>
        <p:sp>
          <p:nvSpPr>
            <p:cNvPr id="21" name="Freeform 20"/>
            <p:cNvSpPr/>
            <p:nvPr/>
          </p:nvSpPr>
          <p:spPr>
            <a:xfrm>
              <a:off x="6995940" y="997812"/>
              <a:ext cx="496888" cy="4019739"/>
            </a:xfrm>
            <a:custGeom>
              <a:avLst/>
              <a:gdLst>
                <a:gd name="connsiteX0" fmla="*/ 497840 w 497840"/>
                <a:gd name="connsiteY0" fmla="*/ 0 h 2590800"/>
                <a:gd name="connsiteX1" fmla="*/ 0 w 497840"/>
                <a:gd name="connsiteY1" fmla="*/ 0 h 2590800"/>
                <a:gd name="connsiteX2" fmla="*/ 20320 w 497840"/>
                <a:gd name="connsiteY2" fmla="*/ 2590800 h 2590800"/>
                <a:gd name="connsiteX3" fmla="*/ 487680 w 49784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497840" h="2590800">
                  <a:moveTo>
                    <a:pt x="497840" y="0"/>
                  </a:moveTo>
                  <a:lnTo>
                    <a:pt x="0" y="0"/>
                  </a:lnTo>
                  <a:lnTo>
                    <a:pt x="20320" y="2590800"/>
                  </a:lnTo>
                  <a:lnTo>
                    <a:pt x="487680" y="2590800"/>
                  </a:lnTo>
                </a:path>
              </a:pathLst>
            </a:custGeom>
            <a:ln w="19050" cap="rnd" cmpd="sng" algn="ctr">
              <a:solidFill>
                <a:srgbClr val="A6A6A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2" name="Straight Connector 21"/>
            <p:cNvCxnSpPr/>
            <p:nvPr/>
          </p:nvCxnSpPr>
          <p:spPr>
            <a:xfrm>
              <a:off x="-986885" y="3006171"/>
              <a:ext cx="7982825" cy="0"/>
            </a:xfrm>
            <a:prstGeom prst="line">
              <a:avLst/>
            </a:prstGeom>
            <a:ln w="19050" cmpd="sng">
              <a:solidFill>
                <a:srgbClr val="A6A6A6"/>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Text Placeholder 2"/>
          <p:cNvSpPr txBox="1">
            <a:spLocks/>
          </p:cNvSpPr>
          <p:nvPr/>
        </p:nvSpPr>
        <p:spPr>
          <a:xfrm>
            <a:off x="5539535" y="1210144"/>
            <a:ext cx="4505281" cy="4546104"/>
          </a:xfrm>
          <a:prstGeom prst="rect">
            <a:avLst/>
          </a:prstGeom>
        </p:spPr>
        <p:txBody>
          <a:bodyPr/>
          <a:lstStyle>
            <a:lvl1pPr marL="230188" indent="-230188" algn="l" defTabSz="457200" rtl="0" eaLnBrk="1" fontAlgn="base" hangingPunct="1">
              <a:spcBef>
                <a:spcPct val="20000"/>
              </a:spcBef>
              <a:spcAft>
                <a:spcPct val="0"/>
              </a:spcAft>
              <a:buClr>
                <a:srgbClr val="188CCC"/>
              </a:buClr>
              <a:buFont typeface="Lucida Grande" pitchFamily="-1" charset="0"/>
              <a:buChar char="&gt;"/>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a:rPr>
              <a:t>Your personalized Cigna website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a:rPr>
              <a:t>Register on myCigna.com in a couple of minutes</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a:rPr>
              <a:t>Log in anytime to access information, </a:t>
            </a:r>
            <a:r>
              <a:rPr kumimoji="0" lang="en-US" sz="1600" b="0" i="0" u="none" strike="noStrike" kern="1200" cap="none" spc="0" normalizeH="0" baseline="0" noProof="0" dirty="0">
                <a:ln>
                  <a:noFill/>
                </a:ln>
                <a:solidFill>
                  <a:prstClr val="black"/>
                </a:solidFill>
                <a:effectLst/>
                <a:uLnTx/>
                <a:uFillTx/>
                <a:latin typeface="Arial"/>
                <a:ea typeface="ＭＳ Ｐゴシック" charset="-128"/>
                <a:cs typeface="Arial"/>
              </a:rPr>
              <a:t>tools and resources </a:t>
            </a:r>
            <a:endParaRPr kumimoji="0" lang="en-US" alt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a:rPr>
              <a:t>What you can do on myCigna</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dirty="0">
                <a:ln>
                  <a:noFill/>
                </a:ln>
                <a:solidFill>
                  <a:prstClr val="black"/>
                </a:solidFill>
                <a:effectLst/>
                <a:uLnTx/>
                <a:uFillTx/>
                <a:latin typeface="Arial"/>
                <a:ea typeface="ＭＳ Ｐゴシック" charset="-128"/>
                <a:cs typeface="Arial"/>
              </a:rPr>
              <a:t>Take an interactive quiz to measure your risk for cavities, gum disease or oral cancer*</a:t>
            </a:r>
            <a:endParaRPr kumimoji="0" lang="en-US" altLang="en-US" sz="1600" b="0" i="0" u="none" strike="noStrike" kern="1200" cap="none" spc="0" normalizeH="0" baseline="30000" noProof="0" dirty="0">
              <a:ln>
                <a:noFill/>
              </a:ln>
              <a:solidFill>
                <a:prstClr val="black"/>
              </a:solidFill>
              <a:effectLst/>
              <a:uLnTx/>
              <a:uFillTx/>
              <a:latin typeface="Arial"/>
              <a:ea typeface="ＭＳ Ｐゴシック" charset="-128"/>
              <a:cs typeface="Arial"/>
            </a:endParaRP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ＭＳ Ｐゴシック" charset="-128"/>
                <a:cs typeface="Arial"/>
              </a:rPr>
              <a:t>Search for dentists by specialty, procedure, location and language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ＭＳ Ｐゴシック" charset="-128"/>
                <a:cs typeface="Arial"/>
              </a:rPr>
              <a:t>Check balances, monitor services and manage your dental plan </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ＭＳ Ｐゴシック" charset="-128"/>
                <a:cs typeface="Arial"/>
              </a:rPr>
              <a:t>Use easy tools to estimate costs for over 400 common dental procedures</a:t>
            </a:r>
            <a:endParaRPr kumimoji="0" lang="en-US" altLang="en-US" sz="1600" b="0" i="0" u="none" strike="noStrike" kern="1200" cap="none" spc="0" normalizeH="0" baseline="0" noProof="0" dirty="0">
              <a:ln>
                <a:noFill/>
              </a:ln>
              <a:solidFill>
                <a:prstClr val="black"/>
              </a:solidFill>
              <a:effectLst/>
              <a:uLnTx/>
              <a:uFillTx/>
              <a:latin typeface="Arial"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600"/>
              </a:spcAft>
              <a:buClr>
                <a:srgbClr val="188CCC"/>
              </a:buClr>
              <a:buSzTx/>
              <a:buFont typeface="Lucida Grande" pitchFamily="-1" charset="0"/>
              <a:buNone/>
              <a:tabLst/>
              <a:defRPr/>
            </a:pPr>
            <a:endParaRPr kumimoji="0" lang="en-US" sz="1600" b="0" i="0" u="none" strike="noStrike" kern="1200" cap="none" spc="0" normalizeH="0" baseline="0" noProof="0" dirty="0">
              <a:ln>
                <a:noFill/>
              </a:ln>
              <a:solidFill>
                <a:prstClr val="black"/>
              </a:solidFill>
              <a:effectLst/>
              <a:uLnTx/>
              <a:uFillTx/>
              <a:latin typeface="Arial"/>
              <a:ea typeface="ＭＳ Ｐゴシック" charset="-128"/>
              <a:cs typeface="Arial"/>
            </a:endParaRPr>
          </a:p>
        </p:txBody>
      </p:sp>
      <p:sp>
        <p:nvSpPr>
          <p:cNvPr id="11" name="Title 10"/>
          <p:cNvSpPr>
            <a:spLocks noGrp="1"/>
          </p:cNvSpPr>
          <p:nvPr>
            <p:ph type="title"/>
          </p:nvPr>
        </p:nvSpPr>
        <p:spPr/>
        <p:txBody>
          <a:bodyPr/>
          <a:lstStyle/>
          <a:p>
            <a:r>
              <a:rPr lang="en-US" altLang="en-US" sz="2400" b="0" dirty="0" err="1">
                <a:latin typeface="Arial" charset="0"/>
                <a:ea typeface="ＭＳ Ｐゴシック" pitchFamily="34" charset="-128"/>
                <a:cs typeface="Arial" charset="0"/>
              </a:rPr>
              <a:t>myCigna</a:t>
            </a:r>
            <a:r>
              <a:rPr lang="en-US" altLang="en-US" sz="2400" b="0" dirty="0">
                <a:latin typeface="Arial" charset="0"/>
                <a:ea typeface="ＭＳ Ｐゴシック" pitchFamily="34" charset="-128"/>
                <a:cs typeface="Arial" charset="0"/>
              </a:rPr>
              <a:t> is your Cigna – Dental</a:t>
            </a:r>
            <a:endParaRPr lang="en-US" sz="2400" b="0" dirty="0"/>
          </a:p>
        </p:txBody>
      </p:sp>
      <p:sp>
        <p:nvSpPr>
          <p:cNvPr id="13"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999999"/>
              </a:solidFill>
              <a:effectLst/>
              <a:uLnTx/>
              <a:uFillTx/>
              <a:latin typeface="Arial" charset="0"/>
              <a:ea typeface="+mn-ea"/>
              <a:cs typeface="Arial" charset="0"/>
            </a:endParaRPr>
          </a:p>
        </p:txBody>
      </p:sp>
      <p:sp>
        <p:nvSpPr>
          <p:cNvPr id="12" name="TextBox 11"/>
          <p:cNvSpPr txBox="1"/>
          <p:nvPr/>
        </p:nvSpPr>
        <p:spPr>
          <a:xfrm>
            <a:off x="1524230" y="6491093"/>
            <a:ext cx="6665291" cy="215444"/>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A6A6A6"/>
                </a:solidFill>
                <a:effectLst/>
                <a:uLnTx/>
                <a:uFillTx/>
                <a:latin typeface="Arial Narrow"/>
                <a:ea typeface="+mn-ea"/>
                <a:cs typeface="Arial Narrow"/>
              </a:rPr>
              <a:t>* These tools are for informational purposes only and should not be used for self-diagnosis. Always see your dentist for appropriate care recommendations and treatment. </a:t>
            </a:r>
          </a:p>
        </p:txBody>
      </p:sp>
      <p:pic>
        <p:nvPicPr>
          <p:cNvPr id="18" name="Picture 17" descr="157372431_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946" y="1866493"/>
            <a:ext cx="2798573" cy="2749041"/>
          </a:xfrm>
          <a:prstGeom prst="rect">
            <a:avLst/>
          </a:prstGeom>
        </p:spPr>
      </p:pic>
      <p:sp>
        <p:nvSpPr>
          <p:cNvPr id="2" name="Rectangle 1"/>
          <p:cNvSpPr/>
          <p:nvPr/>
        </p:nvSpPr>
        <p:spPr>
          <a:xfrm>
            <a:off x="9439565" y="5756249"/>
            <a:ext cx="2230092" cy="9502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611" y="6027367"/>
            <a:ext cx="1086522" cy="571448"/>
          </a:xfrm>
          <a:prstGeom prst="rect">
            <a:avLst/>
          </a:prstGeom>
        </p:spPr>
      </p:pic>
    </p:spTree>
    <p:extLst>
      <p:ext uri="{BB962C8B-B14F-4D97-AF65-F5344CB8AC3E}">
        <p14:creationId xmlns:p14="http://schemas.microsoft.com/office/powerpoint/2010/main" val="406728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515859" y="1004575"/>
            <a:ext cx="9152142" cy="1075932"/>
          </a:xfrm>
          <a:prstGeom prst="rect">
            <a:avLst/>
          </a:prstGeom>
          <a:solidFill>
            <a:srgbClr val="F68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9219" name="Content Placeholder 20"/>
          <p:cNvSpPr>
            <a:spLocks noGrp="1"/>
          </p:cNvSpPr>
          <p:nvPr>
            <p:ph idx="1"/>
          </p:nvPr>
        </p:nvSpPr>
        <p:spPr>
          <a:xfrm>
            <a:off x="1970266" y="2067277"/>
            <a:ext cx="8064955" cy="1463886"/>
          </a:xfrm>
        </p:spPr>
        <p:txBody>
          <a:bodyPr/>
          <a:lstStyle/>
          <a:p>
            <a:pPr marL="137160" indent="-137160">
              <a:spcBef>
                <a:spcPts val="0"/>
              </a:spcBef>
              <a:spcAft>
                <a:spcPts val="600"/>
              </a:spcAft>
              <a:buNone/>
            </a:pPr>
            <a:r>
              <a:rPr lang="en-US" altLang="en-US" sz="1400" b="1" dirty="0">
                <a:latin typeface="Arial" pitchFamily="34" charset="0"/>
              </a:rPr>
              <a:t>By phone –  800.244.6224</a:t>
            </a:r>
          </a:p>
          <a:p>
            <a:pPr marL="137160" indent="-137160">
              <a:spcBef>
                <a:spcPts val="0"/>
              </a:spcBef>
              <a:spcAft>
                <a:spcPts val="600"/>
              </a:spcAft>
            </a:pPr>
            <a:r>
              <a:rPr lang="en-US" altLang="en-US" sz="1400" dirty="0">
                <a:latin typeface="Arial" pitchFamily="34" charset="0"/>
              </a:rPr>
              <a:t>Call anytime day or night for live customer service</a:t>
            </a:r>
          </a:p>
          <a:p>
            <a:pPr marL="137160" indent="-137160">
              <a:spcBef>
                <a:spcPts val="0"/>
              </a:spcBef>
              <a:spcAft>
                <a:spcPts val="600"/>
              </a:spcAft>
            </a:pPr>
            <a:r>
              <a:rPr lang="en-US" altLang="en-US" sz="1400" dirty="0">
                <a:latin typeface="Arial" pitchFamily="34" charset="0"/>
              </a:rPr>
              <a:t>Ask for a Spanish-speaking representative or speak with us in your preferred language – interpreter service is available in over 200 languages</a:t>
            </a:r>
          </a:p>
          <a:p>
            <a:pPr marL="137160" indent="-137160">
              <a:spcBef>
                <a:spcPts val="0"/>
              </a:spcBef>
              <a:spcAft>
                <a:spcPts val="600"/>
              </a:spcAft>
            </a:pPr>
            <a:r>
              <a:rPr lang="en-US" altLang="en-US" sz="1400" dirty="0">
                <a:latin typeface="Arial" pitchFamily="34" charset="0"/>
              </a:rPr>
              <a:t>Get help finding a dental office</a:t>
            </a:r>
          </a:p>
          <a:p>
            <a:pPr marL="137160" indent="-137160">
              <a:spcBef>
                <a:spcPts val="0"/>
              </a:spcBef>
              <a:spcAft>
                <a:spcPts val="600"/>
              </a:spcAft>
            </a:pPr>
            <a:r>
              <a:rPr lang="en-US" altLang="en-US" sz="1400" dirty="0">
                <a:latin typeface="Arial" pitchFamily="34" charset="0"/>
              </a:rPr>
              <a:t>Check your eligibility</a:t>
            </a:r>
          </a:p>
          <a:p>
            <a:pPr marL="137160" indent="-137160">
              <a:spcBef>
                <a:spcPts val="0"/>
              </a:spcBef>
              <a:spcAft>
                <a:spcPts val="600"/>
              </a:spcAft>
            </a:pPr>
            <a:endParaRPr lang="en-US" altLang="en-US" sz="1200" dirty="0">
              <a:latin typeface="Arial" pitchFamily="34" charset="0"/>
            </a:endParaRPr>
          </a:p>
          <a:p>
            <a:pPr marL="137160" indent="-137160">
              <a:spcBef>
                <a:spcPts val="0"/>
              </a:spcBef>
              <a:spcAft>
                <a:spcPts val="600"/>
              </a:spcAft>
            </a:pPr>
            <a:endParaRPr lang="en-US" altLang="en-US" sz="1200" dirty="0">
              <a:latin typeface="Arial" pitchFamily="34" charset="0"/>
            </a:endParaRPr>
          </a:p>
        </p:txBody>
      </p:sp>
      <p:sp>
        <p:nvSpPr>
          <p:cNvPr id="9218" name="Title 19"/>
          <p:cNvSpPr>
            <a:spLocks noGrp="1"/>
          </p:cNvSpPr>
          <p:nvPr>
            <p:ph type="title"/>
          </p:nvPr>
        </p:nvSpPr>
        <p:spPr/>
        <p:txBody>
          <a:bodyPr/>
          <a:lstStyle/>
          <a:p>
            <a:r>
              <a:rPr lang="en-US" altLang="en-US" sz="2400" b="0" dirty="0">
                <a:latin typeface="Arial" pitchFamily="34" charset="0"/>
              </a:rPr>
              <a:t>We’re here 24/7/365</a:t>
            </a:r>
          </a:p>
        </p:txBody>
      </p:sp>
      <p:sp>
        <p:nvSpPr>
          <p:cNvPr id="92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484D4DF-3235-4ED1-BAF3-D5937EF7C62F}" type="slidenum">
              <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endParaRPr>
          </a:p>
        </p:txBody>
      </p:sp>
      <p:sp>
        <p:nvSpPr>
          <p:cNvPr id="9221" name="Rectangle 6"/>
          <p:cNvSpPr>
            <a:spLocks noChangeArrowheads="1"/>
          </p:cNvSpPr>
          <p:nvPr/>
        </p:nvSpPr>
        <p:spPr bwMode="auto">
          <a:xfrm>
            <a:off x="1916113" y="1"/>
            <a:ext cx="6667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2" name="Rectangle 7"/>
          <p:cNvSpPr>
            <a:spLocks noChangeArrowheads="1"/>
          </p:cNvSpPr>
          <p:nvPr/>
        </p:nvSpPr>
        <p:spPr bwMode="auto">
          <a:xfrm>
            <a:off x="1958976" y="174626"/>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3" name="Rectangle 8"/>
          <p:cNvSpPr>
            <a:spLocks noChangeArrowheads="1"/>
          </p:cNvSpPr>
          <p:nvPr/>
        </p:nvSpPr>
        <p:spPr bwMode="auto">
          <a:xfrm>
            <a:off x="1973264" y="174625"/>
            <a:ext cx="625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33" name="Rectangle 7"/>
          <p:cNvSpPr txBox="1">
            <a:spLocks noGrp="1" noChangeArrowheads="1"/>
          </p:cNvSpPr>
          <p:nvPr/>
        </p:nvSpPr>
        <p:spPr bwMode="auto">
          <a:xfrm>
            <a:off x="1524000" y="6400800"/>
            <a:ext cx="7011988" cy="228600"/>
          </a:xfrm>
          <a:prstGeom prst="rect">
            <a:avLst/>
          </a:prstGeom>
          <a:noFill/>
          <a:ln>
            <a:miter lim="800000"/>
            <a:headEnd/>
            <a:tailEnd/>
          </a:ln>
        </p:spPr>
        <p:txBody>
          <a:bodyPr wrap="none"/>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white">
                  <a:lumMod val="65000"/>
                </a:prstClr>
              </a:solidFill>
              <a:effectLst/>
              <a:uLnTx/>
              <a:uFillTx/>
              <a:latin typeface="Arial Narrow" pitchFamily="34" charset="0"/>
              <a:ea typeface="ＭＳ Ｐゴシック" charset="-128"/>
              <a:cs typeface="Arial" charset="0"/>
            </a:endParaRPr>
          </a:p>
        </p:txBody>
      </p:sp>
      <p:sp>
        <p:nvSpPr>
          <p:cNvPr id="34" name="Content Placeholder 20"/>
          <p:cNvSpPr txBox="1">
            <a:spLocks/>
          </p:cNvSpPr>
          <p:nvPr/>
        </p:nvSpPr>
        <p:spPr bwMode="auto">
          <a:xfrm>
            <a:off x="2007136" y="3816761"/>
            <a:ext cx="8569257" cy="24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None/>
              <a:tabLst/>
              <a:defRPr/>
            </a:pPr>
            <a:r>
              <a:rPr kumimoji="0" lang="en-US" altLang="en-US" sz="1400" b="1"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a:rPr>
              <a:t>myCigna</a:t>
            </a:r>
            <a:r>
              <a:rPr kumimoji="0" lang="en-US" altLang="en-US" sz="14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a:rPr>
              <a:t> – online or through the mobile app </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Review your plan information and check a claim status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Find network dentists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Print temporary ID cards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Change your DHMO dental office*</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View year-to-date dental costs and estimate approximate costs prior to treatment</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Take oral health assessments that you can share with your dentist</a:t>
            </a:r>
          </a:p>
        </p:txBody>
      </p:sp>
      <p:grpSp>
        <p:nvGrpSpPr>
          <p:cNvPr id="35" name="Group 34"/>
          <p:cNvGrpSpPr/>
          <p:nvPr/>
        </p:nvGrpSpPr>
        <p:grpSpPr>
          <a:xfrm>
            <a:off x="5792338" y="1204110"/>
            <a:ext cx="602067" cy="679384"/>
            <a:chOff x="4532651" y="1634017"/>
            <a:chExt cx="3137539" cy="3540457"/>
          </a:xfrm>
        </p:grpSpPr>
        <p:sp>
          <p:nvSpPr>
            <p:cNvPr id="36" name="Rounded Rectangle 35"/>
            <p:cNvSpPr/>
            <p:nvPr/>
          </p:nvSpPr>
          <p:spPr>
            <a:xfrm>
              <a:off x="5104773" y="253035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6858759" y="253692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5932127" y="3689826"/>
              <a:ext cx="338561" cy="239777"/>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5239448" y="1634017"/>
              <a:ext cx="1747369" cy="899636"/>
            </a:xfrm>
            <a:custGeom>
              <a:avLst/>
              <a:gdLst>
                <a:gd name="connsiteX0" fmla="*/ 0 w 1276350"/>
                <a:gd name="connsiteY0" fmla="*/ 0 h 9525"/>
                <a:gd name="connsiteX1" fmla="*/ 1276350 w 1276350"/>
                <a:gd name="connsiteY1" fmla="*/ 9525 h 9525"/>
                <a:gd name="connsiteX0" fmla="*/ 0 w 10000"/>
                <a:gd name="connsiteY0" fmla="*/ 344455 h 354455"/>
                <a:gd name="connsiteX1" fmla="*/ 10000 w 10000"/>
                <a:gd name="connsiteY1" fmla="*/ 354455 h 354455"/>
                <a:gd name="connsiteX0" fmla="*/ 0 w 10000"/>
                <a:gd name="connsiteY0" fmla="*/ 618836 h 628836"/>
                <a:gd name="connsiteX1" fmla="*/ 10000 w 10000"/>
                <a:gd name="connsiteY1" fmla="*/ 628836 h 628836"/>
                <a:gd name="connsiteX0" fmla="*/ 0 w 10000"/>
                <a:gd name="connsiteY0" fmla="*/ 680647 h 690647"/>
                <a:gd name="connsiteX1" fmla="*/ 10000 w 10000"/>
                <a:gd name="connsiteY1" fmla="*/ 690647 h 690647"/>
                <a:gd name="connsiteX0" fmla="*/ 0 w 10000"/>
                <a:gd name="connsiteY0" fmla="*/ 688000 h 698000"/>
                <a:gd name="connsiteX1" fmla="*/ 10000 w 10000"/>
                <a:gd name="connsiteY1" fmla="*/ 698000 h 698000"/>
                <a:gd name="connsiteX0" fmla="*/ 0 w 10000"/>
                <a:gd name="connsiteY0" fmla="*/ 683401 h 693401"/>
                <a:gd name="connsiteX1" fmla="*/ 10000 w 10000"/>
                <a:gd name="connsiteY1" fmla="*/ 693401 h 693401"/>
                <a:gd name="connsiteX0" fmla="*/ 0 w 10000"/>
                <a:gd name="connsiteY0" fmla="*/ 683401 h 693401"/>
                <a:gd name="connsiteX1" fmla="*/ 10000 w 10000"/>
                <a:gd name="connsiteY1" fmla="*/ 693401 h 693401"/>
                <a:gd name="connsiteX0" fmla="*/ 0 w 9944"/>
                <a:gd name="connsiteY0" fmla="*/ 685831 h 690832"/>
                <a:gd name="connsiteX1" fmla="*/ 9944 w 9944"/>
                <a:gd name="connsiteY1" fmla="*/ 690832 h 690832"/>
                <a:gd name="connsiteX0" fmla="*/ 0 w 10000"/>
                <a:gd name="connsiteY0" fmla="*/ 9667 h 9739"/>
                <a:gd name="connsiteX1" fmla="*/ 10000 w 10000"/>
                <a:gd name="connsiteY1" fmla="*/ 9739 h 9739"/>
                <a:gd name="connsiteX0" fmla="*/ 0 w 10000"/>
                <a:gd name="connsiteY0" fmla="*/ 9982 h 10056"/>
                <a:gd name="connsiteX1" fmla="*/ 10000 w 10000"/>
                <a:gd name="connsiteY1" fmla="*/ 10056 h 10056"/>
                <a:gd name="connsiteX0" fmla="*/ 0 w 10000"/>
                <a:gd name="connsiteY0" fmla="*/ 10274 h 10348"/>
                <a:gd name="connsiteX1" fmla="*/ 10000 w 10000"/>
                <a:gd name="connsiteY1" fmla="*/ 10348 h 10348"/>
                <a:gd name="connsiteX0" fmla="*/ 0 w 10000"/>
                <a:gd name="connsiteY0" fmla="*/ 10191 h 10265"/>
                <a:gd name="connsiteX1" fmla="*/ 10000 w 10000"/>
                <a:gd name="connsiteY1" fmla="*/ 10265 h 10265"/>
                <a:gd name="connsiteX0" fmla="*/ 0 w 9981"/>
                <a:gd name="connsiteY0" fmla="*/ 10209 h 10246"/>
                <a:gd name="connsiteX1" fmla="*/ 9981 w 9981"/>
                <a:gd name="connsiteY1" fmla="*/ 10246 h 10246"/>
                <a:gd name="connsiteX0" fmla="*/ 0 w 10000"/>
                <a:gd name="connsiteY0" fmla="*/ 9897 h 9933"/>
                <a:gd name="connsiteX1" fmla="*/ 10000 w 10000"/>
                <a:gd name="connsiteY1" fmla="*/ 9933 h 9933"/>
                <a:gd name="connsiteX0" fmla="*/ 0 w 10000"/>
                <a:gd name="connsiteY0" fmla="*/ 9964 h 10000"/>
                <a:gd name="connsiteX1" fmla="*/ 10000 w 10000"/>
                <a:gd name="connsiteY1" fmla="*/ 10000 h 10000"/>
              </a:gdLst>
              <a:ahLst/>
              <a:cxnLst>
                <a:cxn ang="0">
                  <a:pos x="connsiteX0" y="connsiteY0"/>
                </a:cxn>
                <a:cxn ang="0">
                  <a:pos x="connsiteX1" y="connsiteY1"/>
                </a:cxn>
              </a:cxnLst>
              <a:rect l="l" t="t" r="r" b="b"/>
              <a:pathLst>
                <a:path w="10000" h="10000">
                  <a:moveTo>
                    <a:pt x="0" y="9964"/>
                  </a:moveTo>
                  <a:cubicBezTo>
                    <a:pt x="181" y="-3278"/>
                    <a:pt x="9742" y="-3376"/>
                    <a:pt x="10000" y="1000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39"/>
            <p:cNvSpPr/>
            <p:nvPr/>
          </p:nvSpPr>
          <p:spPr>
            <a:xfrm>
              <a:off x="5351001" y="2235856"/>
              <a:ext cx="1504475" cy="420576"/>
            </a:xfrm>
            <a:custGeom>
              <a:avLst/>
              <a:gdLst>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19237"/>
                <a:gd name="connsiteY0" fmla="*/ 414338 h 414338"/>
                <a:gd name="connsiteX1" fmla="*/ 395287 w 1519237"/>
                <a:gd name="connsiteY1" fmla="*/ 0 h 414338"/>
                <a:gd name="connsiteX2" fmla="*/ 1519237 w 1519237"/>
                <a:gd name="connsiteY2" fmla="*/ 390525 h 414338"/>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09354 h 409354"/>
                <a:gd name="connsiteX1" fmla="*/ 355087 w 1474274"/>
                <a:gd name="connsiteY1" fmla="*/ 0 h 409354"/>
                <a:gd name="connsiteX2" fmla="*/ 1474274 w 1474274"/>
                <a:gd name="connsiteY2" fmla="*/ 404812 h 409354"/>
                <a:gd name="connsiteX0" fmla="*/ 0 w 1474274"/>
                <a:gd name="connsiteY0" fmla="*/ 409354 h 409698"/>
                <a:gd name="connsiteX1" fmla="*/ 355087 w 1474274"/>
                <a:gd name="connsiteY1" fmla="*/ 0 h 409698"/>
                <a:gd name="connsiteX2" fmla="*/ 1474274 w 1474274"/>
                <a:gd name="connsiteY2" fmla="*/ 404812 h 409698"/>
                <a:gd name="connsiteX0" fmla="*/ 0 w 1474274"/>
                <a:gd name="connsiteY0" fmla="*/ 409354 h 409698"/>
                <a:gd name="connsiteX1" fmla="*/ 355087 w 1474274"/>
                <a:gd name="connsiteY1" fmla="*/ 0 h 409698"/>
                <a:gd name="connsiteX2" fmla="*/ 1474274 w 1474274"/>
                <a:gd name="connsiteY2" fmla="*/ 404812 h 409698"/>
                <a:gd name="connsiteX0" fmla="*/ 0 w 1464639"/>
                <a:gd name="connsiteY0" fmla="*/ 409354 h 420871"/>
                <a:gd name="connsiteX1" fmla="*/ 355087 w 1464639"/>
                <a:gd name="connsiteY1" fmla="*/ 0 h 420871"/>
                <a:gd name="connsiteX2" fmla="*/ 1464639 w 1464639"/>
                <a:gd name="connsiteY2" fmla="*/ 420871 h 420871"/>
                <a:gd name="connsiteX0" fmla="*/ 0 w 1464639"/>
                <a:gd name="connsiteY0" fmla="*/ 409354 h 420871"/>
                <a:gd name="connsiteX1" fmla="*/ 355087 w 1464639"/>
                <a:gd name="connsiteY1" fmla="*/ 0 h 420871"/>
                <a:gd name="connsiteX2" fmla="*/ 1464639 w 1464639"/>
                <a:gd name="connsiteY2" fmla="*/ 420871 h 420871"/>
                <a:gd name="connsiteX0" fmla="*/ 0 w 1471063"/>
                <a:gd name="connsiteY0" fmla="*/ 409354 h 411236"/>
                <a:gd name="connsiteX1" fmla="*/ 355087 w 1471063"/>
                <a:gd name="connsiteY1" fmla="*/ 0 h 411236"/>
                <a:gd name="connsiteX2" fmla="*/ 1471063 w 1471063"/>
                <a:gd name="connsiteY2" fmla="*/ 411236 h 411236"/>
                <a:gd name="connsiteX0" fmla="*/ 0 w 1471063"/>
                <a:gd name="connsiteY0" fmla="*/ 409354 h 411236"/>
                <a:gd name="connsiteX1" fmla="*/ 355087 w 1471063"/>
                <a:gd name="connsiteY1" fmla="*/ 0 h 411236"/>
                <a:gd name="connsiteX2" fmla="*/ 1471063 w 1471063"/>
                <a:gd name="connsiteY2" fmla="*/ 411236 h 411236"/>
              </a:gdLst>
              <a:ahLst/>
              <a:cxnLst>
                <a:cxn ang="0">
                  <a:pos x="connsiteX0" y="connsiteY0"/>
                </a:cxn>
                <a:cxn ang="0">
                  <a:pos x="connsiteX1" y="connsiteY1"/>
                </a:cxn>
                <a:cxn ang="0">
                  <a:pos x="connsiteX2" y="connsiteY2"/>
                </a:cxn>
              </a:cxnLst>
              <a:rect l="l" t="t" r="r" b="b"/>
              <a:pathLst>
                <a:path w="1471063" h="411236">
                  <a:moveTo>
                    <a:pt x="0" y="409354"/>
                  </a:moveTo>
                  <a:cubicBezTo>
                    <a:pt x="79605" y="418427"/>
                    <a:pt x="309049" y="247651"/>
                    <a:pt x="355087" y="0"/>
                  </a:cubicBezTo>
                  <a:cubicBezTo>
                    <a:pt x="790062" y="265112"/>
                    <a:pt x="1080501" y="357006"/>
                    <a:pt x="1471063" y="411236"/>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40"/>
            <p:cNvSpPr/>
            <p:nvPr/>
          </p:nvSpPr>
          <p:spPr>
            <a:xfrm>
              <a:off x="6267528" y="3197132"/>
              <a:ext cx="686484" cy="604369"/>
            </a:xfrm>
            <a:custGeom>
              <a:avLst/>
              <a:gdLst>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Lst>
              <a:ahLst/>
              <a:cxnLst>
                <a:cxn ang="0">
                  <a:pos x="connsiteX0" y="connsiteY0"/>
                </a:cxn>
                <a:cxn ang="0">
                  <a:pos x="connsiteX1" y="connsiteY1"/>
                </a:cxn>
              </a:cxnLst>
              <a:rect l="l" t="t" r="r" b="b"/>
              <a:pathLst>
                <a:path w="497681" h="438150">
                  <a:moveTo>
                    <a:pt x="497681" y="0"/>
                  </a:moveTo>
                  <a:cubicBezTo>
                    <a:pt x="460374" y="105569"/>
                    <a:pt x="327819" y="368300"/>
                    <a:pt x="0" y="43815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41"/>
            <p:cNvSpPr/>
            <p:nvPr/>
          </p:nvSpPr>
          <p:spPr>
            <a:xfrm>
              <a:off x="4532651" y="3157719"/>
              <a:ext cx="3137539" cy="2016755"/>
            </a:xfrm>
            <a:custGeom>
              <a:avLst/>
              <a:gdLst>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50106 w 2274094"/>
                <a:gd name="connsiteY2" fmla="*/ 266700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66 w 2274147"/>
                <a:gd name="connsiteY0" fmla="*/ 2382 h 1462088"/>
                <a:gd name="connsiteX1" fmla="*/ 662041 w 2274147"/>
                <a:gd name="connsiteY1" fmla="*/ 7144 h 1462088"/>
                <a:gd name="connsiteX2" fmla="*/ 850159 w 2274147"/>
                <a:gd name="connsiteY2" fmla="*/ 259557 h 1462088"/>
                <a:gd name="connsiteX3" fmla="*/ 788247 w 2274147"/>
                <a:gd name="connsiteY3" fmla="*/ 388144 h 1462088"/>
                <a:gd name="connsiteX4" fmla="*/ 128641 w 2274147"/>
                <a:gd name="connsiteY4" fmla="*/ 835819 h 1462088"/>
                <a:gd name="connsiteX5" fmla="*/ 53 w 2274147"/>
                <a:gd name="connsiteY5" fmla="*/ 1188244 h 1462088"/>
                <a:gd name="connsiteX6" fmla="*/ 204841 w 2274147"/>
                <a:gd name="connsiteY6" fmla="*/ 1462088 h 1462088"/>
                <a:gd name="connsiteX7" fmla="*/ 2066978 w 2274147"/>
                <a:gd name="connsiteY7" fmla="*/ 1462088 h 1462088"/>
                <a:gd name="connsiteX8" fmla="*/ 2274147 w 2274147"/>
                <a:gd name="connsiteY8" fmla="*/ 1185863 h 1462088"/>
                <a:gd name="connsiteX9" fmla="*/ 2086028 w 2274147"/>
                <a:gd name="connsiteY9" fmla="*/ 802482 h 1462088"/>
                <a:gd name="connsiteX10" fmla="*/ 1485953 w 2274147"/>
                <a:gd name="connsiteY10" fmla="*/ 383382 h 1462088"/>
                <a:gd name="connsiteX11" fmla="*/ 1438328 w 2274147"/>
                <a:gd name="connsiteY11" fmla="*/ 259557 h 1462088"/>
                <a:gd name="connsiteX12" fmla="*/ 1628828 w 2274147"/>
                <a:gd name="connsiteY12" fmla="*/ 9525 h 1462088"/>
                <a:gd name="connsiteX13" fmla="*/ 1683597 w 2274147"/>
                <a:gd name="connsiteY13" fmla="*/ 0 h 1462088"/>
                <a:gd name="connsiteX0" fmla="*/ 605295 w 2284076"/>
                <a:gd name="connsiteY0" fmla="*/ 2382 h 1462088"/>
                <a:gd name="connsiteX1" fmla="*/ 671970 w 2284076"/>
                <a:gd name="connsiteY1" fmla="*/ 7144 h 1462088"/>
                <a:gd name="connsiteX2" fmla="*/ 860088 w 2284076"/>
                <a:gd name="connsiteY2" fmla="*/ 259557 h 1462088"/>
                <a:gd name="connsiteX3" fmla="*/ 798176 w 2284076"/>
                <a:gd name="connsiteY3" fmla="*/ 388144 h 1462088"/>
                <a:gd name="connsiteX4" fmla="*/ 138570 w 2284076"/>
                <a:gd name="connsiteY4" fmla="*/ 835819 h 1462088"/>
                <a:gd name="connsiteX5" fmla="*/ 9982 w 2284076"/>
                <a:gd name="connsiteY5" fmla="*/ 1188244 h 1462088"/>
                <a:gd name="connsiteX6" fmla="*/ 214770 w 2284076"/>
                <a:gd name="connsiteY6" fmla="*/ 1462088 h 1462088"/>
                <a:gd name="connsiteX7" fmla="*/ 2076907 w 2284076"/>
                <a:gd name="connsiteY7" fmla="*/ 1462088 h 1462088"/>
                <a:gd name="connsiteX8" fmla="*/ 2284076 w 2284076"/>
                <a:gd name="connsiteY8" fmla="*/ 1185863 h 1462088"/>
                <a:gd name="connsiteX9" fmla="*/ 2095957 w 2284076"/>
                <a:gd name="connsiteY9" fmla="*/ 802482 h 1462088"/>
                <a:gd name="connsiteX10" fmla="*/ 1495882 w 2284076"/>
                <a:gd name="connsiteY10" fmla="*/ 383382 h 1462088"/>
                <a:gd name="connsiteX11" fmla="*/ 1448257 w 2284076"/>
                <a:gd name="connsiteY11" fmla="*/ 259557 h 1462088"/>
                <a:gd name="connsiteX12" fmla="*/ 1638757 w 2284076"/>
                <a:gd name="connsiteY12" fmla="*/ 9525 h 1462088"/>
                <a:gd name="connsiteX13" fmla="*/ 1693526 w 2284076"/>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6110"/>
                <a:gd name="connsiteX1" fmla="*/ 662619 w 2274725"/>
                <a:gd name="connsiteY1" fmla="*/ 7144 h 1466110"/>
                <a:gd name="connsiteX2" fmla="*/ 850737 w 2274725"/>
                <a:gd name="connsiteY2" fmla="*/ 259557 h 1466110"/>
                <a:gd name="connsiteX3" fmla="*/ 788825 w 2274725"/>
                <a:gd name="connsiteY3" fmla="*/ 388144 h 1466110"/>
                <a:gd name="connsiteX4" fmla="*/ 129219 w 2274725"/>
                <a:gd name="connsiteY4" fmla="*/ 835819 h 1466110"/>
                <a:gd name="connsiteX5" fmla="*/ 631 w 2274725"/>
                <a:gd name="connsiteY5" fmla="*/ 1188244 h 1466110"/>
                <a:gd name="connsiteX6" fmla="*/ 205419 w 2274725"/>
                <a:gd name="connsiteY6" fmla="*/ 1462088 h 1466110"/>
                <a:gd name="connsiteX7" fmla="*/ 2067556 w 2274725"/>
                <a:gd name="connsiteY7" fmla="*/ 1462088 h 1466110"/>
                <a:gd name="connsiteX8" fmla="*/ 2274725 w 2274725"/>
                <a:gd name="connsiteY8" fmla="*/ 1185863 h 1466110"/>
                <a:gd name="connsiteX9" fmla="*/ 2086606 w 2274725"/>
                <a:gd name="connsiteY9" fmla="*/ 802482 h 1466110"/>
                <a:gd name="connsiteX10" fmla="*/ 1486531 w 2274725"/>
                <a:gd name="connsiteY10" fmla="*/ 383382 h 1466110"/>
                <a:gd name="connsiteX11" fmla="*/ 1438906 w 2274725"/>
                <a:gd name="connsiteY11" fmla="*/ 259557 h 1466110"/>
                <a:gd name="connsiteX12" fmla="*/ 1629406 w 2274725"/>
                <a:gd name="connsiteY12" fmla="*/ 9525 h 1466110"/>
                <a:gd name="connsiteX13" fmla="*/ 1684175 w 2274725"/>
                <a:gd name="connsiteY13" fmla="*/ 0 h 1466110"/>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5410 w 2274191"/>
                <a:gd name="connsiteY0" fmla="*/ 2382 h 1462088"/>
                <a:gd name="connsiteX1" fmla="*/ 662085 w 2274191"/>
                <a:gd name="connsiteY1" fmla="*/ 7144 h 1462088"/>
                <a:gd name="connsiteX2" fmla="*/ 850203 w 2274191"/>
                <a:gd name="connsiteY2" fmla="*/ 259557 h 1462088"/>
                <a:gd name="connsiteX3" fmla="*/ 788291 w 2274191"/>
                <a:gd name="connsiteY3" fmla="*/ 388144 h 1462088"/>
                <a:gd name="connsiteX4" fmla="*/ 128685 w 2274191"/>
                <a:gd name="connsiteY4" fmla="*/ 835819 h 1462088"/>
                <a:gd name="connsiteX5" fmla="*/ 97 w 2274191"/>
                <a:gd name="connsiteY5" fmla="*/ 1188244 h 1462088"/>
                <a:gd name="connsiteX6" fmla="*/ 204885 w 2274191"/>
                <a:gd name="connsiteY6" fmla="*/ 1462088 h 1462088"/>
                <a:gd name="connsiteX7" fmla="*/ 2067022 w 2274191"/>
                <a:gd name="connsiteY7" fmla="*/ 1462088 h 1462088"/>
                <a:gd name="connsiteX8" fmla="*/ 2274191 w 2274191"/>
                <a:gd name="connsiteY8" fmla="*/ 1185863 h 1462088"/>
                <a:gd name="connsiteX9" fmla="*/ 2086072 w 2274191"/>
                <a:gd name="connsiteY9" fmla="*/ 802482 h 1462088"/>
                <a:gd name="connsiteX10" fmla="*/ 1485997 w 2274191"/>
                <a:gd name="connsiteY10" fmla="*/ 383382 h 1462088"/>
                <a:gd name="connsiteX11" fmla="*/ 1438372 w 2274191"/>
                <a:gd name="connsiteY11" fmla="*/ 259557 h 1462088"/>
                <a:gd name="connsiteX12" fmla="*/ 1628872 w 2274191"/>
                <a:gd name="connsiteY12" fmla="*/ 9525 h 1462088"/>
                <a:gd name="connsiteX13" fmla="*/ 1683641 w 2274191"/>
                <a:gd name="connsiteY13" fmla="*/ 0 h 1462088"/>
                <a:gd name="connsiteX0" fmla="*/ 595476 w 2274257"/>
                <a:gd name="connsiteY0" fmla="*/ 2382 h 1462088"/>
                <a:gd name="connsiteX1" fmla="*/ 662151 w 2274257"/>
                <a:gd name="connsiteY1" fmla="*/ 7144 h 1462088"/>
                <a:gd name="connsiteX2" fmla="*/ 850269 w 2274257"/>
                <a:gd name="connsiteY2" fmla="*/ 259557 h 1462088"/>
                <a:gd name="connsiteX3" fmla="*/ 788357 w 2274257"/>
                <a:gd name="connsiteY3" fmla="*/ 388144 h 1462088"/>
                <a:gd name="connsiteX4" fmla="*/ 128751 w 2274257"/>
                <a:gd name="connsiteY4" fmla="*/ 835819 h 1462088"/>
                <a:gd name="connsiteX5" fmla="*/ 163 w 2274257"/>
                <a:gd name="connsiteY5" fmla="*/ 1188244 h 1462088"/>
                <a:gd name="connsiteX6" fmla="*/ 204951 w 2274257"/>
                <a:gd name="connsiteY6" fmla="*/ 1462088 h 1462088"/>
                <a:gd name="connsiteX7" fmla="*/ 2067088 w 2274257"/>
                <a:gd name="connsiteY7" fmla="*/ 1462088 h 1462088"/>
                <a:gd name="connsiteX8" fmla="*/ 2274257 w 2274257"/>
                <a:gd name="connsiteY8" fmla="*/ 1185863 h 1462088"/>
                <a:gd name="connsiteX9" fmla="*/ 2086138 w 2274257"/>
                <a:gd name="connsiteY9" fmla="*/ 802482 h 1462088"/>
                <a:gd name="connsiteX10" fmla="*/ 1486063 w 2274257"/>
                <a:gd name="connsiteY10" fmla="*/ 383382 h 1462088"/>
                <a:gd name="connsiteX11" fmla="*/ 1438438 w 2274257"/>
                <a:gd name="connsiteY11" fmla="*/ 259557 h 1462088"/>
                <a:gd name="connsiteX12" fmla="*/ 1628938 w 2274257"/>
                <a:gd name="connsiteY12" fmla="*/ 9525 h 1462088"/>
                <a:gd name="connsiteX13" fmla="*/ 1683707 w 2274257"/>
                <a:gd name="connsiteY13" fmla="*/ 0 h 1462088"/>
                <a:gd name="connsiteX0" fmla="*/ 595485 w 2274266"/>
                <a:gd name="connsiteY0" fmla="*/ 2382 h 1462088"/>
                <a:gd name="connsiteX1" fmla="*/ 662160 w 2274266"/>
                <a:gd name="connsiteY1" fmla="*/ 7144 h 1462088"/>
                <a:gd name="connsiteX2" fmla="*/ 850278 w 2274266"/>
                <a:gd name="connsiteY2" fmla="*/ 259557 h 1462088"/>
                <a:gd name="connsiteX3" fmla="*/ 788366 w 2274266"/>
                <a:gd name="connsiteY3" fmla="*/ 388144 h 1462088"/>
                <a:gd name="connsiteX4" fmla="*/ 128760 w 2274266"/>
                <a:gd name="connsiteY4" fmla="*/ 835819 h 1462088"/>
                <a:gd name="connsiteX5" fmla="*/ 172 w 2274266"/>
                <a:gd name="connsiteY5" fmla="*/ 1188244 h 1462088"/>
                <a:gd name="connsiteX6" fmla="*/ 204960 w 2274266"/>
                <a:gd name="connsiteY6" fmla="*/ 1462088 h 1462088"/>
                <a:gd name="connsiteX7" fmla="*/ 2067097 w 2274266"/>
                <a:gd name="connsiteY7" fmla="*/ 1462088 h 1462088"/>
                <a:gd name="connsiteX8" fmla="*/ 2274266 w 2274266"/>
                <a:gd name="connsiteY8" fmla="*/ 1185863 h 1462088"/>
                <a:gd name="connsiteX9" fmla="*/ 2086147 w 2274266"/>
                <a:gd name="connsiteY9" fmla="*/ 802482 h 1462088"/>
                <a:gd name="connsiteX10" fmla="*/ 1486072 w 2274266"/>
                <a:gd name="connsiteY10" fmla="*/ 383382 h 1462088"/>
                <a:gd name="connsiteX11" fmla="*/ 1438447 w 2274266"/>
                <a:gd name="connsiteY11" fmla="*/ 259557 h 1462088"/>
                <a:gd name="connsiteX12" fmla="*/ 1628947 w 2274266"/>
                <a:gd name="connsiteY12" fmla="*/ 9525 h 1462088"/>
                <a:gd name="connsiteX13" fmla="*/ 1683716 w 2274266"/>
                <a:gd name="connsiteY13" fmla="*/ 0 h 1462088"/>
                <a:gd name="connsiteX0" fmla="*/ 595485 w 2274266"/>
                <a:gd name="connsiteY0" fmla="*/ 2382 h 1462483"/>
                <a:gd name="connsiteX1" fmla="*/ 662160 w 2274266"/>
                <a:gd name="connsiteY1" fmla="*/ 7144 h 1462483"/>
                <a:gd name="connsiteX2" fmla="*/ 850278 w 2274266"/>
                <a:gd name="connsiteY2" fmla="*/ 259557 h 1462483"/>
                <a:gd name="connsiteX3" fmla="*/ 788366 w 2274266"/>
                <a:gd name="connsiteY3" fmla="*/ 388144 h 1462483"/>
                <a:gd name="connsiteX4" fmla="*/ 128760 w 2274266"/>
                <a:gd name="connsiteY4" fmla="*/ 835819 h 1462483"/>
                <a:gd name="connsiteX5" fmla="*/ 172 w 2274266"/>
                <a:gd name="connsiteY5" fmla="*/ 1188244 h 1462483"/>
                <a:gd name="connsiteX6" fmla="*/ 204960 w 2274266"/>
                <a:gd name="connsiteY6" fmla="*/ 1462088 h 1462483"/>
                <a:gd name="connsiteX7" fmla="*/ 2067097 w 2274266"/>
                <a:gd name="connsiteY7" fmla="*/ 1462088 h 1462483"/>
                <a:gd name="connsiteX8" fmla="*/ 2274266 w 2274266"/>
                <a:gd name="connsiteY8" fmla="*/ 1185863 h 1462483"/>
                <a:gd name="connsiteX9" fmla="*/ 2086147 w 2274266"/>
                <a:gd name="connsiteY9" fmla="*/ 802482 h 1462483"/>
                <a:gd name="connsiteX10" fmla="*/ 1486072 w 2274266"/>
                <a:gd name="connsiteY10" fmla="*/ 383382 h 1462483"/>
                <a:gd name="connsiteX11" fmla="*/ 1438447 w 2274266"/>
                <a:gd name="connsiteY11" fmla="*/ 259557 h 1462483"/>
                <a:gd name="connsiteX12" fmla="*/ 1628947 w 2274266"/>
                <a:gd name="connsiteY12" fmla="*/ 9525 h 1462483"/>
                <a:gd name="connsiteX13" fmla="*/ 1683716 w 2274266"/>
                <a:gd name="connsiteY13" fmla="*/ 0 h 1462483"/>
                <a:gd name="connsiteX0" fmla="*/ 595485 w 2283983"/>
                <a:gd name="connsiteY0" fmla="*/ 2382 h 1462487"/>
                <a:gd name="connsiteX1" fmla="*/ 662160 w 2283983"/>
                <a:gd name="connsiteY1" fmla="*/ 7144 h 1462487"/>
                <a:gd name="connsiteX2" fmla="*/ 850278 w 2283983"/>
                <a:gd name="connsiteY2" fmla="*/ 259557 h 1462487"/>
                <a:gd name="connsiteX3" fmla="*/ 788366 w 2283983"/>
                <a:gd name="connsiteY3" fmla="*/ 388144 h 1462487"/>
                <a:gd name="connsiteX4" fmla="*/ 128760 w 2283983"/>
                <a:gd name="connsiteY4" fmla="*/ 835819 h 1462487"/>
                <a:gd name="connsiteX5" fmla="*/ 172 w 2283983"/>
                <a:gd name="connsiteY5" fmla="*/ 1188244 h 1462487"/>
                <a:gd name="connsiteX6" fmla="*/ 204960 w 2283983"/>
                <a:gd name="connsiteY6" fmla="*/ 1462088 h 1462487"/>
                <a:gd name="connsiteX7" fmla="*/ 2067097 w 2283983"/>
                <a:gd name="connsiteY7" fmla="*/ 1462088 h 1462487"/>
                <a:gd name="connsiteX8" fmla="*/ 2274266 w 2283983"/>
                <a:gd name="connsiteY8" fmla="*/ 1185863 h 1462487"/>
                <a:gd name="connsiteX9" fmla="*/ 2086147 w 2283983"/>
                <a:gd name="connsiteY9" fmla="*/ 802482 h 1462487"/>
                <a:gd name="connsiteX10" fmla="*/ 1486072 w 2283983"/>
                <a:gd name="connsiteY10" fmla="*/ 383382 h 1462487"/>
                <a:gd name="connsiteX11" fmla="*/ 1438447 w 2283983"/>
                <a:gd name="connsiteY11" fmla="*/ 259557 h 1462487"/>
                <a:gd name="connsiteX12" fmla="*/ 1628947 w 2283983"/>
                <a:gd name="connsiteY12" fmla="*/ 9525 h 1462487"/>
                <a:gd name="connsiteX13" fmla="*/ 1683716 w 2283983"/>
                <a:gd name="connsiteY13" fmla="*/ 0 h 1462487"/>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83983"/>
                <a:gd name="connsiteY0" fmla="*/ 2382 h 1462540"/>
                <a:gd name="connsiteX1" fmla="*/ 662160 w 2283983"/>
                <a:gd name="connsiteY1" fmla="*/ 7144 h 1462540"/>
                <a:gd name="connsiteX2" fmla="*/ 850278 w 2283983"/>
                <a:gd name="connsiteY2" fmla="*/ 259557 h 1462540"/>
                <a:gd name="connsiteX3" fmla="*/ 788366 w 2283983"/>
                <a:gd name="connsiteY3" fmla="*/ 388144 h 1462540"/>
                <a:gd name="connsiteX4" fmla="*/ 128760 w 2283983"/>
                <a:gd name="connsiteY4" fmla="*/ 835819 h 1462540"/>
                <a:gd name="connsiteX5" fmla="*/ 172 w 2283983"/>
                <a:gd name="connsiteY5" fmla="*/ 1188244 h 1462540"/>
                <a:gd name="connsiteX6" fmla="*/ 204960 w 2283983"/>
                <a:gd name="connsiteY6" fmla="*/ 1462088 h 1462540"/>
                <a:gd name="connsiteX7" fmla="*/ 2067097 w 2283983"/>
                <a:gd name="connsiteY7" fmla="*/ 1462088 h 1462540"/>
                <a:gd name="connsiteX8" fmla="*/ 2274266 w 2283983"/>
                <a:gd name="connsiteY8" fmla="*/ 1185863 h 1462540"/>
                <a:gd name="connsiteX9" fmla="*/ 2086147 w 2283983"/>
                <a:gd name="connsiteY9" fmla="*/ 802482 h 1462540"/>
                <a:gd name="connsiteX10" fmla="*/ 1486072 w 2283983"/>
                <a:gd name="connsiteY10" fmla="*/ 383382 h 1462540"/>
                <a:gd name="connsiteX11" fmla="*/ 1438447 w 2283983"/>
                <a:gd name="connsiteY11" fmla="*/ 259557 h 1462540"/>
                <a:gd name="connsiteX12" fmla="*/ 1628947 w 2283983"/>
                <a:gd name="connsiteY12" fmla="*/ 9525 h 1462540"/>
                <a:gd name="connsiteX13" fmla="*/ 1683716 w 2283983"/>
                <a:gd name="connsiteY13" fmla="*/ 0 h 1462540"/>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8947 w 2275188"/>
                <a:gd name="connsiteY12" fmla="*/ 9525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783"/>
                <a:gd name="connsiteY0" fmla="*/ 2382 h 1462088"/>
                <a:gd name="connsiteX1" fmla="*/ 662160 w 2275783"/>
                <a:gd name="connsiteY1" fmla="*/ 7144 h 1462088"/>
                <a:gd name="connsiteX2" fmla="*/ 850278 w 2275783"/>
                <a:gd name="connsiteY2" fmla="*/ 259557 h 1462088"/>
                <a:gd name="connsiteX3" fmla="*/ 788366 w 2275783"/>
                <a:gd name="connsiteY3" fmla="*/ 388144 h 1462088"/>
                <a:gd name="connsiteX4" fmla="*/ 128760 w 2275783"/>
                <a:gd name="connsiteY4" fmla="*/ 835819 h 1462088"/>
                <a:gd name="connsiteX5" fmla="*/ 172 w 2275783"/>
                <a:gd name="connsiteY5" fmla="*/ 1188244 h 1462088"/>
                <a:gd name="connsiteX6" fmla="*/ 204960 w 2275783"/>
                <a:gd name="connsiteY6" fmla="*/ 1462088 h 1462088"/>
                <a:gd name="connsiteX7" fmla="*/ 2036141 w 2275783"/>
                <a:gd name="connsiteY7" fmla="*/ 1459706 h 1462088"/>
                <a:gd name="connsiteX8" fmla="*/ 2274266 w 2275783"/>
                <a:gd name="connsiteY8" fmla="*/ 1185863 h 1462088"/>
                <a:gd name="connsiteX9" fmla="*/ 2086147 w 2275783"/>
                <a:gd name="connsiteY9" fmla="*/ 802482 h 1462088"/>
                <a:gd name="connsiteX10" fmla="*/ 1486072 w 2275783"/>
                <a:gd name="connsiteY10" fmla="*/ 383382 h 1462088"/>
                <a:gd name="connsiteX11" fmla="*/ 1421778 w 2275783"/>
                <a:gd name="connsiteY11" fmla="*/ 257176 h 1462088"/>
                <a:gd name="connsiteX12" fmla="*/ 1621803 w 2275783"/>
                <a:gd name="connsiteY12" fmla="*/ 2382 h 1462088"/>
                <a:gd name="connsiteX13" fmla="*/ 1683716 w 2275783"/>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82810"/>
                <a:gd name="connsiteY0" fmla="*/ 2382 h 1462088"/>
                <a:gd name="connsiteX1" fmla="*/ 662160 w 2282810"/>
                <a:gd name="connsiteY1" fmla="*/ 7144 h 1462088"/>
                <a:gd name="connsiteX2" fmla="*/ 850278 w 2282810"/>
                <a:gd name="connsiteY2" fmla="*/ 259557 h 1462088"/>
                <a:gd name="connsiteX3" fmla="*/ 788366 w 2282810"/>
                <a:gd name="connsiteY3" fmla="*/ 388144 h 1462088"/>
                <a:gd name="connsiteX4" fmla="*/ 128760 w 2282810"/>
                <a:gd name="connsiteY4" fmla="*/ 835819 h 1462088"/>
                <a:gd name="connsiteX5" fmla="*/ 172 w 2282810"/>
                <a:gd name="connsiteY5" fmla="*/ 1188244 h 1462088"/>
                <a:gd name="connsiteX6" fmla="*/ 204960 w 2282810"/>
                <a:gd name="connsiteY6" fmla="*/ 1462088 h 1462088"/>
                <a:gd name="connsiteX7" fmla="*/ 2036141 w 2282810"/>
                <a:gd name="connsiteY7" fmla="*/ 1459706 h 1462088"/>
                <a:gd name="connsiteX8" fmla="*/ 2274266 w 2282810"/>
                <a:gd name="connsiteY8" fmla="*/ 1185863 h 1462088"/>
                <a:gd name="connsiteX9" fmla="*/ 2086147 w 2282810"/>
                <a:gd name="connsiteY9" fmla="*/ 802482 h 1462088"/>
                <a:gd name="connsiteX10" fmla="*/ 1486072 w 2282810"/>
                <a:gd name="connsiteY10" fmla="*/ 383382 h 1462088"/>
                <a:gd name="connsiteX11" fmla="*/ 1421778 w 2282810"/>
                <a:gd name="connsiteY11" fmla="*/ 257176 h 1462088"/>
                <a:gd name="connsiteX12" fmla="*/ 1621803 w 2282810"/>
                <a:gd name="connsiteY12" fmla="*/ 2382 h 1462088"/>
                <a:gd name="connsiteX13" fmla="*/ 1683716 w 2282810"/>
                <a:gd name="connsiteY13" fmla="*/ 0 h 1462088"/>
                <a:gd name="connsiteX0" fmla="*/ 595485 w 2276559"/>
                <a:gd name="connsiteY0" fmla="*/ 2382 h 1462088"/>
                <a:gd name="connsiteX1" fmla="*/ 662160 w 2276559"/>
                <a:gd name="connsiteY1" fmla="*/ 7144 h 1462088"/>
                <a:gd name="connsiteX2" fmla="*/ 850278 w 2276559"/>
                <a:gd name="connsiteY2" fmla="*/ 259557 h 1462088"/>
                <a:gd name="connsiteX3" fmla="*/ 788366 w 2276559"/>
                <a:gd name="connsiteY3" fmla="*/ 388144 h 1462088"/>
                <a:gd name="connsiteX4" fmla="*/ 128760 w 2276559"/>
                <a:gd name="connsiteY4" fmla="*/ 835819 h 1462088"/>
                <a:gd name="connsiteX5" fmla="*/ 172 w 2276559"/>
                <a:gd name="connsiteY5" fmla="*/ 1188244 h 1462088"/>
                <a:gd name="connsiteX6" fmla="*/ 204960 w 2276559"/>
                <a:gd name="connsiteY6" fmla="*/ 1462088 h 1462088"/>
                <a:gd name="connsiteX7" fmla="*/ 2036141 w 2276559"/>
                <a:gd name="connsiteY7" fmla="*/ 1459706 h 1462088"/>
                <a:gd name="connsiteX8" fmla="*/ 2274266 w 2276559"/>
                <a:gd name="connsiteY8" fmla="*/ 1185863 h 1462088"/>
                <a:gd name="connsiteX9" fmla="*/ 2086147 w 2276559"/>
                <a:gd name="connsiteY9" fmla="*/ 802482 h 1462088"/>
                <a:gd name="connsiteX10" fmla="*/ 1486072 w 2276559"/>
                <a:gd name="connsiteY10" fmla="*/ 383382 h 1462088"/>
                <a:gd name="connsiteX11" fmla="*/ 1421778 w 2276559"/>
                <a:gd name="connsiteY11" fmla="*/ 257176 h 1462088"/>
                <a:gd name="connsiteX12" fmla="*/ 1621803 w 2276559"/>
                <a:gd name="connsiteY12" fmla="*/ 2382 h 1462088"/>
                <a:gd name="connsiteX13" fmla="*/ 1683716 w 2276559"/>
                <a:gd name="connsiteY13" fmla="*/ 0 h 1462088"/>
                <a:gd name="connsiteX0" fmla="*/ 595420 w 2276494"/>
                <a:gd name="connsiteY0" fmla="*/ 2382 h 1462088"/>
                <a:gd name="connsiteX1" fmla="*/ 662095 w 2276494"/>
                <a:gd name="connsiteY1" fmla="*/ 7144 h 1462088"/>
                <a:gd name="connsiteX2" fmla="*/ 850213 w 2276494"/>
                <a:gd name="connsiteY2" fmla="*/ 259557 h 1462088"/>
                <a:gd name="connsiteX3" fmla="*/ 788301 w 2276494"/>
                <a:gd name="connsiteY3" fmla="*/ 388144 h 1462088"/>
                <a:gd name="connsiteX4" fmla="*/ 128695 w 2276494"/>
                <a:gd name="connsiteY4" fmla="*/ 835819 h 1462088"/>
                <a:gd name="connsiteX5" fmla="*/ 107 w 2276494"/>
                <a:gd name="connsiteY5" fmla="*/ 1188244 h 1462088"/>
                <a:gd name="connsiteX6" fmla="*/ 232516 w 2276494"/>
                <a:gd name="connsiteY6" fmla="*/ 1462088 h 1462088"/>
                <a:gd name="connsiteX7" fmla="*/ 2036076 w 2276494"/>
                <a:gd name="connsiteY7" fmla="*/ 1459706 h 1462088"/>
                <a:gd name="connsiteX8" fmla="*/ 2274201 w 2276494"/>
                <a:gd name="connsiteY8" fmla="*/ 1185863 h 1462088"/>
                <a:gd name="connsiteX9" fmla="*/ 2086082 w 2276494"/>
                <a:gd name="connsiteY9" fmla="*/ 802482 h 1462088"/>
                <a:gd name="connsiteX10" fmla="*/ 1486007 w 2276494"/>
                <a:gd name="connsiteY10" fmla="*/ 383382 h 1462088"/>
                <a:gd name="connsiteX11" fmla="*/ 1421713 w 2276494"/>
                <a:gd name="connsiteY11" fmla="*/ 257176 h 1462088"/>
                <a:gd name="connsiteX12" fmla="*/ 1621738 w 2276494"/>
                <a:gd name="connsiteY12" fmla="*/ 2382 h 1462088"/>
                <a:gd name="connsiteX13" fmla="*/ 1683651 w 2276494"/>
                <a:gd name="connsiteY13" fmla="*/ 0 h 1462088"/>
                <a:gd name="connsiteX0" fmla="*/ 595422 w 2276496"/>
                <a:gd name="connsiteY0" fmla="*/ 2382 h 1462088"/>
                <a:gd name="connsiteX1" fmla="*/ 662097 w 2276496"/>
                <a:gd name="connsiteY1" fmla="*/ 7144 h 1462088"/>
                <a:gd name="connsiteX2" fmla="*/ 850215 w 2276496"/>
                <a:gd name="connsiteY2" fmla="*/ 259557 h 1462088"/>
                <a:gd name="connsiteX3" fmla="*/ 788303 w 2276496"/>
                <a:gd name="connsiteY3" fmla="*/ 388144 h 1462088"/>
                <a:gd name="connsiteX4" fmla="*/ 128697 w 2276496"/>
                <a:gd name="connsiteY4" fmla="*/ 835819 h 1462088"/>
                <a:gd name="connsiteX5" fmla="*/ 109 w 2276496"/>
                <a:gd name="connsiteY5" fmla="*/ 1188244 h 1462088"/>
                <a:gd name="connsiteX6" fmla="*/ 232518 w 2276496"/>
                <a:gd name="connsiteY6" fmla="*/ 1462088 h 1462088"/>
                <a:gd name="connsiteX7" fmla="*/ 2036078 w 2276496"/>
                <a:gd name="connsiteY7" fmla="*/ 1459706 h 1462088"/>
                <a:gd name="connsiteX8" fmla="*/ 2274203 w 2276496"/>
                <a:gd name="connsiteY8" fmla="*/ 1185863 h 1462088"/>
                <a:gd name="connsiteX9" fmla="*/ 2086084 w 2276496"/>
                <a:gd name="connsiteY9" fmla="*/ 802482 h 1462088"/>
                <a:gd name="connsiteX10" fmla="*/ 1486009 w 2276496"/>
                <a:gd name="connsiteY10" fmla="*/ 383382 h 1462088"/>
                <a:gd name="connsiteX11" fmla="*/ 1421715 w 2276496"/>
                <a:gd name="connsiteY11" fmla="*/ 257176 h 1462088"/>
                <a:gd name="connsiteX12" fmla="*/ 1621740 w 2276496"/>
                <a:gd name="connsiteY12" fmla="*/ 2382 h 1462088"/>
                <a:gd name="connsiteX13" fmla="*/ 1683653 w 2276496"/>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747 w 2276821"/>
                <a:gd name="connsiteY0" fmla="*/ 2382 h 1462088"/>
                <a:gd name="connsiteX1" fmla="*/ 662422 w 2276821"/>
                <a:gd name="connsiteY1" fmla="*/ 7144 h 1462088"/>
                <a:gd name="connsiteX2" fmla="*/ 850540 w 2276821"/>
                <a:gd name="connsiteY2" fmla="*/ 259557 h 1462088"/>
                <a:gd name="connsiteX3" fmla="*/ 788628 w 2276821"/>
                <a:gd name="connsiteY3" fmla="*/ 388144 h 1462088"/>
                <a:gd name="connsiteX4" fmla="*/ 129022 w 2276821"/>
                <a:gd name="connsiteY4" fmla="*/ 835819 h 1462088"/>
                <a:gd name="connsiteX5" fmla="*/ 434 w 2276821"/>
                <a:gd name="connsiteY5" fmla="*/ 1188244 h 1462088"/>
                <a:gd name="connsiteX6" fmla="*/ 232843 w 2276821"/>
                <a:gd name="connsiteY6" fmla="*/ 1462088 h 1462088"/>
                <a:gd name="connsiteX7" fmla="*/ 2036403 w 2276821"/>
                <a:gd name="connsiteY7" fmla="*/ 1459706 h 1462088"/>
                <a:gd name="connsiteX8" fmla="*/ 2274528 w 2276821"/>
                <a:gd name="connsiteY8" fmla="*/ 1185863 h 1462088"/>
                <a:gd name="connsiteX9" fmla="*/ 2086409 w 2276821"/>
                <a:gd name="connsiteY9" fmla="*/ 802482 h 1462088"/>
                <a:gd name="connsiteX10" fmla="*/ 1486334 w 2276821"/>
                <a:gd name="connsiteY10" fmla="*/ 383382 h 1462088"/>
                <a:gd name="connsiteX11" fmla="*/ 1422040 w 2276821"/>
                <a:gd name="connsiteY11" fmla="*/ 257176 h 1462088"/>
                <a:gd name="connsiteX12" fmla="*/ 1622065 w 2276821"/>
                <a:gd name="connsiteY12" fmla="*/ 2382 h 1462088"/>
                <a:gd name="connsiteX13" fmla="*/ 1683978 w 2276821"/>
                <a:gd name="connsiteY13" fmla="*/ 0 h 1462088"/>
                <a:gd name="connsiteX0" fmla="*/ 595747 w 2283413"/>
                <a:gd name="connsiteY0" fmla="*/ 2382 h 1462088"/>
                <a:gd name="connsiteX1" fmla="*/ 662422 w 2283413"/>
                <a:gd name="connsiteY1" fmla="*/ 7144 h 1462088"/>
                <a:gd name="connsiteX2" fmla="*/ 850540 w 2283413"/>
                <a:gd name="connsiteY2" fmla="*/ 259557 h 1462088"/>
                <a:gd name="connsiteX3" fmla="*/ 788628 w 2283413"/>
                <a:gd name="connsiteY3" fmla="*/ 388144 h 1462088"/>
                <a:gd name="connsiteX4" fmla="*/ 129022 w 2283413"/>
                <a:gd name="connsiteY4" fmla="*/ 835819 h 1462088"/>
                <a:gd name="connsiteX5" fmla="*/ 434 w 2283413"/>
                <a:gd name="connsiteY5" fmla="*/ 1188244 h 1462088"/>
                <a:gd name="connsiteX6" fmla="*/ 232843 w 2283413"/>
                <a:gd name="connsiteY6" fmla="*/ 1462088 h 1462088"/>
                <a:gd name="connsiteX7" fmla="*/ 2036403 w 2283413"/>
                <a:gd name="connsiteY7" fmla="*/ 1459706 h 1462088"/>
                <a:gd name="connsiteX8" fmla="*/ 2274528 w 2283413"/>
                <a:gd name="connsiteY8" fmla="*/ 1185863 h 1462088"/>
                <a:gd name="connsiteX9" fmla="*/ 2086409 w 2283413"/>
                <a:gd name="connsiteY9" fmla="*/ 802482 h 1462088"/>
                <a:gd name="connsiteX10" fmla="*/ 1486334 w 2283413"/>
                <a:gd name="connsiteY10" fmla="*/ 383382 h 1462088"/>
                <a:gd name="connsiteX11" fmla="*/ 1422040 w 2283413"/>
                <a:gd name="connsiteY11" fmla="*/ 257176 h 1462088"/>
                <a:gd name="connsiteX12" fmla="*/ 1622065 w 2283413"/>
                <a:gd name="connsiteY12" fmla="*/ 2382 h 1462088"/>
                <a:gd name="connsiteX13" fmla="*/ 1683978 w 2283413"/>
                <a:gd name="connsiteY13" fmla="*/ 0 h 1462088"/>
                <a:gd name="connsiteX0" fmla="*/ 595747 w 2280356"/>
                <a:gd name="connsiteY0" fmla="*/ 2382 h 1462088"/>
                <a:gd name="connsiteX1" fmla="*/ 662422 w 2280356"/>
                <a:gd name="connsiteY1" fmla="*/ 7144 h 1462088"/>
                <a:gd name="connsiteX2" fmla="*/ 850540 w 2280356"/>
                <a:gd name="connsiteY2" fmla="*/ 259557 h 1462088"/>
                <a:gd name="connsiteX3" fmla="*/ 788628 w 2280356"/>
                <a:gd name="connsiteY3" fmla="*/ 388144 h 1462088"/>
                <a:gd name="connsiteX4" fmla="*/ 129022 w 2280356"/>
                <a:gd name="connsiteY4" fmla="*/ 835819 h 1462088"/>
                <a:gd name="connsiteX5" fmla="*/ 434 w 2280356"/>
                <a:gd name="connsiteY5" fmla="*/ 1188244 h 1462088"/>
                <a:gd name="connsiteX6" fmla="*/ 232843 w 2280356"/>
                <a:gd name="connsiteY6" fmla="*/ 1462088 h 1462088"/>
                <a:gd name="connsiteX7" fmla="*/ 2036403 w 2280356"/>
                <a:gd name="connsiteY7" fmla="*/ 1459706 h 1462088"/>
                <a:gd name="connsiteX8" fmla="*/ 2274528 w 2280356"/>
                <a:gd name="connsiteY8" fmla="*/ 1185863 h 1462088"/>
                <a:gd name="connsiteX9" fmla="*/ 2086409 w 2280356"/>
                <a:gd name="connsiteY9" fmla="*/ 802482 h 1462088"/>
                <a:gd name="connsiteX10" fmla="*/ 1486334 w 2280356"/>
                <a:gd name="connsiteY10" fmla="*/ 383382 h 1462088"/>
                <a:gd name="connsiteX11" fmla="*/ 1422040 w 2280356"/>
                <a:gd name="connsiteY11" fmla="*/ 257176 h 1462088"/>
                <a:gd name="connsiteX12" fmla="*/ 1622065 w 2280356"/>
                <a:gd name="connsiteY12" fmla="*/ 2382 h 1462088"/>
                <a:gd name="connsiteX13" fmla="*/ 1683978 w 2280356"/>
                <a:gd name="connsiteY13" fmla="*/ 0 h 1462088"/>
                <a:gd name="connsiteX0" fmla="*/ 595747 w 2277356"/>
                <a:gd name="connsiteY0" fmla="*/ 2382 h 1462088"/>
                <a:gd name="connsiteX1" fmla="*/ 662422 w 2277356"/>
                <a:gd name="connsiteY1" fmla="*/ 7144 h 1462088"/>
                <a:gd name="connsiteX2" fmla="*/ 850540 w 2277356"/>
                <a:gd name="connsiteY2" fmla="*/ 259557 h 1462088"/>
                <a:gd name="connsiteX3" fmla="*/ 788628 w 2277356"/>
                <a:gd name="connsiteY3" fmla="*/ 388144 h 1462088"/>
                <a:gd name="connsiteX4" fmla="*/ 129022 w 2277356"/>
                <a:gd name="connsiteY4" fmla="*/ 835819 h 1462088"/>
                <a:gd name="connsiteX5" fmla="*/ 434 w 2277356"/>
                <a:gd name="connsiteY5" fmla="*/ 1188244 h 1462088"/>
                <a:gd name="connsiteX6" fmla="*/ 232843 w 2277356"/>
                <a:gd name="connsiteY6" fmla="*/ 1462088 h 1462088"/>
                <a:gd name="connsiteX7" fmla="*/ 2036403 w 2277356"/>
                <a:gd name="connsiteY7" fmla="*/ 1459706 h 1462088"/>
                <a:gd name="connsiteX8" fmla="*/ 2274528 w 2277356"/>
                <a:gd name="connsiteY8" fmla="*/ 1185863 h 1462088"/>
                <a:gd name="connsiteX9" fmla="*/ 2086409 w 2277356"/>
                <a:gd name="connsiteY9" fmla="*/ 802482 h 1462088"/>
                <a:gd name="connsiteX10" fmla="*/ 1486334 w 2277356"/>
                <a:gd name="connsiteY10" fmla="*/ 383382 h 1462088"/>
                <a:gd name="connsiteX11" fmla="*/ 1422040 w 2277356"/>
                <a:gd name="connsiteY11" fmla="*/ 257176 h 1462088"/>
                <a:gd name="connsiteX12" fmla="*/ 1622065 w 2277356"/>
                <a:gd name="connsiteY12" fmla="*/ 2382 h 1462088"/>
                <a:gd name="connsiteX13" fmla="*/ 1683978 w 2277356"/>
                <a:gd name="connsiteY13" fmla="*/ 0 h 1462088"/>
                <a:gd name="connsiteX0" fmla="*/ 595747 w 2275004"/>
                <a:gd name="connsiteY0" fmla="*/ 2382 h 1462088"/>
                <a:gd name="connsiteX1" fmla="*/ 662422 w 2275004"/>
                <a:gd name="connsiteY1" fmla="*/ 7144 h 1462088"/>
                <a:gd name="connsiteX2" fmla="*/ 850540 w 2275004"/>
                <a:gd name="connsiteY2" fmla="*/ 259557 h 1462088"/>
                <a:gd name="connsiteX3" fmla="*/ 788628 w 2275004"/>
                <a:gd name="connsiteY3" fmla="*/ 388144 h 1462088"/>
                <a:gd name="connsiteX4" fmla="*/ 129022 w 2275004"/>
                <a:gd name="connsiteY4" fmla="*/ 835819 h 1462088"/>
                <a:gd name="connsiteX5" fmla="*/ 434 w 2275004"/>
                <a:gd name="connsiteY5" fmla="*/ 1188244 h 1462088"/>
                <a:gd name="connsiteX6" fmla="*/ 232843 w 2275004"/>
                <a:gd name="connsiteY6" fmla="*/ 1462088 h 1462088"/>
                <a:gd name="connsiteX7" fmla="*/ 2036403 w 2275004"/>
                <a:gd name="connsiteY7" fmla="*/ 1459706 h 1462088"/>
                <a:gd name="connsiteX8" fmla="*/ 2274528 w 2275004"/>
                <a:gd name="connsiteY8" fmla="*/ 1185863 h 1462088"/>
                <a:gd name="connsiteX9" fmla="*/ 2086409 w 2275004"/>
                <a:gd name="connsiteY9" fmla="*/ 802482 h 1462088"/>
                <a:gd name="connsiteX10" fmla="*/ 1486334 w 2275004"/>
                <a:gd name="connsiteY10" fmla="*/ 383382 h 1462088"/>
                <a:gd name="connsiteX11" fmla="*/ 1422040 w 2275004"/>
                <a:gd name="connsiteY11" fmla="*/ 257176 h 1462088"/>
                <a:gd name="connsiteX12" fmla="*/ 1622065 w 2275004"/>
                <a:gd name="connsiteY12" fmla="*/ 2382 h 1462088"/>
                <a:gd name="connsiteX13" fmla="*/ 1683978 w 2275004"/>
                <a:gd name="connsiteY13" fmla="*/ 0 h 1462088"/>
                <a:gd name="connsiteX0" fmla="*/ 595747 w 2274623"/>
                <a:gd name="connsiteY0" fmla="*/ 2382 h 1462088"/>
                <a:gd name="connsiteX1" fmla="*/ 662422 w 2274623"/>
                <a:gd name="connsiteY1" fmla="*/ 7144 h 1462088"/>
                <a:gd name="connsiteX2" fmla="*/ 850540 w 2274623"/>
                <a:gd name="connsiteY2" fmla="*/ 259557 h 1462088"/>
                <a:gd name="connsiteX3" fmla="*/ 788628 w 2274623"/>
                <a:gd name="connsiteY3" fmla="*/ 388144 h 1462088"/>
                <a:gd name="connsiteX4" fmla="*/ 129022 w 2274623"/>
                <a:gd name="connsiteY4" fmla="*/ 835819 h 1462088"/>
                <a:gd name="connsiteX5" fmla="*/ 434 w 2274623"/>
                <a:gd name="connsiteY5" fmla="*/ 1188244 h 1462088"/>
                <a:gd name="connsiteX6" fmla="*/ 232843 w 2274623"/>
                <a:gd name="connsiteY6" fmla="*/ 1462088 h 1462088"/>
                <a:gd name="connsiteX7" fmla="*/ 2036403 w 2274623"/>
                <a:gd name="connsiteY7" fmla="*/ 1459706 h 1462088"/>
                <a:gd name="connsiteX8" fmla="*/ 2274528 w 2274623"/>
                <a:gd name="connsiteY8" fmla="*/ 1185863 h 1462088"/>
                <a:gd name="connsiteX9" fmla="*/ 2086409 w 2274623"/>
                <a:gd name="connsiteY9" fmla="*/ 802482 h 1462088"/>
                <a:gd name="connsiteX10" fmla="*/ 1486334 w 2274623"/>
                <a:gd name="connsiteY10" fmla="*/ 383382 h 1462088"/>
                <a:gd name="connsiteX11" fmla="*/ 1422040 w 2274623"/>
                <a:gd name="connsiteY11" fmla="*/ 257176 h 1462088"/>
                <a:gd name="connsiteX12" fmla="*/ 1622065 w 2274623"/>
                <a:gd name="connsiteY12" fmla="*/ 2382 h 1462088"/>
                <a:gd name="connsiteX13" fmla="*/ 1683978 w 2274623"/>
                <a:gd name="connsiteY13" fmla="*/ 0 h 14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4623" h="1462088">
                  <a:moveTo>
                    <a:pt x="595747" y="2382"/>
                  </a:moveTo>
                  <a:lnTo>
                    <a:pt x="662422" y="7144"/>
                  </a:lnTo>
                  <a:cubicBezTo>
                    <a:pt x="707665" y="120649"/>
                    <a:pt x="776721" y="184151"/>
                    <a:pt x="850540" y="259557"/>
                  </a:cubicBezTo>
                  <a:lnTo>
                    <a:pt x="788628" y="388144"/>
                  </a:lnTo>
                  <a:lnTo>
                    <a:pt x="129022" y="835819"/>
                  </a:lnTo>
                  <a:cubicBezTo>
                    <a:pt x="-4328" y="919956"/>
                    <a:pt x="2160" y="1038086"/>
                    <a:pt x="434" y="1188244"/>
                  </a:cubicBezTo>
                  <a:cubicBezTo>
                    <a:pt x="-6193" y="1473477"/>
                    <a:pt x="62840" y="1460818"/>
                    <a:pt x="232843" y="1462088"/>
                  </a:cubicBezTo>
                  <a:lnTo>
                    <a:pt x="2036403" y="1459706"/>
                  </a:lnTo>
                  <a:cubicBezTo>
                    <a:pt x="2304948" y="1459667"/>
                    <a:pt x="2271255" y="1409438"/>
                    <a:pt x="2274528" y="1185863"/>
                  </a:cubicBezTo>
                  <a:cubicBezTo>
                    <a:pt x="2278080" y="905013"/>
                    <a:pt x="2181976" y="876402"/>
                    <a:pt x="2086409" y="802482"/>
                  </a:cubicBezTo>
                  <a:lnTo>
                    <a:pt x="1486334" y="383382"/>
                  </a:lnTo>
                  <a:lnTo>
                    <a:pt x="1422040" y="257176"/>
                  </a:lnTo>
                  <a:cubicBezTo>
                    <a:pt x="1480778" y="209551"/>
                    <a:pt x="1575234" y="166688"/>
                    <a:pt x="1622065" y="2382"/>
                  </a:cubicBezTo>
                  <a:lnTo>
                    <a:pt x="1683978" y="0"/>
                  </a:ln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21"/>
          <p:cNvGrpSpPr>
            <a:grpSpLocks/>
          </p:cNvGrpSpPr>
          <p:nvPr/>
        </p:nvGrpSpPr>
        <p:grpSpPr bwMode="auto">
          <a:xfrm>
            <a:off x="3811338" y="1200720"/>
            <a:ext cx="673607" cy="673607"/>
            <a:chOff x="2362200" y="1295400"/>
            <a:chExt cx="3200400" cy="3200400"/>
          </a:xfrm>
        </p:grpSpPr>
        <p:sp>
          <p:nvSpPr>
            <p:cNvPr id="44" name="Oval 43"/>
            <p:cNvSpPr/>
            <p:nvPr/>
          </p:nvSpPr>
          <p:spPr>
            <a:xfrm>
              <a:off x="2362200" y="1295400"/>
              <a:ext cx="3200400"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5" name="Oval 44"/>
            <p:cNvSpPr/>
            <p:nvPr/>
          </p:nvSpPr>
          <p:spPr>
            <a:xfrm>
              <a:off x="2818120" y="1295400"/>
              <a:ext cx="2288554"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6" name="Oval 45"/>
            <p:cNvSpPr/>
            <p:nvPr/>
          </p:nvSpPr>
          <p:spPr>
            <a:xfrm>
              <a:off x="3506477" y="1295400"/>
              <a:ext cx="983363"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cxnSp>
          <p:nvCxnSpPr>
            <p:cNvPr id="47" name="Straight Connector 46"/>
            <p:cNvCxnSpPr>
              <a:stCxn id="44" idx="2"/>
              <a:endCxn id="44" idx="6"/>
            </p:cNvCxnSpPr>
            <p:nvPr/>
          </p:nvCxnSpPr>
          <p:spPr>
            <a:xfrm rot="10800000" flipH="1">
              <a:off x="2362200" y="2895603"/>
              <a:ext cx="3200400"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2469476" y="2296642"/>
              <a:ext cx="2976906"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H="1">
              <a:off x="2835999" y="1760263"/>
              <a:ext cx="2261738"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H="1">
              <a:off x="2469476" y="3494558"/>
              <a:ext cx="297690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H="1">
              <a:off x="2835999" y="4022001"/>
              <a:ext cx="225279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7612425" y="1238344"/>
            <a:ext cx="801072" cy="635982"/>
            <a:chOff x="294758" y="800239"/>
            <a:chExt cx="3408990" cy="2706441"/>
          </a:xfrm>
        </p:grpSpPr>
        <p:sp>
          <p:nvSpPr>
            <p:cNvPr id="53" name="Round Same Side Corner Rectangle 52"/>
            <p:cNvSpPr/>
            <p:nvPr/>
          </p:nvSpPr>
          <p:spPr>
            <a:xfrm>
              <a:off x="648181" y="800239"/>
              <a:ext cx="2674673" cy="2088524"/>
            </a:xfrm>
            <a:prstGeom prst="round2SameRect">
              <a:avLst>
                <a:gd name="adj1" fmla="val 7638"/>
                <a:gd name="adj2" fmla="val 4515"/>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924184" y="1067708"/>
              <a:ext cx="2122667" cy="1485298"/>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54"/>
            <p:cNvSpPr/>
            <p:nvPr/>
          </p:nvSpPr>
          <p:spPr>
            <a:xfrm>
              <a:off x="294758" y="3137802"/>
              <a:ext cx="3408990" cy="368878"/>
            </a:xfrm>
            <a:custGeom>
              <a:avLst/>
              <a:gdLst>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20305 w 2420305"/>
                <a:gd name="connsiteY0" fmla="*/ 0 h 261937"/>
                <a:gd name="connsiteX1" fmla="*/ 1589249 w 2420305"/>
                <a:gd name="connsiteY1" fmla="*/ 0 h 261937"/>
                <a:gd name="connsiteX2" fmla="*/ 1517812 w 2420305"/>
                <a:gd name="connsiteY2" fmla="*/ 71437 h 261937"/>
                <a:gd name="connsiteX3" fmla="*/ 901068 w 2420305"/>
                <a:gd name="connsiteY3" fmla="*/ 71437 h 261937"/>
                <a:gd name="connsiteX4" fmla="*/ 836775 w 2420305"/>
                <a:gd name="connsiteY4" fmla="*/ 7144 h 261937"/>
                <a:gd name="connsiteX5" fmla="*/ 12862 w 2420305"/>
                <a:gd name="connsiteY5" fmla="*/ 7144 h 261937"/>
                <a:gd name="connsiteX6" fmla="*/ 143830 w 2420305"/>
                <a:gd name="connsiteY6" fmla="*/ 261937 h 261937"/>
                <a:gd name="connsiteX7" fmla="*/ 2298862 w 2420305"/>
                <a:gd name="connsiteY7" fmla="*/ 261937 h 261937"/>
                <a:gd name="connsiteX8" fmla="*/ 2420305 w 2420305"/>
                <a:gd name="connsiteY8" fmla="*/ 0 h 261937"/>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9653"/>
                <a:gd name="connsiteY0" fmla="*/ 0 h 261969"/>
                <a:gd name="connsiteX1" fmla="*/ 1579873 w 2419653"/>
                <a:gd name="connsiteY1" fmla="*/ 0 h 261969"/>
                <a:gd name="connsiteX2" fmla="*/ 1508436 w 2419653"/>
                <a:gd name="connsiteY2" fmla="*/ 71437 h 261969"/>
                <a:gd name="connsiteX3" fmla="*/ 891692 w 2419653"/>
                <a:gd name="connsiteY3" fmla="*/ 71437 h 261969"/>
                <a:gd name="connsiteX4" fmla="*/ 827399 w 2419653"/>
                <a:gd name="connsiteY4" fmla="*/ 7144 h 261969"/>
                <a:gd name="connsiteX5" fmla="*/ 3486 w 2419653"/>
                <a:gd name="connsiteY5" fmla="*/ 7144 h 261969"/>
                <a:gd name="connsiteX6" fmla="*/ 134454 w 2419653"/>
                <a:gd name="connsiteY6" fmla="*/ 261937 h 261969"/>
                <a:gd name="connsiteX7" fmla="*/ 2289486 w 2419653"/>
                <a:gd name="connsiteY7" fmla="*/ 261937 h 261969"/>
                <a:gd name="connsiteX8" fmla="*/ 2410929 w 2419653"/>
                <a:gd name="connsiteY8" fmla="*/ 0 h 261969"/>
                <a:gd name="connsiteX0" fmla="*/ 2410929 w 2411431"/>
                <a:gd name="connsiteY0" fmla="*/ 0 h 261969"/>
                <a:gd name="connsiteX1" fmla="*/ 1579873 w 2411431"/>
                <a:gd name="connsiteY1" fmla="*/ 0 h 261969"/>
                <a:gd name="connsiteX2" fmla="*/ 1508436 w 2411431"/>
                <a:gd name="connsiteY2" fmla="*/ 71437 h 261969"/>
                <a:gd name="connsiteX3" fmla="*/ 891692 w 2411431"/>
                <a:gd name="connsiteY3" fmla="*/ 71437 h 261969"/>
                <a:gd name="connsiteX4" fmla="*/ 827399 w 2411431"/>
                <a:gd name="connsiteY4" fmla="*/ 7144 h 261969"/>
                <a:gd name="connsiteX5" fmla="*/ 3486 w 2411431"/>
                <a:gd name="connsiteY5" fmla="*/ 7144 h 261969"/>
                <a:gd name="connsiteX6" fmla="*/ 134454 w 2411431"/>
                <a:gd name="connsiteY6" fmla="*/ 261937 h 261969"/>
                <a:gd name="connsiteX7" fmla="*/ 2289486 w 2411431"/>
                <a:gd name="connsiteY7" fmla="*/ 261937 h 261969"/>
                <a:gd name="connsiteX8" fmla="*/ 2410929 w 2411431"/>
                <a:gd name="connsiteY8" fmla="*/ 0 h 261969"/>
                <a:gd name="connsiteX0" fmla="*/ 2410929 w 2415618"/>
                <a:gd name="connsiteY0" fmla="*/ 0 h 261969"/>
                <a:gd name="connsiteX1" fmla="*/ 1579873 w 2415618"/>
                <a:gd name="connsiteY1" fmla="*/ 0 h 261969"/>
                <a:gd name="connsiteX2" fmla="*/ 1508436 w 2415618"/>
                <a:gd name="connsiteY2" fmla="*/ 71437 h 261969"/>
                <a:gd name="connsiteX3" fmla="*/ 891692 w 2415618"/>
                <a:gd name="connsiteY3" fmla="*/ 71437 h 261969"/>
                <a:gd name="connsiteX4" fmla="*/ 827399 w 2415618"/>
                <a:gd name="connsiteY4" fmla="*/ 7144 h 261969"/>
                <a:gd name="connsiteX5" fmla="*/ 3486 w 2415618"/>
                <a:gd name="connsiteY5" fmla="*/ 7144 h 261969"/>
                <a:gd name="connsiteX6" fmla="*/ 134454 w 2415618"/>
                <a:gd name="connsiteY6" fmla="*/ 261937 h 261969"/>
                <a:gd name="connsiteX7" fmla="*/ 2289486 w 2415618"/>
                <a:gd name="connsiteY7" fmla="*/ 261937 h 261969"/>
                <a:gd name="connsiteX8" fmla="*/ 2410929 w 2415618"/>
                <a:gd name="connsiteY8" fmla="*/ 0 h 261969"/>
                <a:gd name="connsiteX0" fmla="*/ 2410929 w 2412794"/>
                <a:gd name="connsiteY0" fmla="*/ 0 h 261969"/>
                <a:gd name="connsiteX1" fmla="*/ 1579873 w 2412794"/>
                <a:gd name="connsiteY1" fmla="*/ 0 h 261969"/>
                <a:gd name="connsiteX2" fmla="*/ 1508436 w 2412794"/>
                <a:gd name="connsiteY2" fmla="*/ 71437 h 261969"/>
                <a:gd name="connsiteX3" fmla="*/ 891692 w 2412794"/>
                <a:gd name="connsiteY3" fmla="*/ 71437 h 261969"/>
                <a:gd name="connsiteX4" fmla="*/ 827399 w 2412794"/>
                <a:gd name="connsiteY4" fmla="*/ 7144 h 261969"/>
                <a:gd name="connsiteX5" fmla="*/ 3486 w 2412794"/>
                <a:gd name="connsiteY5" fmla="*/ 7144 h 261969"/>
                <a:gd name="connsiteX6" fmla="*/ 134454 w 2412794"/>
                <a:gd name="connsiteY6" fmla="*/ 261937 h 261969"/>
                <a:gd name="connsiteX7" fmla="*/ 2289486 w 2412794"/>
                <a:gd name="connsiteY7" fmla="*/ 261937 h 261969"/>
                <a:gd name="connsiteX8" fmla="*/ 2410929 w 2412794"/>
                <a:gd name="connsiteY8" fmla="*/ 0 h 261969"/>
                <a:gd name="connsiteX0" fmla="*/ 2407482 w 2409347"/>
                <a:gd name="connsiteY0" fmla="*/ 0 h 262263"/>
                <a:gd name="connsiteX1" fmla="*/ 1576426 w 2409347"/>
                <a:gd name="connsiteY1" fmla="*/ 0 h 262263"/>
                <a:gd name="connsiteX2" fmla="*/ 1504989 w 2409347"/>
                <a:gd name="connsiteY2" fmla="*/ 71437 h 262263"/>
                <a:gd name="connsiteX3" fmla="*/ 888245 w 2409347"/>
                <a:gd name="connsiteY3" fmla="*/ 71437 h 262263"/>
                <a:gd name="connsiteX4" fmla="*/ 823952 w 2409347"/>
                <a:gd name="connsiteY4" fmla="*/ 7144 h 262263"/>
                <a:gd name="connsiteX5" fmla="*/ 39 w 2409347"/>
                <a:gd name="connsiteY5" fmla="*/ 7144 h 262263"/>
                <a:gd name="connsiteX6" fmla="*/ 131007 w 2409347"/>
                <a:gd name="connsiteY6" fmla="*/ 261937 h 262263"/>
                <a:gd name="connsiteX7" fmla="*/ 2286039 w 2409347"/>
                <a:gd name="connsiteY7" fmla="*/ 261937 h 262263"/>
                <a:gd name="connsiteX8" fmla="*/ 2407482 w 2409347"/>
                <a:gd name="connsiteY8" fmla="*/ 0 h 262263"/>
                <a:gd name="connsiteX0" fmla="*/ 2410928 w 2412793"/>
                <a:gd name="connsiteY0" fmla="*/ 0 h 262133"/>
                <a:gd name="connsiteX1" fmla="*/ 1579872 w 2412793"/>
                <a:gd name="connsiteY1" fmla="*/ 0 h 262133"/>
                <a:gd name="connsiteX2" fmla="*/ 1508435 w 2412793"/>
                <a:gd name="connsiteY2" fmla="*/ 71437 h 262133"/>
                <a:gd name="connsiteX3" fmla="*/ 891691 w 2412793"/>
                <a:gd name="connsiteY3" fmla="*/ 71437 h 262133"/>
                <a:gd name="connsiteX4" fmla="*/ 827398 w 2412793"/>
                <a:gd name="connsiteY4" fmla="*/ 7144 h 262133"/>
                <a:gd name="connsiteX5" fmla="*/ 3485 w 2412793"/>
                <a:gd name="connsiteY5" fmla="*/ 7144 h 262133"/>
                <a:gd name="connsiteX6" fmla="*/ 134453 w 2412793"/>
                <a:gd name="connsiteY6" fmla="*/ 261937 h 262133"/>
                <a:gd name="connsiteX7" fmla="*/ 2289485 w 2412793"/>
                <a:gd name="connsiteY7" fmla="*/ 261937 h 262133"/>
                <a:gd name="connsiteX8" fmla="*/ 2410928 w 2412793"/>
                <a:gd name="connsiteY8" fmla="*/ 0 h 262133"/>
                <a:gd name="connsiteX0" fmla="*/ 2410928 w 2413309"/>
                <a:gd name="connsiteY0" fmla="*/ 0 h 262133"/>
                <a:gd name="connsiteX1" fmla="*/ 1579872 w 2413309"/>
                <a:gd name="connsiteY1" fmla="*/ 0 h 262133"/>
                <a:gd name="connsiteX2" fmla="*/ 1508435 w 2413309"/>
                <a:gd name="connsiteY2" fmla="*/ 71437 h 262133"/>
                <a:gd name="connsiteX3" fmla="*/ 891691 w 2413309"/>
                <a:gd name="connsiteY3" fmla="*/ 71437 h 262133"/>
                <a:gd name="connsiteX4" fmla="*/ 827398 w 2413309"/>
                <a:gd name="connsiteY4" fmla="*/ 7144 h 262133"/>
                <a:gd name="connsiteX5" fmla="*/ 3485 w 2413309"/>
                <a:gd name="connsiteY5" fmla="*/ 7144 h 262133"/>
                <a:gd name="connsiteX6" fmla="*/ 134453 w 2413309"/>
                <a:gd name="connsiteY6" fmla="*/ 261937 h 262133"/>
                <a:gd name="connsiteX7" fmla="*/ 2289485 w 2413309"/>
                <a:gd name="connsiteY7" fmla="*/ 261937 h 262133"/>
                <a:gd name="connsiteX8" fmla="*/ 2410928 w 2413309"/>
                <a:gd name="connsiteY8" fmla="*/ 0 h 262133"/>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7566 w 2419947"/>
                <a:gd name="connsiteY0" fmla="*/ 0 h 261939"/>
                <a:gd name="connsiteX1" fmla="*/ 1586510 w 2419947"/>
                <a:gd name="connsiteY1" fmla="*/ 0 h 261939"/>
                <a:gd name="connsiteX2" fmla="*/ 1515073 w 2419947"/>
                <a:gd name="connsiteY2" fmla="*/ 71437 h 261939"/>
                <a:gd name="connsiteX3" fmla="*/ 898329 w 2419947"/>
                <a:gd name="connsiteY3" fmla="*/ 71437 h 261939"/>
                <a:gd name="connsiteX4" fmla="*/ 834036 w 2419947"/>
                <a:gd name="connsiteY4" fmla="*/ 7144 h 261939"/>
                <a:gd name="connsiteX5" fmla="*/ 3359 w 2419947"/>
                <a:gd name="connsiteY5" fmla="*/ 7144 h 261939"/>
                <a:gd name="connsiteX6" fmla="*/ 141091 w 2419947"/>
                <a:gd name="connsiteY6" fmla="*/ 261937 h 261939"/>
                <a:gd name="connsiteX7" fmla="*/ 2296123 w 2419947"/>
                <a:gd name="connsiteY7" fmla="*/ 261937 h 261939"/>
                <a:gd name="connsiteX8" fmla="*/ 2417566 w 2419947"/>
                <a:gd name="connsiteY8" fmla="*/ 0 h 261939"/>
                <a:gd name="connsiteX0" fmla="*/ 2416819 w 2419200"/>
                <a:gd name="connsiteY0" fmla="*/ 0 h 261939"/>
                <a:gd name="connsiteX1" fmla="*/ 1585763 w 2419200"/>
                <a:gd name="connsiteY1" fmla="*/ 0 h 261939"/>
                <a:gd name="connsiteX2" fmla="*/ 1514326 w 2419200"/>
                <a:gd name="connsiteY2" fmla="*/ 71437 h 261939"/>
                <a:gd name="connsiteX3" fmla="*/ 897582 w 2419200"/>
                <a:gd name="connsiteY3" fmla="*/ 71437 h 261939"/>
                <a:gd name="connsiteX4" fmla="*/ 833289 w 2419200"/>
                <a:gd name="connsiteY4" fmla="*/ 7144 h 261939"/>
                <a:gd name="connsiteX5" fmla="*/ 2612 w 2419200"/>
                <a:gd name="connsiteY5" fmla="*/ 7144 h 261939"/>
                <a:gd name="connsiteX6" fmla="*/ 140344 w 2419200"/>
                <a:gd name="connsiteY6" fmla="*/ 261937 h 261939"/>
                <a:gd name="connsiteX7" fmla="*/ 2295376 w 2419200"/>
                <a:gd name="connsiteY7" fmla="*/ 261937 h 261939"/>
                <a:gd name="connsiteX8" fmla="*/ 2416819 w 2419200"/>
                <a:gd name="connsiteY8" fmla="*/ 0 h 261939"/>
                <a:gd name="connsiteX0" fmla="*/ 2416819 w 2420703"/>
                <a:gd name="connsiteY0" fmla="*/ 0 h 261939"/>
                <a:gd name="connsiteX1" fmla="*/ 1585763 w 2420703"/>
                <a:gd name="connsiteY1" fmla="*/ 0 h 261939"/>
                <a:gd name="connsiteX2" fmla="*/ 1514326 w 2420703"/>
                <a:gd name="connsiteY2" fmla="*/ 71437 h 261939"/>
                <a:gd name="connsiteX3" fmla="*/ 897582 w 2420703"/>
                <a:gd name="connsiteY3" fmla="*/ 71437 h 261939"/>
                <a:gd name="connsiteX4" fmla="*/ 833289 w 2420703"/>
                <a:gd name="connsiteY4" fmla="*/ 7144 h 261939"/>
                <a:gd name="connsiteX5" fmla="*/ 2612 w 2420703"/>
                <a:gd name="connsiteY5" fmla="*/ 7144 h 261939"/>
                <a:gd name="connsiteX6" fmla="*/ 140344 w 2420703"/>
                <a:gd name="connsiteY6" fmla="*/ 261937 h 261939"/>
                <a:gd name="connsiteX7" fmla="*/ 2295376 w 2420703"/>
                <a:gd name="connsiteY7" fmla="*/ 261937 h 261939"/>
                <a:gd name="connsiteX8" fmla="*/ 2416819 w 2420703"/>
                <a:gd name="connsiteY8" fmla="*/ 0 h 2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0703" h="261939">
                  <a:moveTo>
                    <a:pt x="2416819" y="0"/>
                  </a:moveTo>
                  <a:lnTo>
                    <a:pt x="1585763" y="0"/>
                  </a:lnTo>
                  <a:lnTo>
                    <a:pt x="1514326" y="71437"/>
                  </a:lnTo>
                  <a:lnTo>
                    <a:pt x="897582" y="71437"/>
                  </a:lnTo>
                  <a:lnTo>
                    <a:pt x="833289" y="7144"/>
                  </a:lnTo>
                  <a:lnTo>
                    <a:pt x="2612" y="7144"/>
                  </a:lnTo>
                  <a:cubicBezTo>
                    <a:pt x="5097" y="102562"/>
                    <a:pt x="-36662" y="262732"/>
                    <a:pt x="140344" y="261937"/>
                  </a:cubicBezTo>
                  <a:lnTo>
                    <a:pt x="2295376" y="261937"/>
                  </a:lnTo>
                  <a:cubicBezTo>
                    <a:pt x="2457300" y="260349"/>
                    <a:pt x="2415439" y="104423"/>
                    <a:pt x="2416819" y="0"/>
                  </a:cubicBezTo>
                  <a:close/>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2082938" y="1174064"/>
            <a:ext cx="407238" cy="718567"/>
            <a:chOff x="7260193" y="1546416"/>
            <a:chExt cx="441741" cy="779448"/>
          </a:xfrm>
        </p:grpSpPr>
        <p:sp>
          <p:nvSpPr>
            <p:cNvPr id="57" name="Rounded Rectangle 56"/>
            <p:cNvSpPr/>
            <p:nvPr/>
          </p:nvSpPr>
          <p:spPr>
            <a:xfrm>
              <a:off x="7260193" y="1546416"/>
              <a:ext cx="441741" cy="779448"/>
            </a:xfrm>
            <a:prstGeom prst="roundRect">
              <a:avLst>
                <a:gd name="adj" fmla="val 7292"/>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304207" y="1647248"/>
              <a:ext cx="353713" cy="519045"/>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a:off x="7430648" y="2196676"/>
              <a:ext cx="100832" cy="100832"/>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flipV="1">
              <a:off x="7427118" y="1601634"/>
              <a:ext cx="107890" cy="1"/>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67" name="TextBox 8"/>
          <p:cNvSpPr txBox="1">
            <a:spLocks noChangeArrowheads="1"/>
          </p:cNvSpPr>
          <p:nvPr/>
        </p:nvSpPr>
        <p:spPr bwMode="auto">
          <a:xfrm>
            <a:off x="9693850" y="864050"/>
            <a:ext cx="560348" cy="1082524"/>
          </a:xfrm>
          <a:prstGeom prst="rect">
            <a:avLst/>
          </a:prstGeom>
          <a:noFill/>
          <a:ln w="19050" cmpd="sng">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eaLnBrk="0" hangingPunct="0">
              <a:spcBef>
                <a:spcPct val="20000"/>
              </a:spcBef>
              <a:buClr>
                <a:srgbClr val="004986"/>
              </a:buClr>
              <a:buFont typeface="Lucida Grande" pitchFamily="-84" charset="0"/>
              <a:buChar char="&gt;"/>
              <a:defRPr sz="1600">
                <a:solidFill>
                  <a:schemeClr val="tx1"/>
                </a:solidFill>
                <a:latin typeface="Arial" charset="0"/>
                <a:ea typeface="ＭＳ Ｐゴシック" pitchFamily="-84" charset="-128"/>
                <a:cs typeface="Arial" charset="0"/>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err="1">
                <a:ln w="19050">
                  <a:solidFill>
                    <a:prstClr val="white"/>
                  </a:solidFill>
                </a:ln>
                <a:noFill/>
                <a:effectLst/>
                <a:uLnTx/>
                <a:uFillTx/>
                <a:latin typeface="Times New Roman" pitchFamily="18" charset="0"/>
                <a:ea typeface="ＭＳ Ｐゴシック" pitchFamily="-84" charset="-128"/>
                <a:cs typeface="Times New Roman" pitchFamily="18" charset="0"/>
              </a:rPr>
              <a:t>i</a:t>
            </a:r>
            <a:endParaRPr kumimoji="0" lang="en-US" altLang="en-US" sz="7200" b="1" i="1" u="none" strike="noStrike" kern="1200" cap="none" spc="0" normalizeH="0" baseline="0" noProof="0" dirty="0">
              <a:ln w="19050">
                <a:solidFill>
                  <a:prstClr val="white"/>
                </a:solidFill>
              </a:ln>
              <a:noFill/>
              <a:effectLst/>
              <a:uLnTx/>
              <a:uFillTx/>
              <a:latin typeface="Times New Roman" pitchFamily="18" charset="0"/>
              <a:ea typeface="ＭＳ Ｐゴシック" pitchFamily="-84" charset="-128"/>
              <a:cs typeface="Times New Roman" pitchFamily="18" charset="0"/>
            </a:endParaRPr>
          </a:p>
        </p:txBody>
      </p:sp>
      <p:sp>
        <p:nvSpPr>
          <p:cNvPr id="5" name="Rectangle 4"/>
          <p:cNvSpPr/>
          <p:nvPr/>
        </p:nvSpPr>
        <p:spPr>
          <a:xfrm>
            <a:off x="7522268" y="3256249"/>
            <a:ext cx="2436815" cy="1200329"/>
          </a:xfrm>
          <a:prstGeom prst="rect">
            <a:avLst/>
          </a:prstGeom>
        </p:spPr>
        <p:txBody>
          <a:bodyPr wrap="square">
            <a:spAutoFit/>
          </a:body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Download the myCigna Mobile App*** for easy access on the go!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9347200" y="5747526"/>
            <a:ext cx="2346622" cy="10050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7300" y="6054720"/>
            <a:ext cx="1086522" cy="571448"/>
          </a:xfrm>
          <a:prstGeom prst="rect">
            <a:avLst/>
          </a:prstGeom>
        </p:spPr>
      </p:pic>
    </p:spTree>
    <p:extLst>
      <p:ext uri="{BB962C8B-B14F-4D97-AF65-F5344CB8AC3E}">
        <p14:creationId xmlns:p14="http://schemas.microsoft.com/office/powerpoint/2010/main" val="7671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3">
            <a:extLst>
              <a:ext uri="{FF2B5EF4-FFF2-40B4-BE49-F238E27FC236}">
                <a16:creationId xmlns:a16="http://schemas.microsoft.com/office/drawing/2014/main" id="{763F7636-3C56-46CA-9362-F8175918AFBD}"/>
              </a:ext>
            </a:extLst>
          </p:cNvPr>
          <p:cNvSpPr txBox="1"/>
          <p:nvPr/>
        </p:nvSpPr>
        <p:spPr>
          <a:xfrm>
            <a:off x="3190925" y="3365501"/>
            <a:ext cx="5810151" cy="1214435"/>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Please turn off your camera </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and mute your microphone.</a:t>
            </a:r>
          </a:p>
        </p:txBody>
      </p:sp>
      <p:sp>
        <p:nvSpPr>
          <p:cNvPr id="6" name="TextBox 4">
            <a:extLst>
              <a:ext uri="{FF2B5EF4-FFF2-40B4-BE49-F238E27FC236}">
                <a16:creationId xmlns:a16="http://schemas.microsoft.com/office/drawing/2014/main" id="{3350AB55-1988-4ADC-BADA-D8C951B1027A}"/>
              </a:ext>
            </a:extLst>
          </p:cNvPr>
          <p:cNvSpPr txBox="1"/>
          <p:nvPr/>
        </p:nvSpPr>
        <p:spPr>
          <a:xfrm>
            <a:off x="514350" y="794361"/>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dirty="0">
                <a:ln>
                  <a:noFill/>
                </a:ln>
                <a:solidFill>
                  <a:srgbClr val="FFFFFF"/>
                </a:solidFill>
                <a:effectLst/>
                <a:uLnTx/>
                <a:uFillTx/>
                <a:latin typeface="Open Sans"/>
                <a:ea typeface="+mn-ea"/>
                <a:cs typeface="+mn-cs"/>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 FOR YOUR TIME!</a:t>
            </a:r>
          </a:p>
        </p:txBody>
      </p:sp>
      <p:sp>
        <p:nvSpPr>
          <p:cNvPr id="2"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10E1DF-8D3F-4AD8-AE6B-6D4EC949FB90}"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4389" y="1587156"/>
            <a:ext cx="1478899" cy="147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23699" y="6047274"/>
            <a:ext cx="2435792" cy="688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595" y="6038136"/>
            <a:ext cx="1086522" cy="571448"/>
          </a:xfrm>
          <a:prstGeom prst="rect">
            <a:avLst/>
          </a:prstGeom>
        </p:spPr>
      </p:pic>
    </p:spTree>
    <p:extLst>
      <p:ext uri="{BB962C8B-B14F-4D97-AF65-F5344CB8AC3E}">
        <p14:creationId xmlns:p14="http://schemas.microsoft.com/office/powerpoint/2010/main" val="351280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976438" y="269588"/>
            <a:ext cx="8229600" cy="646112"/>
          </a:xfrm>
        </p:spPr>
        <p:txBody>
          <a:bodyPr/>
          <a:lstStyle/>
          <a:p>
            <a:pPr eaLnBrk="1" hangingPunct="1"/>
            <a:r>
              <a:rPr lang="en-US" sz="2400" b="0" dirty="0">
                <a:latin typeface="Arial" charset="0"/>
                <a:ea typeface="MS PGothic" charset="0"/>
              </a:rPr>
              <a:t>Appendix A</a:t>
            </a:r>
          </a:p>
        </p:txBody>
      </p:sp>
      <p:sp>
        <p:nvSpPr>
          <p:cNvPr id="10342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2C6278-203F-D841-BEA4-60F7524CE9AF}"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999999"/>
              </a:solidFill>
              <a:effectLst/>
              <a:uLnTx/>
              <a:uFillTx/>
              <a:latin typeface="Arial" charset="0"/>
              <a:ea typeface="MS PGothic" charset="0"/>
              <a:cs typeface="MS PGothic" charset="0"/>
            </a:endParaRPr>
          </a:p>
        </p:txBody>
      </p:sp>
      <p:sp>
        <p:nvSpPr>
          <p:cNvPr id="103426" name="Text Placeholder 2"/>
          <p:cNvSpPr>
            <a:spLocks noGrp="1"/>
          </p:cNvSpPr>
          <p:nvPr>
            <p:ph idx="4294967295"/>
          </p:nvPr>
        </p:nvSpPr>
        <p:spPr>
          <a:xfrm>
            <a:off x="1976438" y="818353"/>
            <a:ext cx="7565910" cy="5486400"/>
          </a:xfrm>
        </p:spPr>
        <p:txBody>
          <a:bodyPr/>
          <a:lstStyle/>
          <a:p>
            <a:pPr marL="0" indent="0">
              <a:buNone/>
            </a:pPr>
            <a:endParaRPr lang="en-US" sz="1400" dirty="0">
              <a:latin typeface="Arial" charset="0"/>
              <a:ea typeface="MS PGothic" charset="0"/>
            </a:endParaRPr>
          </a:p>
          <a:p>
            <a:pPr marL="0" indent="0">
              <a:buNone/>
            </a:pPr>
            <a:endParaRPr lang="en-US" sz="1400" dirty="0">
              <a:latin typeface="Arial" charset="0"/>
              <a:ea typeface="MS PGothic" charset="0"/>
            </a:endParaRPr>
          </a:p>
          <a:p>
            <a:pPr marL="0" indent="0">
              <a:buNone/>
            </a:pPr>
            <a:r>
              <a:rPr lang="en-US" sz="1400" b="1" dirty="0">
                <a:latin typeface="Arial" charset="0"/>
                <a:ea typeface="MS PGothic" charset="0"/>
              </a:rPr>
              <a:t>Minnesota Residents</a:t>
            </a:r>
            <a:r>
              <a:rPr lang="en-US" sz="1400" dirty="0">
                <a:latin typeface="Arial" charset="0"/>
                <a:ea typeface="MS PGothic" charset="0"/>
              </a:rPr>
              <a:t>: When enrolling in a DHMO plan, you must visit your selected network dentist in order for the charges on the Patient Charge Schedule to apply. You may also visit other dentists that participate in our network or you may visit dentists outside the Cigna Dental Care network. If you do, the fees listed on the Patient Charge Schedule will not apply. You will be responsible for the dentist’s usual fee. We will pay 50% of the value of your network benefit for those services. You’ll pay less if you visit your selected Cigna Dental Care network dentist. Call Customer Service for more information.</a:t>
            </a:r>
          </a:p>
          <a:p>
            <a:pPr marL="0" indent="0">
              <a:buNone/>
            </a:pPr>
            <a:endParaRPr lang="en-US" sz="1400" dirty="0">
              <a:latin typeface="Arial" charset="0"/>
              <a:ea typeface="MS PGothic" charset="0"/>
            </a:endParaRPr>
          </a:p>
          <a:p>
            <a:pPr marL="0" indent="0">
              <a:buNone/>
            </a:pPr>
            <a:r>
              <a:rPr lang="en-US" sz="1400" b="1" dirty="0">
                <a:latin typeface="Arial" charset="0"/>
                <a:ea typeface="MS PGothic" charset="0"/>
              </a:rPr>
              <a:t>Oklahoma Residents</a:t>
            </a:r>
            <a:r>
              <a:rPr lang="en-US" sz="1400" dirty="0">
                <a:latin typeface="Arial" charset="0"/>
                <a:ea typeface="MS PGothic" charset="0"/>
              </a:rPr>
              <a:t>: DHMO for Oklahoma is an Employer Group Pre-Paid Dental Plan. You may also visit dentists outside the Cigna Dental Care network. If you do, the fees listed on the Patient Charge Schedule will not apply. You will be responsible for the dentist’s usual fee. We pay non-network dentists the same amount we’d pay network dentists for covered services. You’ll pay less if you visit a network dentist in the Cigna Dental Care network. Call Customer Service for more information.</a:t>
            </a:r>
            <a:endParaRPr lang="en-US" altLang="ja-JP" sz="1400" dirty="0">
              <a:latin typeface="Arial" charset="0"/>
              <a:ea typeface="MS PGothic" charset="0"/>
            </a:endParaRPr>
          </a:p>
        </p:txBody>
      </p:sp>
      <p:sp>
        <p:nvSpPr>
          <p:cNvPr id="8" name="Text Box 102"/>
          <p:cNvSpPr txBox="1">
            <a:spLocks noChangeArrowheads="1"/>
          </p:cNvSpPr>
          <p:nvPr/>
        </p:nvSpPr>
        <p:spPr bwMode="auto">
          <a:xfrm>
            <a:off x="1976438" y="826404"/>
            <a:ext cx="739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69696"/>
                </a:solidFill>
                <a:effectLst/>
                <a:uLnTx/>
                <a:uFillTx/>
                <a:latin typeface="Arial" charset="0"/>
                <a:ea typeface="MS PGothic" charset="0"/>
                <a:cs typeface="MS PGothic" charset="0"/>
              </a:rPr>
              <a:t>DHMO for residents of Minnesota and Oklahoma</a:t>
            </a:r>
          </a:p>
        </p:txBody>
      </p:sp>
      <p:sp>
        <p:nvSpPr>
          <p:cNvPr id="3" name="Rectangle 2"/>
          <p:cNvSpPr/>
          <p:nvPr/>
        </p:nvSpPr>
        <p:spPr>
          <a:xfrm>
            <a:off x="9367838" y="5873744"/>
            <a:ext cx="2296439" cy="878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6057" y="6057953"/>
            <a:ext cx="1086522" cy="571448"/>
          </a:xfrm>
          <a:prstGeom prst="rect">
            <a:avLst/>
          </a:prstGeom>
        </p:spPr>
      </p:pic>
    </p:spTree>
    <p:extLst>
      <p:ext uri="{BB962C8B-B14F-4D97-AF65-F5344CB8AC3E}">
        <p14:creationId xmlns:p14="http://schemas.microsoft.com/office/powerpoint/2010/main" val="143834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609600" y="1156886"/>
            <a:ext cx="7164970" cy="935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2025 Dental Benefits Options</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State, Education &amp; Local Government Employees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83" y="4347416"/>
            <a:ext cx="3695700" cy="1119797"/>
          </a:xfrm>
          <a:prstGeom prst="rect">
            <a:avLst/>
          </a:prstGeom>
        </p:spPr>
      </p:pic>
      <p:sp>
        <p:nvSpPr>
          <p:cNvPr id="5" name="Rectangle 4">
            <a:extLst>
              <a:ext uri="{FF2B5EF4-FFF2-40B4-BE49-F238E27FC236}">
                <a16:creationId xmlns:a16="http://schemas.microsoft.com/office/drawing/2014/main" id="{B7F8F5CF-117C-47A8-8B9B-75345388A30A}"/>
              </a:ext>
            </a:extLst>
          </p:cNvPr>
          <p:cNvSpPr/>
          <p:nvPr/>
        </p:nvSpPr>
        <p:spPr>
          <a:xfrm>
            <a:off x="9232777" y="381738"/>
            <a:ext cx="2574524" cy="62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C8E0B58-301A-4688-90AB-D6498114D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55" y="692456"/>
            <a:ext cx="2034950" cy="227986"/>
          </a:xfrm>
          <a:prstGeom prst="rect">
            <a:avLst/>
          </a:prstGeom>
        </p:spPr>
      </p:pic>
      <p:sp>
        <p:nvSpPr>
          <p:cNvPr id="9" name="Rectangle: Top Corners Rounded 8">
            <a:extLst>
              <a:ext uri="{FF2B5EF4-FFF2-40B4-BE49-F238E27FC236}">
                <a16:creationId xmlns:a16="http://schemas.microsoft.com/office/drawing/2014/main" id="{ADA35A21-84FA-46E1-AA32-379CCC159AB9}"/>
              </a:ext>
            </a:extLst>
          </p:cNvPr>
          <p:cNvSpPr/>
          <p:nvPr/>
        </p:nvSpPr>
        <p:spPr>
          <a:xfrm rot="10800000">
            <a:off x="373941" y="5863704"/>
            <a:ext cx="11453790" cy="630314"/>
          </a:xfrm>
          <a:prstGeom prst="round2SameRect">
            <a:avLst>
              <a:gd name="adj1" fmla="val 50000"/>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72C013-4541-4325-A996-5C59A3F38880}"/>
              </a:ext>
            </a:extLst>
          </p:cNvPr>
          <p:cNvSpPr txBox="1"/>
          <p:nvPr/>
        </p:nvSpPr>
        <p:spPr>
          <a:xfrm>
            <a:off x="647701" y="5991828"/>
            <a:ext cx="108966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Celebrating 20 years of serving State of Oklahoma employees and their families!</a:t>
            </a:r>
          </a:p>
        </p:txBody>
      </p:sp>
      <p:cxnSp>
        <p:nvCxnSpPr>
          <p:cNvPr id="11" name="Straight Connector 10">
            <a:extLst>
              <a:ext uri="{FF2B5EF4-FFF2-40B4-BE49-F238E27FC236}">
                <a16:creationId xmlns:a16="http://schemas.microsoft.com/office/drawing/2014/main" id="{3D47BA8A-9455-43FA-A102-EB0C158DAB86}"/>
              </a:ext>
            </a:extLst>
          </p:cNvPr>
          <p:cNvCxnSpPr>
            <a:cxnSpLocks/>
          </p:cNvCxnSpPr>
          <p:nvPr/>
        </p:nvCxnSpPr>
        <p:spPr>
          <a:xfrm>
            <a:off x="11383108" y="5662246"/>
            <a:ext cx="0" cy="831773"/>
          </a:xfrm>
          <a:prstGeom prst="line">
            <a:avLst/>
          </a:prstGeom>
          <a:ln>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164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644" y="1082142"/>
            <a:ext cx="8233929"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a </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Superior Customer Experience</a:t>
            </a:r>
          </a:p>
        </p:txBody>
      </p:sp>
      <p:sp>
        <p:nvSpPr>
          <p:cNvPr id="13" name="TextBox 12"/>
          <p:cNvSpPr txBox="1"/>
          <p:nvPr/>
        </p:nvSpPr>
        <p:spPr>
          <a:xfrm>
            <a:off x="629815" y="2916380"/>
            <a:ext cx="332919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DDOK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does not deny coverage</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due to pre-existing conditions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834" y="1862714"/>
            <a:ext cx="2081153" cy="10058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890" y="1701128"/>
            <a:ext cx="1121507" cy="1176966"/>
          </a:xfrm>
          <a:prstGeom prst="rect">
            <a:avLst/>
          </a:prstGeom>
        </p:spPr>
      </p:pic>
      <p:sp>
        <p:nvSpPr>
          <p:cNvPr id="17" name="TextBox 16"/>
          <p:cNvSpPr txBox="1"/>
          <p:nvPr/>
        </p:nvSpPr>
        <p:spPr>
          <a:xfrm>
            <a:off x="4587109" y="2945906"/>
            <a:ext cx="290506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No waiting periods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before you can begin receiving treatment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958" y="1945419"/>
            <a:ext cx="1646568" cy="755689"/>
          </a:xfrm>
          <a:prstGeom prst="rect">
            <a:avLst/>
          </a:prstGeom>
        </p:spPr>
      </p:pic>
      <p:sp>
        <p:nvSpPr>
          <p:cNvPr id="18" name="TextBox 17"/>
          <p:cNvSpPr txBox="1"/>
          <p:nvPr/>
        </p:nvSpPr>
        <p:spPr>
          <a:xfrm>
            <a:off x="8072647" y="2849835"/>
            <a:ext cx="3329191"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coverage includes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replacement of a missing tooth</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it was lost prior to your DDOK coverage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6637" y="4130102"/>
            <a:ext cx="1686012" cy="835068"/>
          </a:xfrm>
          <a:prstGeom prst="rect">
            <a:avLst/>
          </a:prstGeom>
        </p:spPr>
      </p:pic>
      <p:sp>
        <p:nvSpPr>
          <p:cNvPr id="22" name="TextBox 21"/>
          <p:cNvSpPr txBox="1"/>
          <p:nvPr/>
        </p:nvSpPr>
        <p:spPr>
          <a:xfrm>
            <a:off x="4375048" y="5203169"/>
            <a:ext cx="332919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allow benefits for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comprehensive orthodontic cases</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treatment was started prior to DDOK coverage</a:t>
            </a:r>
          </a:p>
        </p:txBody>
      </p:sp>
      <p:sp>
        <p:nvSpPr>
          <p:cNvPr id="19" name="TextBox 18"/>
          <p:cNvSpPr txBox="1"/>
          <p:nvPr/>
        </p:nvSpPr>
        <p:spPr>
          <a:xfrm>
            <a:off x="8208459" y="5203169"/>
            <a:ext cx="305756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Overall member satisfaction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rating – and percentage of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inquiries (calls) resolved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during initial contact</a:t>
            </a:r>
          </a:p>
        </p:txBody>
      </p:sp>
      <p:sp>
        <p:nvSpPr>
          <p:cNvPr id="16" name="TextBox 15">
            <a:extLst>
              <a:ext uri="{FF2B5EF4-FFF2-40B4-BE49-F238E27FC236}">
                <a16:creationId xmlns:a16="http://schemas.microsoft.com/office/drawing/2014/main" id="{BA398C9F-CB87-4D9D-B66B-1A5E530B44D4}"/>
              </a:ext>
            </a:extLst>
          </p:cNvPr>
          <p:cNvSpPr txBox="1"/>
          <p:nvPr/>
        </p:nvSpPr>
        <p:spPr>
          <a:xfrm>
            <a:off x="8619749" y="3947472"/>
            <a:ext cx="2234987" cy="11541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rgbClr val="4DB348"/>
                </a:solidFill>
                <a:effectLst/>
                <a:uLnTx/>
                <a:uFillTx/>
                <a:latin typeface="Arial Black" panose="020B0A04020102020204" pitchFamily="34" charset="0"/>
                <a:ea typeface="+mn-ea"/>
                <a:cs typeface="+mn-cs"/>
              </a:rPr>
              <a:t>99%</a:t>
            </a:r>
          </a:p>
        </p:txBody>
      </p:sp>
      <p:sp>
        <p:nvSpPr>
          <p:cNvPr id="21" name="Rectangle 20">
            <a:extLst>
              <a:ext uri="{FF2B5EF4-FFF2-40B4-BE49-F238E27FC236}">
                <a16:creationId xmlns:a16="http://schemas.microsoft.com/office/drawing/2014/main" id="{990A5B91-4662-4DAE-89C2-4A025EEB1325}"/>
              </a:ext>
            </a:extLst>
          </p:cNvPr>
          <p:cNvSpPr/>
          <p:nvPr/>
        </p:nvSpPr>
        <p:spPr>
          <a:xfrm>
            <a:off x="750623" y="5203169"/>
            <a:ext cx="2975212"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Plan options for                     State employees include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orthodontic coverage for adults and children</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25DD3C7-4A32-4816-B7B6-521EFE712592}"/>
              </a:ext>
            </a:extLst>
          </p:cNvPr>
          <p:cNvPicPr>
            <a:picLocks noChangeAspect="1"/>
          </p:cNvPicPr>
          <p:nvPr/>
        </p:nvPicPr>
        <p:blipFill>
          <a:blip r:embed="rId6"/>
          <a:stretch>
            <a:fillRect/>
          </a:stretch>
        </p:blipFill>
        <p:spPr>
          <a:xfrm>
            <a:off x="1399051" y="3890263"/>
            <a:ext cx="1790719" cy="1314747"/>
          </a:xfrm>
          <a:prstGeom prst="rect">
            <a:avLst/>
          </a:prstGeom>
        </p:spPr>
      </p:pic>
    </p:spTree>
    <p:extLst>
      <p:ext uri="{BB962C8B-B14F-4D97-AF65-F5344CB8AC3E}">
        <p14:creationId xmlns:p14="http://schemas.microsoft.com/office/powerpoint/2010/main" val="1003874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443" y="1087691"/>
            <a:ext cx="66313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the</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Largest Network of Dentists</a:t>
            </a:r>
          </a:p>
        </p:txBody>
      </p:sp>
      <p:sp>
        <p:nvSpPr>
          <p:cNvPr id="12" name="TextBox 11"/>
          <p:cNvSpPr txBox="1"/>
          <p:nvPr/>
        </p:nvSpPr>
        <p:spPr>
          <a:xfrm>
            <a:off x="1302604" y="3333929"/>
            <a:ext cx="56377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unmatched network strength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your dentist likely participates with Delta Dental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ask if your dentist is a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provider</a:t>
            </a: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enjoy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maximum savings!</a:t>
            </a:r>
            <a:endPar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30" y="4519651"/>
            <a:ext cx="2438640" cy="192510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425" y="1735467"/>
            <a:ext cx="3128078" cy="1512097"/>
          </a:xfrm>
          <a:prstGeom prst="rect">
            <a:avLst/>
          </a:prstGeom>
        </p:spPr>
      </p:pic>
      <p:sp>
        <p:nvSpPr>
          <p:cNvPr id="19" name="TextBox 18"/>
          <p:cNvSpPr txBox="1"/>
          <p:nvPr/>
        </p:nvSpPr>
        <p:spPr>
          <a:xfrm>
            <a:off x="2632934" y="1920666"/>
            <a:ext cx="1795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Oklahoma’s Largest Dental Network</a:t>
            </a:r>
          </a:p>
        </p:txBody>
      </p:sp>
      <p:sp>
        <p:nvSpPr>
          <p:cNvPr id="11" name="TextBox 10"/>
          <p:cNvSpPr txBox="1"/>
          <p:nvPr/>
        </p:nvSpPr>
        <p:spPr>
          <a:xfrm>
            <a:off x="2510102" y="4702368"/>
            <a:ext cx="29771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B02A"/>
                </a:solidFill>
                <a:effectLst/>
                <a:uLnTx/>
                <a:uFillTx/>
                <a:latin typeface="Arial" panose="020B0604020202020204" pitchFamily="34" charset="0"/>
                <a:ea typeface="+mn-ea"/>
                <a:cs typeface="Arial" panose="020B0604020202020204" pitchFamily="34" charset="0"/>
              </a:rPr>
              <a:t>Nationwide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3B02A"/>
                </a:solidFill>
                <a:effectLst/>
                <a:uLnTx/>
                <a:uFillTx/>
                <a:latin typeface="Arial" panose="020B0604020202020204" pitchFamily="34" charset="0"/>
                <a:ea typeface="+mn-ea"/>
                <a:cs typeface="Arial" panose="020B0604020202020204" pitchFamily="34" charset="0"/>
              </a:rPr>
              <a:t>Access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051" t="-1977" r="11614" b="55397"/>
          <a:stretch/>
        </p:blipFill>
        <p:spPr>
          <a:xfrm>
            <a:off x="7127252" y="1396624"/>
            <a:ext cx="3666744" cy="1937805"/>
          </a:xfrm>
          <a:prstGeom prst="rect">
            <a:avLst/>
          </a:prstGeom>
        </p:spPr>
      </p:pic>
      <p:sp>
        <p:nvSpPr>
          <p:cNvPr id="15" name="TextBox 14"/>
          <p:cNvSpPr txBox="1"/>
          <p:nvPr/>
        </p:nvSpPr>
        <p:spPr>
          <a:xfrm>
            <a:off x="7017547" y="3452460"/>
            <a:ext cx="3990763"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Just over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1,800 dentists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practice in the state, and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more than 1,000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of those dentists participate in Delta Dental’s PPO network.</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051" t="-1" r="11614" b="53728"/>
          <a:stretch/>
        </p:blipFill>
        <p:spPr>
          <a:xfrm>
            <a:off x="7127252" y="4332238"/>
            <a:ext cx="3666744" cy="1925107"/>
          </a:xfrm>
          <a:prstGeom prst="rect">
            <a:avLst/>
          </a:prstGeom>
        </p:spPr>
      </p:pic>
    </p:spTree>
    <p:extLst>
      <p:ext uri="{BB962C8B-B14F-4D97-AF65-F5344CB8AC3E}">
        <p14:creationId xmlns:p14="http://schemas.microsoft.com/office/powerpoint/2010/main" val="1969834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2797401" y="1364775"/>
            <a:ext cx="7264719" cy="4804503"/>
          </a:xfrm>
          <a:prstGeom prst="rect">
            <a:avLst/>
          </a:prstGeom>
        </p:spPr>
      </p:pic>
      <p:sp>
        <p:nvSpPr>
          <p:cNvPr id="8" name="TextBox 7"/>
          <p:cNvSpPr txBox="1"/>
          <p:nvPr/>
        </p:nvSpPr>
        <p:spPr>
          <a:xfrm>
            <a:off x="6762275" y="6238326"/>
            <a:ext cx="32787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
        <p:nvSpPr>
          <p:cNvPr id="3" name="TextBox 2"/>
          <p:cNvSpPr txBox="1"/>
          <p:nvPr/>
        </p:nvSpPr>
        <p:spPr>
          <a:xfrm>
            <a:off x="2991394" y="6100231"/>
            <a:ext cx="4648200" cy="362920"/>
          </a:xfrm>
          <a:prstGeom prst="rect">
            <a:avLst/>
          </a:prstGeom>
          <a:noFill/>
        </p:spPr>
        <p:txBody>
          <a:bodyPr wrap="square"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sz="7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a:t>
            </a:r>
            <a:r>
              <a:rPr kumimoji="0" lang="en-US"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If you receive treatment from a Delta Dental Premier provider, you will be responsible for the difference between the PPO allowable and Premier allowable amounts. If you are treated by a dentist who does not participate with Delta Dental (out-of-network), you will be responsible for the difference between the dentist charge and the PPO allowable amount.</a:t>
            </a:r>
          </a:p>
        </p:txBody>
      </p:sp>
      <p:sp>
        <p:nvSpPr>
          <p:cNvPr id="2" name="TextBox 1">
            <a:extLst>
              <a:ext uri="{FF2B5EF4-FFF2-40B4-BE49-F238E27FC236}">
                <a16:creationId xmlns:a16="http://schemas.microsoft.com/office/drawing/2014/main" id="{56267ECC-1112-FC82-96C0-BFF4931474F0}"/>
              </a:ext>
            </a:extLst>
          </p:cNvPr>
          <p:cNvSpPr txBox="1"/>
          <p:nvPr/>
        </p:nvSpPr>
        <p:spPr>
          <a:xfrm>
            <a:off x="526443" y="1063909"/>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759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1831707" y="3365725"/>
            <a:ext cx="8894495" cy="2793577"/>
          </a:xfrm>
          <a:prstGeom prst="rect">
            <a:avLst/>
          </a:prstGeom>
        </p:spPr>
      </p:pic>
      <p:sp>
        <p:nvSpPr>
          <p:cNvPr id="8" name="TextBox 7"/>
          <p:cNvSpPr txBox="1"/>
          <p:nvPr/>
        </p:nvSpPr>
        <p:spPr>
          <a:xfrm>
            <a:off x="1831707" y="2543233"/>
            <a:ext cx="82625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6772" y="1551896"/>
            <a:ext cx="1081451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plan option provides access to both the Delta Dental PPO and the Delta Dental Premier networks. Subscribers of this plan are welcome to receive treatment from the licensed dentist of their choice, but will have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lower out-of-pocket expenses when they visit a Delta Dental PPO participating dentist.</a:t>
            </a:r>
            <a:endParaRPr kumimoji="0" lang="en-US" sz="1500" b="1" i="0" u="none" strike="noStrike" kern="1200" cap="all"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831707" y="2851092"/>
            <a:ext cx="8531012"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Payment of a covered Class II dental service</a:t>
            </a: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512996" y="1063708"/>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356051" y="6159303"/>
            <a:ext cx="344129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r>
              <a:rPr kumimoji="0" lang="en-US" sz="1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330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99348" y="2616868"/>
            <a:ext cx="5531733" cy="2640373"/>
          </a:xfrm>
          <a:prstGeom prst="rect">
            <a:avLst/>
          </a:prstGeom>
        </p:spPr>
      </p:pic>
      <p:sp>
        <p:nvSpPr>
          <p:cNvPr id="2" name="TextBox 1"/>
          <p:cNvSpPr txBox="1"/>
          <p:nvPr/>
        </p:nvSpPr>
        <p:spPr>
          <a:xfrm>
            <a:off x="526644" y="1520780"/>
            <a:ext cx="11005714" cy="7848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Members who select this </a:t>
            </a: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low-cost program </a:t>
            </a: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have access to the Delta Dental PPO network and will be responsible for the amounts reflected in the Delta Dental PPO – Choice Description of Covered Services and Enrollee Co-payments table along with any deductible. Their out-of-pocket expenses will be lower if they use a Delta Dental PPO provider.</a:t>
            </a:r>
          </a:p>
        </p:txBody>
      </p:sp>
      <p:sp>
        <p:nvSpPr>
          <p:cNvPr id="4" name="TextBox 3"/>
          <p:cNvSpPr txBox="1"/>
          <p:nvPr/>
        </p:nvSpPr>
        <p:spPr>
          <a:xfrm>
            <a:off x="5697496" y="3052330"/>
            <a:ext cx="5484570" cy="2693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1" i="0" u="none" strike="noStrike" kern="1200" cap="all"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Examples of Covered Services &amp; enrollee Co-payments</a:t>
            </a:r>
          </a:p>
        </p:txBody>
      </p:sp>
      <p:sp>
        <p:nvSpPr>
          <p:cNvPr id="7" name="TextBox 6"/>
          <p:cNvSpPr txBox="1"/>
          <p:nvPr/>
        </p:nvSpPr>
        <p:spPr>
          <a:xfrm>
            <a:off x="6292598" y="5088613"/>
            <a:ext cx="360208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r>
              <a:rPr kumimoji="0" lang="en-US" sz="8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 name="TextBox 8"/>
          <p:cNvSpPr txBox="1"/>
          <p:nvPr/>
        </p:nvSpPr>
        <p:spPr>
          <a:xfrm>
            <a:off x="526644" y="1107141"/>
            <a:ext cx="6574417"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2: </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 Choice</a:t>
            </a: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pic>
        <p:nvPicPr>
          <p:cNvPr id="11" name="Picture 10"/>
          <p:cNvPicPr>
            <a:picLocks noChangeAspect="1"/>
          </p:cNvPicPr>
          <p:nvPr/>
        </p:nvPicPr>
        <p:blipFill>
          <a:blip r:embed="rId3"/>
          <a:stretch>
            <a:fillRect/>
          </a:stretch>
        </p:blipFill>
        <p:spPr>
          <a:xfrm>
            <a:off x="6096000" y="3426175"/>
            <a:ext cx="5572487" cy="1649566"/>
          </a:xfrm>
          <a:prstGeom prst="rect">
            <a:avLst/>
          </a:prstGeom>
          <a:ln>
            <a:solidFill>
              <a:schemeClr val="bg1">
                <a:lumMod val="95000"/>
              </a:schemeClr>
            </a:solidFill>
          </a:ln>
        </p:spPr>
      </p:pic>
      <p:sp>
        <p:nvSpPr>
          <p:cNvPr id="13" name="TextBox 12"/>
          <p:cNvSpPr txBox="1"/>
          <p:nvPr/>
        </p:nvSpPr>
        <p:spPr>
          <a:xfrm>
            <a:off x="8093638" y="6169010"/>
            <a:ext cx="343193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Tree>
    <p:extLst>
      <p:ext uri="{BB962C8B-B14F-4D97-AF65-F5344CB8AC3E}">
        <p14:creationId xmlns:p14="http://schemas.microsoft.com/office/powerpoint/2010/main" val="194773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51AED-3AA1-481D-9347-C20CD94490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046" y="1394409"/>
            <a:ext cx="4787199" cy="4787199"/>
          </a:xfrm>
          <a:prstGeom prst="rect">
            <a:avLst/>
          </a:prstGeom>
        </p:spPr>
      </p:pic>
      <p:sp>
        <p:nvSpPr>
          <p:cNvPr id="6" name="TextBox 5"/>
          <p:cNvSpPr txBox="1"/>
          <p:nvPr/>
        </p:nvSpPr>
        <p:spPr>
          <a:xfrm>
            <a:off x="566985" y="1701832"/>
            <a:ext cx="666632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learn more about the plans and services available to you with Oklahoma’s leading dental benefits provider, please scan the QR code to visit </a:t>
            </a: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p:txBody>
      </p:sp>
      <p:sp>
        <p:nvSpPr>
          <p:cNvPr id="4" name="TextBox 3"/>
          <p:cNvSpPr txBox="1"/>
          <p:nvPr/>
        </p:nvSpPr>
        <p:spPr>
          <a:xfrm>
            <a:off x="659099" y="5719943"/>
            <a:ext cx="59106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B02A"/>
                </a:solidFill>
                <a:effectLst/>
                <a:uLnTx/>
                <a:uFillTx/>
                <a:latin typeface="Arial" panose="020B0604020202020204" pitchFamily="34" charset="0"/>
                <a:ea typeface="+mn-ea"/>
                <a:cs typeface="Arial" panose="020B0604020202020204" pitchFamily="34" charset="0"/>
              </a:rPr>
              <a:t>Visit </a:t>
            </a:r>
            <a:r>
              <a:rPr kumimoji="0" lang="en-US" sz="2400" b="1" i="0" u="none" strike="noStrike" kern="1200" cap="none" spc="0" normalizeH="0" baseline="0" noProof="0" dirty="0">
                <a:ln>
                  <a:noFill/>
                </a:ln>
                <a:solidFill>
                  <a:srgbClr val="43B02A"/>
                </a:solidFill>
                <a:effectLst/>
                <a:uLnTx/>
                <a:uFillTx/>
                <a:latin typeface="Arial" panose="020B0604020202020204" pitchFamily="34" charset="0"/>
                <a:ea typeface="+mn-ea"/>
                <a:cs typeface="Arial" panose="020B0604020202020204" pitchFamily="34" charset="0"/>
              </a:rPr>
              <a:t>DeltaDentalOK.org/client/OK</a:t>
            </a:r>
            <a:r>
              <a:rPr kumimoji="0" lang="en-US" sz="2400" b="0" i="0" u="none" strike="noStrike" kern="1200" cap="none" spc="0" normalizeH="0" baseline="0" noProof="0" dirty="0">
                <a:ln>
                  <a:noFill/>
                </a:ln>
                <a:solidFill>
                  <a:srgbClr val="43B02A"/>
                </a:solidFill>
                <a:effectLst/>
                <a:uLnTx/>
                <a:uFillTx/>
                <a:latin typeface="Arial" panose="020B0604020202020204" pitchFamily="34" charset="0"/>
                <a:ea typeface="+mn-ea"/>
                <a:cs typeface="Arial" panose="020B0604020202020204" pitchFamily="34" charset="0"/>
              </a:rPr>
              <a:t> today!</a:t>
            </a:r>
          </a:p>
        </p:txBody>
      </p:sp>
      <p:sp>
        <p:nvSpPr>
          <p:cNvPr id="7" name="TextBox 6"/>
          <p:cNvSpPr txBox="1"/>
          <p:nvPr/>
        </p:nvSpPr>
        <p:spPr>
          <a:xfrm>
            <a:off x="526644" y="1084417"/>
            <a:ext cx="778402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Visit Our Custom </a:t>
            </a:r>
            <a:r>
              <a:rPr kumimoji="0" lang="en-US" sz="2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Website for State Employees</a:t>
            </a:r>
          </a:p>
        </p:txBody>
      </p:sp>
      <p:pic>
        <p:nvPicPr>
          <p:cNvPr id="8" name="Picture 7">
            <a:extLst>
              <a:ext uri="{FF2B5EF4-FFF2-40B4-BE49-F238E27FC236}">
                <a16:creationId xmlns:a16="http://schemas.microsoft.com/office/drawing/2014/main" id="{23ED9B64-F428-4070-9F9F-027B5AE21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989" y="4879036"/>
            <a:ext cx="1302572" cy="1302572"/>
          </a:xfrm>
          <a:prstGeom prst="rect">
            <a:avLst/>
          </a:prstGeom>
        </p:spPr>
      </p:pic>
      <p:sp>
        <p:nvSpPr>
          <p:cNvPr id="2" name="TextBox 1">
            <a:extLst>
              <a:ext uri="{FF2B5EF4-FFF2-40B4-BE49-F238E27FC236}">
                <a16:creationId xmlns:a16="http://schemas.microsoft.com/office/drawing/2014/main" id="{6E7B4982-0DD8-4531-B29F-32CF9481375B}"/>
              </a:ext>
            </a:extLst>
          </p:cNvPr>
          <p:cNvSpPr txBox="1"/>
          <p:nvPr/>
        </p:nvSpPr>
        <p:spPr>
          <a:xfrm>
            <a:off x="582304" y="3612899"/>
            <a:ext cx="7406936" cy="1400383"/>
          </a:xfrm>
          <a:prstGeom prst="rect">
            <a:avLst/>
          </a:prstGeom>
          <a:noFill/>
        </p:spPr>
        <p:txBody>
          <a:bodyPr wrap="square" numCol="1" rtlCol="0">
            <a:spAutoFit/>
          </a:bodyPr>
          <a:lstStyle/>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Register for Spotlight to access:</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an electronic ID card</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plan information, including Explanation of Benefits (EOBs)</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secure messaging with our Customer Service team</a:t>
            </a:r>
          </a:p>
          <a:p>
            <a:pPr marL="569913"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claim status and history, </a:t>
            </a:r>
            <a:r>
              <a:rPr kumimoji="0" lang="en-US" sz="15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and more!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A405DEB-E6E0-4CBC-B961-40C4E68D9B8A}"/>
              </a:ext>
            </a:extLst>
          </p:cNvPr>
          <p:cNvSpPr/>
          <p:nvPr/>
        </p:nvSpPr>
        <p:spPr>
          <a:xfrm>
            <a:off x="582304" y="2664086"/>
            <a:ext cx="7566734" cy="1708160"/>
          </a:xfrm>
          <a:prstGeom prst="rect">
            <a:avLst/>
          </a:prstGeom>
        </p:spPr>
        <p:txBody>
          <a:bodyPr wrap="square" numCol="2">
            <a:spAutoFit/>
          </a:bodyPr>
          <a:lstStyle/>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Review Plan Information</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Search for Participating Dentists</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Access Monthly Health Tip</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Learn Answers to FAQs</a:t>
            </a:r>
          </a:p>
        </p:txBody>
      </p:sp>
    </p:spTree>
    <p:extLst>
      <p:ext uri="{BB962C8B-B14F-4D97-AF65-F5344CB8AC3E}">
        <p14:creationId xmlns:p14="http://schemas.microsoft.com/office/powerpoint/2010/main" val="116417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1847383" y="5273251"/>
            <a:ext cx="82898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405-607-2100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(OKC Metro) </a:t>
            </a: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800-522-0188 </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(Toll Free)</a:t>
            </a:r>
          </a:p>
        </p:txBody>
      </p:sp>
      <p:sp>
        <p:nvSpPr>
          <p:cNvPr id="12" name="TextBox 11"/>
          <p:cNvSpPr txBox="1"/>
          <p:nvPr/>
        </p:nvSpPr>
        <p:spPr>
          <a:xfrm>
            <a:off x="1847383" y="4693171"/>
            <a:ext cx="82898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Monday – Thursday, 7:00 a.m. – 6:00 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Friday, 7:00 a.m. – 5:00 p.m.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514" y="1219200"/>
            <a:ext cx="6675572" cy="2429220"/>
          </a:xfrm>
          <a:prstGeom prst="rect">
            <a:avLst/>
          </a:prstGeom>
        </p:spPr>
      </p:pic>
      <p:sp>
        <p:nvSpPr>
          <p:cNvPr id="4" name="TextBox 3"/>
          <p:cNvSpPr txBox="1"/>
          <p:nvPr/>
        </p:nvSpPr>
        <p:spPr>
          <a:xfrm>
            <a:off x="2020664" y="3559607"/>
            <a:ext cx="79432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would welcome the opportunity to serve you and your family in 2025.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do not hesitate to contact us with any questions.</a:t>
            </a: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272913" y="4368348"/>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Live Answer Customer Service</a:t>
            </a:r>
          </a:p>
        </p:txBody>
      </p:sp>
      <p:sp>
        <p:nvSpPr>
          <p:cNvPr id="13" name="TextBox 12"/>
          <p:cNvSpPr txBox="1"/>
          <p:nvPr/>
        </p:nvSpPr>
        <p:spPr>
          <a:xfrm>
            <a:off x="3272913" y="5724879"/>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p:txBody>
      </p:sp>
    </p:spTree>
    <p:extLst>
      <p:ext uri="{BB962C8B-B14F-4D97-AF65-F5344CB8AC3E}">
        <p14:creationId xmlns:p14="http://schemas.microsoft.com/office/powerpoint/2010/main" val="43802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dirty="0">
                <a:solidFill>
                  <a:srgbClr val="0070C0"/>
                </a:solidFill>
                <a:effectLst/>
                <a:latin typeface="Calibri Light" panose="020F0302020204030204" pitchFamily="34" charset="0"/>
              </a:rPr>
              <a:t>Plan Year 2025</a:t>
            </a:r>
            <a:r>
              <a:rPr lang="en-US" b="0" i="0" dirty="0">
                <a:solidFill>
                  <a:srgbClr val="000000"/>
                </a:solidFill>
                <a:effectLst/>
                <a:latin typeface="Calibri Light" panose="020F0302020204030204" pitchFamily="34" charset="0"/>
              </a:rPr>
              <a:t>​</a:t>
            </a:r>
            <a:br>
              <a:rPr lang="en-US" b="0" i="0" dirty="0">
                <a:solidFill>
                  <a:srgbClr val="000000"/>
                </a:solidFill>
                <a:effectLst/>
                <a:latin typeface="Calibri Light" panose="020F0302020204030204" pitchFamily="34" charset="0"/>
              </a:rPr>
            </a:br>
            <a:r>
              <a:rPr lang="en-US" b="0" i="0" u="none" strike="noStrike" dirty="0">
                <a:solidFill>
                  <a:srgbClr val="0070C0"/>
                </a:solidFill>
                <a:effectLst/>
                <a:latin typeface="Calibri Light" panose="020F0302020204030204" pitchFamily="34" charset="0"/>
              </a:rPr>
              <a:t>Benefits Option Period</a:t>
            </a:r>
            <a:endParaRPr lang="en-US" dirty="0"/>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algn="ctr" rtl="0" fontAlgn="base">
              <a:lnSpc>
                <a:spcPct val="100000"/>
              </a:lnSpc>
              <a:spcBef>
                <a:spcPts val="0"/>
              </a:spcBef>
            </a:pPr>
            <a:r>
              <a:rPr lang="en-US" sz="2800" dirty="0">
                <a:latin typeface="Calibri Light"/>
                <a:cs typeface="Calibri Light"/>
              </a:rPr>
              <a:t>Dental Plan Breakout Session</a:t>
            </a:r>
          </a:p>
          <a:p>
            <a:pPr algn="ctr" rtl="0" fontAlgn="base">
              <a:lnSpc>
                <a:spcPct val="100000"/>
              </a:lnSpc>
              <a:spcBef>
                <a:spcPts val="1200"/>
              </a:spcBef>
            </a:pPr>
            <a:r>
              <a:rPr lang="en-US" sz="2000" dirty="0">
                <a:latin typeface="Calibri Light"/>
                <a:cs typeface="Calibri Light"/>
              </a:rPr>
              <a:t>Employee Benefits Department​</a:t>
            </a:r>
          </a:p>
          <a:p>
            <a:pPr fontAlgn="base">
              <a:lnSpc>
                <a:spcPct val="100000"/>
              </a:lnSpc>
              <a:spcBef>
                <a:spcPts val="0"/>
              </a:spcBef>
            </a:pPr>
            <a:r>
              <a:rPr lang="en-US" sz="2000" dirty="0">
                <a:latin typeface="Calibri Light"/>
                <a:cs typeface="Calibri Light"/>
              </a:rPr>
              <a:t>Human Capital Management</a:t>
            </a:r>
          </a:p>
        </p:txBody>
      </p:sp>
    </p:spTree>
    <p:extLst>
      <p:ext uri="{BB962C8B-B14F-4D97-AF65-F5344CB8AC3E}">
        <p14:creationId xmlns:p14="http://schemas.microsoft.com/office/powerpoint/2010/main" val="1087983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230BB-69C7-4038-9913-2B64A49A8AD2}"/>
              </a:ext>
            </a:extLst>
          </p:cNvPr>
          <p:cNvPicPr>
            <a:picLocks noChangeAspect="1"/>
          </p:cNvPicPr>
          <p:nvPr/>
        </p:nvPicPr>
        <p:blipFill>
          <a:blip r:embed="rId2">
            <a:extLst>
              <a:ext uri="{28A0092B-C50C-407E-A947-70E740481C1C}">
                <a14:useLocalDpi xmlns:a14="http://schemas.microsoft.com/office/drawing/2010/main" val="0"/>
              </a:ext>
            </a:extLst>
          </a:blip>
          <a:srcRect l="39" r="3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E9DA3-93F9-457F-9096-C44CFC306344}"/>
              </a:ext>
            </a:extLst>
          </p:cNvPr>
          <p:cNvSpPr>
            <a:spLocks noGrp="1"/>
          </p:cNvSpPr>
          <p:nvPr>
            <p:ph type="ctrTitle"/>
          </p:nvPr>
        </p:nvSpPr>
        <p:spPr>
          <a:xfrm>
            <a:off x="7782910" y="2277613"/>
            <a:ext cx="4229099" cy="2551384"/>
          </a:xfrm>
        </p:spPr>
        <p:txBody>
          <a:bodyPr>
            <a:normAutofit/>
          </a:bodyPr>
          <a:lstStyle/>
          <a:p>
            <a:r>
              <a:rPr lang="en-US" b="1" dirty="0">
                <a:solidFill>
                  <a:schemeClr val="accent1">
                    <a:lumMod val="75000"/>
                  </a:schemeClr>
                </a:solidFill>
                <a:latin typeface="Montserrat" panose="00000500000000000000" pitchFamily="2" charset="0"/>
              </a:rPr>
              <a:t>Dental Plan</a:t>
            </a:r>
          </a:p>
        </p:txBody>
      </p:sp>
      <p:sp>
        <p:nvSpPr>
          <p:cNvPr id="3" name="Subtitle 2">
            <a:extLst>
              <a:ext uri="{FF2B5EF4-FFF2-40B4-BE49-F238E27FC236}">
                <a16:creationId xmlns:a16="http://schemas.microsoft.com/office/drawing/2014/main" id="{8863A1FE-16E8-43D2-B739-B25F9863027F}"/>
              </a:ext>
            </a:extLst>
          </p:cNvPr>
          <p:cNvSpPr>
            <a:spLocks noGrp="1"/>
          </p:cNvSpPr>
          <p:nvPr>
            <p:ph type="subTitle" idx="1"/>
          </p:nvPr>
        </p:nvSpPr>
        <p:spPr>
          <a:xfrm>
            <a:off x="7782910" y="5242675"/>
            <a:ext cx="4330262" cy="683284"/>
          </a:xfrm>
        </p:spPr>
        <p:txBody>
          <a:bodyPr>
            <a:normAutofit/>
          </a:bodyPr>
          <a:lstStyle/>
          <a:p>
            <a:r>
              <a:rPr lang="en-US" b="1" dirty="0">
                <a:solidFill>
                  <a:schemeClr val="accent1">
                    <a:lumMod val="75000"/>
                  </a:schemeClr>
                </a:solidFill>
                <a:latin typeface="Montserrat" panose="00000500000000000000" pitchFamily="2" charset="0"/>
              </a:rPr>
              <a:t>HealthChoiceOK.com</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FB0A24-88EF-43B4-9950-4B07AF3F49B1}"/>
              </a:ext>
            </a:extLst>
          </p:cNvPr>
          <p:cNvSpPr txBox="1"/>
          <p:nvPr/>
        </p:nvSpPr>
        <p:spPr>
          <a:xfrm>
            <a:off x="1095377" y="5042652"/>
            <a:ext cx="334130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Montserrat SemiBold" pitchFamily="2" charset="77"/>
                <a:ea typeface="+mn-ea"/>
                <a:cs typeface="+mn-cs"/>
              </a:rPr>
              <a:t>WE LOVE TO MAKE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Montserrat SemiBold" pitchFamily="2" charset="77"/>
                <a:ea typeface="+mn-ea"/>
                <a:cs typeface="+mn-cs"/>
              </a:rPr>
              <a:t>YOU SMILE!</a:t>
            </a:r>
          </a:p>
        </p:txBody>
      </p:sp>
    </p:spTree>
    <p:extLst>
      <p:ext uri="{BB962C8B-B14F-4D97-AF65-F5344CB8AC3E}">
        <p14:creationId xmlns:p14="http://schemas.microsoft.com/office/powerpoint/2010/main" val="1540975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194DDD-8629-4BD7-9438-8B16C8B98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3"/>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lang="en-US" sz="2800" b="1" dirty="0">
                <a:solidFill>
                  <a:schemeClr val="accent1">
                    <a:lumMod val="75000"/>
                  </a:schemeClr>
                </a:solidFill>
                <a:latin typeface="Montserrat SemiBold" pitchFamily="2" charset="77"/>
              </a:rPr>
              <a:t>WHY CHOOSE HEALTHCHOICE DENTAL?</a:t>
            </a:r>
            <a:endParaRPr lang="en-US" sz="2800" dirty="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2393214" y="2051947"/>
            <a:ext cx="6309916" cy="3585597"/>
          </a:xfrm>
          <a:prstGeom prst="rect">
            <a:avLst/>
          </a:prstGeom>
          <a:noFill/>
        </p:spPr>
        <p:txBody>
          <a:bodyPr wrap="square">
            <a:spAutoFit/>
          </a:bodyPr>
          <a:lstStyle/>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 and non-network benefits available.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 providers file your claims for you.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limit on orthodontic benefit for members under age 19.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 calendar year maximum benefit per person for preventive, basic and major services. </a:t>
            </a:r>
          </a:p>
        </p:txBody>
      </p:sp>
    </p:spTree>
    <p:extLst>
      <p:ext uri="{BB962C8B-B14F-4D97-AF65-F5344CB8AC3E}">
        <p14:creationId xmlns:p14="http://schemas.microsoft.com/office/powerpoint/2010/main" val="402413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6CA01414-22B8-4584-BD20-19E2F331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12192000" cy="6855323"/>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dirty="0">
                <a:ln>
                  <a:noFill/>
                </a:ln>
                <a:solidFill>
                  <a:schemeClr val="accent1">
                    <a:lumMod val="75000"/>
                  </a:schemeClr>
                </a:solidFill>
                <a:effectLst/>
                <a:uLnTx/>
                <a:uFillTx/>
                <a:latin typeface="Montserrat SemiBold" pitchFamily="2" charset="77"/>
                <a:ea typeface="+mj-ea"/>
                <a:cs typeface="+mj-cs"/>
              </a:rPr>
              <a:t>Preventive Services</a:t>
            </a:r>
            <a:endParaRPr lang="en-US" sz="2800" dirty="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311214" y="2040635"/>
            <a:ext cx="8712681" cy="250068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 and non-network covered at 100% of allowable amounts.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Cleanings and topical fluoride treatments; two per calendar year.</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Bitewing X-rays; two per calendar year.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mouth X-rays; one every 36 months. </a:t>
            </a:r>
          </a:p>
        </p:txBody>
      </p:sp>
    </p:spTree>
    <p:extLst>
      <p:ext uri="{BB962C8B-B14F-4D97-AF65-F5344CB8AC3E}">
        <p14:creationId xmlns:p14="http://schemas.microsoft.com/office/powerpoint/2010/main" val="285799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DD33B-9CE0-43B7-B8F3-3BA14A954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3"/>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dirty="0">
                <a:ln>
                  <a:noFill/>
                </a:ln>
                <a:solidFill>
                  <a:schemeClr val="accent1">
                    <a:lumMod val="75000"/>
                  </a:schemeClr>
                </a:solidFill>
                <a:effectLst/>
                <a:uLnTx/>
                <a:uFillTx/>
                <a:latin typeface="Montserrat SemiBold" pitchFamily="2" charset="77"/>
                <a:ea typeface="+mj-ea"/>
                <a:cs typeface="+mj-cs"/>
              </a:rPr>
              <a:t>Basic Restorative Services</a:t>
            </a:r>
            <a:endParaRPr lang="en-US" sz="2800" dirty="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25648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Extractions, including wisdom teeth.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Oral surgeries, including general anesthesia.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Root canals and crown repairs.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pays 85% of allowable amounts when using a network provider. </a:t>
            </a:r>
          </a:p>
        </p:txBody>
      </p:sp>
    </p:spTree>
    <p:extLst>
      <p:ext uri="{BB962C8B-B14F-4D97-AF65-F5344CB8AC3E}">
        <p14:creationId xmlns:p14="http://schemas.microsoft.com/office/powerpoint/2010/main" val="3470060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D38B5A5-E0B9-44B2-9990-4348B2BC7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646"/>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dirty="0">
                <a:ln>
                  <a:noFill/>
                </a:ln>
                <a:solidFill>
                  <a:schemeClr val="accent1">
                    <a:lumMod val="75000"/>
                  </a:schemeClr>
                </a:solidFill>
                <a:effectLst/>
                <a:uLnTx/>
                <a:uFillTx/>
                <a:latin typeface="Montserrat SemiBold" pitchFamily="2" charset="77"/>
                <a:ea typeface="+mj-ea"/>
                <a:cs typeface="+mj-cs"/>
              </a:rPr>
              <a:t>Major Restorative Services</a:t>
            </a:r>
            <a:endParaRPr lang="en-US" sz="2800" dirty="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3026470"/>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placement of full or partial removable dentures.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Dental implant approved by FDA.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Inlays,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onlays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crown restorations.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pays 60% of allowable amounts when using a network provider.     </a:t>
            </a:r>
          </a:p>
        </p:txBody>
      </p:sp>
    </p:spTree>
    <p:extLst>
      <p:ext uri="{BB962C8B-B14F-4D97-AF65-F5344CB8AC3E}">
        <p14:creationId xmlns:p14="http://schemas.microsoft.com/office/powerpoint/2010/main" val="934113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D926C294-ACCD-4D27-87B6-C129A4B16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dirty="0">
                <a:ln>
                  <a:noFill/>
                </a:ln>
                <a:solidFill>
                  <a:schemeClr val="accent1">
                    <a:lumMod val="75000"/>
                  </a:schemeClr>
                </a:solidFill>
                <a:effectLst/>
                <a:uLnTx/>
                <a:uFillTx/>
                <a:latin typeface="Montserrat SemiBold" pitchFamily="2" charset="77"/>
                <a:ea typeface="+mj-ea"/>
                <a:cs typeface="+mj-cs"/>
              </a:rPr>
              <a:t>Orthodontic Services</a:t>
            </a:r>
            <a:endParaRPr lang="en-US" sz="2800" dirty="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975913" y="1631978"/>
            <a:ext cx="8712681" cy="3575338"/>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lifetime maximum.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calendar year deductible.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Orthodontic services for members under age 19.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Orthodontic services for treatment of TMD at any age.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12-month waiting period applies to new enrollees to the plan.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pays 50% of allowable charges. </a:t>
            </a:r>
          </a:p>
        </p:txBody>
      </p:sp>
      <p:sp>
        <p:nvSpPr>
          <p:cNvPr id="5" name="TextBox 4">
            <a:extLst>
              <a:ext uri="{FF2B5EF4-FFF2-40B4-BE49-F238E27FC236}">
                <a16:creationId xmlns:a16="http://schemas.microsoft.com/office/drawing/2014/main" id="{55AD9053-B31E-4585-9517-A866E956BE2B}"/>
              </a:ext>
            </a:extLst>
          </p:cNvPr>
          <p:cNvSpPr txBox="1"/>
          <p:nvPr/>
        </p:nvSpPr>
        <p:spPr>
          <a:xfrm>
            <a:off x="1362800" y="5283470"/>
            <a:ext cx="4903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If diagnosed with TMD, certification may be required.</a:t>
            </a:r>
          </a:p>
        </p:txBody>
      </p:sp>
    </p:spTree>
    <p:extLst>
      <p:ext uri="{BB962C8B-B14F-4D97-AF65-F5344CB8AC3E}">
        <p14:creationId xmlns:p14="http://schemas.microsoft.com/office/powerpoint/2010/main" val="3792033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AA099CFF-199E-4436-9E47-4E283874E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
            <a:ext cx="12192000" cy="6857861"/>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dirty="0">
                <a:ln>
                  <a:noFill/>
                </a:ln>
                <a:solidFill>
                  <a:schemeClr val="accent1">
                    <a:lumMod val="75000"/>
                  </a:schemeClr>
                </a:solidFill>
                <a:effectLst/>
                <a:uLnTx/>
                <a:uFillTx/>
                <a:latin typeface="Montserrat SemiBold" pitchFamily="2" charset="77"/>
                <a:ea typeface="+mj-ea"/>
                <a:cs typeface="+mj-cs"/>
              </a:rPr>
              <a:t>Resources</a:t>
            </a:r>
            <a:endParaRPr lang="en-US" sz="2800" dirty="0">
              <a:solidFill>
                <a:schemeClr val="accent1">
                  <a:lumMod val="75000"/>
                </a:schemeClr>
              </a:solidFill>
            </a:endParaRPr>
          </a:p>
        </p:txBody>
      </p:sp>
      <p:sp>
        <p:nvSpPr>
          <p:cNvPr id="6" name="Content Placeholder 2">
            <a:extLst>
              <a:ext uri="{FF2B5EF4-FFF2-40B4-BE49-F238E27FC236}">
                <a16:creationId xmlns:a16="http://schemas.microsoft.com/office/drawing/2014/main" id="{31B12004-119A-4F5B-A065-CB19D2573D84}"/>
              </a:ext>
            </a:extLst>
          </p:cNvPr>
          <p:cNvSpPr txBox="1">
            <a:spLocks/>
          </p:cNvSpPr>
          <p:nvPr/>
        </p:nvSpPr>
        <p:spPr>
          <a:xfrm>
            <a:off x="1195987" y="1437628"/>
            <a:ext cx="6410264" cy="2767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HealthChoiceOK.com</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Dental handbook.</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Provider Search page.</a:t>
            </a:r>
          </a:p>
          <a:p>
            <a:pPr marL="1714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9DBB"/>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9DBB"/>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37AB6F37-97C4-4D23-9414-AE35FEB06887}"/>
              </a:ext>
            </a:extLst>
          </p:cNvPr>
          <p:cNvSpPr txBox="1">
            <a:spLocks/>
          </p:cNvSpPr>
          <p:nvPr/>
        </p:nvSpPr>
        <p:spPr>
          <a:xfrm>
            <a:off x="6515100" y="1434107"/>
            <a:ext cx="5860109" cy="3856349"/>
          </a:xfrm>
          <a:prstGeom prst="rect">
            <a:avLst/>
          </a:prstGeom>
        </p:spPr>
        <p:txBody>
          <a:bodyPr vert="horz" lIns="91440" tIns="45720" rIns="91440" bIns="45720" rtlCol="0">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rgbClr val="464646"/>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rgbClr val="464646"/>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rgbClr val="464646"/>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150"/>
              </a:spcBef>
              <a:spcAft>
                <a:spcPts val="300"/>
              </a:spcAft>
              <a:buClr>
                <a:srgbClr val="4472C4">
                  <a:lumMod val="75000"/>
                </a:srgbClr>
              </a:buClr>
              <a:buSzTx/>
              <a:buFont typeface="Wingdings" pitchFamily="2" charset="2"/>
              <a:buNone/>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EGID Member Services	</a:t>
            </a: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	</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685800" rtl="0" eaLnBrk="1" fontAlgn="auto" latinLnBrk="0" hangingPunct="1">
              <a:lnSpc>
                <a:spcPct val="100000"/>
              </a:lnSpc>
              <a:spcBef>
                <a:spcPts val="900"/>
              </a:spcBef>
              <a:spcAft>
                <a:spcPts val="150"/>
              </a:spcAft>
              <a:buClr>
                <a:prstClr val="black"/>
              </a:buClr>
              <a:buSzTx/>
              <a:buFont typeface="Wingdings" pitchFamily="2" charset="2"/>
              <a:buNone/>
              <a:tabLst/>
              <a:defRPr/>
            </a:pPr>
            <a:r>
              <a:rPr kumimoji="0" lang="en-US" sz="2400" b="0" i="0" u="none" strike="noStrike" kern="1200" cap="none" spc="0" normalizeH="0" baseline="0" noProof="0" dirty="0" err="1">
                <a:ln>
                  <a:noFill/>
                </a:ln>
                <a:solidFill>
                  <a:srgbClr val="464646"/>
                </a:solidFill>
                <a:effectLst/>
                <a:uLnTx/>
                <a:uFillTx/>
                <a:latin typeface="Arial" panose="020B0604020202020204" pitchFamily="34" charset="0"/>
                <a:ea typeface="+mn-ea"/>
                <a:cs typeface="Arial" panose="020B0604020202020204" pitchFamily="34" charset="0"/>
              </a:rPr>
              <a:t>HealthChoice</a:t>
            </a: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 Customer Care</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0" indent="0" algn="l" defTabSz="685800" rtl="0" eaLnBrk="1" fontAlgn="auto" latinLnBrk="0" hangingPunct="1">
              <a:lnSpc>
                <a:spcPct val="100000"/>
              </a:lnSpc>
              <a:spcBef>
                <a:spcPts val="900"/>
              </a:spcBef>
              <a:spcAft>
                <a:spcPts val="150"/>
              </a:spcAft>
              <a:buClr>
                <a:srgbClr val="449DBB"/>
              </a:buClr>
              <a:buSzTx/>
              <a:buFont typeface="Wingdings" pitchFamily="2" charset="2"/>
              <a:buNone/>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TTY 711</a:t>
            </a:r>
          </a:p>
          <a:p>
            <a:pPr marL="171450" marR="0" lvl="1" indent="0" algn="l" defTabSz="685800" rtl="0" eaLnBrk="1" fontAlgn="auto" latinLnBrk="0" hangingPunct="1">
              <a:lnSpc>
                <a:spcPct val="150000"/>
              </a:lnSpc>
              <a:spcBef>
                <a:spcPts val="150"/>
              </a:spcBef>
              <a:spcAft>
                <a:spcPts val="300"/>
              </a:spcAft>
              <a:buClr>
                <a:srgbClr val="449DBB"/>
              </a:buClr>
              <a:buSzTx/>
              <a:buFont typeface="Wingdings" pitchFamily="2" charset="2"/>
              <a:buNone/>
              <a:tabLst/>
              <a:defRPr/>
            </a:pPr>
            <a:endPar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endParaRPr>
          </a:p>
          <a:p>
            <a:pPr marL="308610" marR="0" lvl="1" indent="-137160" algn="l" defTabSz="685800" rtl="0" eaLnBrk="1" fontAlgn="auto" latinLnBrk="0" hangingPunct="1">
              <a:lnSpc>
                <a:spcPct val="150000"/>
              </a:lnSpc>
              <a:spcBef>
                <a:spcPts val="150"/>
              </a:spcBef>
              <a:spcAft>
                <a:spcPts val="300"/>
              </a:spcAft>
              <a:buClr>
                <a:srgbClr val="449DBB"/>
              </a:buClr>
              <a:buSzTx/>
              <a:buFont typeface="Wingdings" pitchFamily="2" charset="2"/>
              <a:buChar char=""/>
              <a:tabLst/>
              <a:defRPr/>
            </a:pPr>
            <a:endParaRPr kumimoji="0" lang="en-US" sz="19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endParaRPr>
          </a:p>
          <a:p>
            <a:pPr marL="171450" marR="0" lvl="1" indent="0" algn="l" defTabSz="685800" rtl="0" eaLnBrk="1" fontAlgn="auto" latinLnBrk="0" hangingPunct="1">
              <a:lnSpc>
                <a:spcPct val="150000"/>
              </a:lnSpc>
              <a:spcBef>
                <a:spcPts val="150"/>
              </a:spcBef>
              <a:spcAft>
                <a:spcPts val="300"/>
              </a:spcAft>
              <a:buClr>
                <a:prstClr val="black"/>
              </a:buClr>
              <a:buSzTx/>
              <a:buFont typeface="Wingdings" pitchFamily="2" charset="2"/>
              <a:buNone/>
              <a:tabLst/>
              <a:defRPr/>
            </a:pPr>
            <a:endParaRPr kumimoji="0" lang="en-US" sz="1500" b="0" i="0" u="none" strike="noStrike" kern="1200" cap="none" spc="0" normalizeH="0" baseline="0" noProof="0" dirty="0">
              <a:ln>
                <a:noFill/>
              </a:ln>
              <a:solidFill>
                <a:srgbClr val="464646"/>
              </a:solidFill>
              <a:effectLst/>
              <a:uLnTx/>
              <a:uFillTx/>
              <a:latin typeface="Calibri" panose="020F0502020204030204"/>
              <a:ea typeface="+mn-ea"/>
              <a:cs typeface="+mn-cs"/>
            </a:endParaRPr>
          </a:p>
          <a:p>
            <a:pPr marL="0" marR="0" lvl="0" indent="0" algn="l" defTabSz="685800" rtl="0" eaLnBrk="1" fontAlgn="auto" latinLnBrk="0" hangingPunct="1">
              <a:lnSpc>
                <a:spcPct val="150000"/>
              </a:lnSpc>
              <a:spcBef>
                <a:spcPts val="900"/>
              </a:spcBef>
              <a:spcAft>
                <a:spcPts val="150"/>
              </a:spcAft>
              <a:buClr>
                <a:prstClr val="black"/>
              </a:buClr>
              <a:buSzTx/>
              <a:buFont typeface="Wingdings" pitchFamily="2" charset="2"/>
              <a:buNone/>
              <a:tabLst/>
              <a:defRPr/>
            </a:pPr>
            <a:endParaRPr kumimoji="0" lang="en-US" sz="1650" b="0" i="0" u="none" strike="noStrike" kern="1200" cap="none" spc="0" normalizeH="0" baseline="0" noProof="0" dirty="0">
              <a:ln>
                <a:noFill/>
              </a:ln>
              <a:solidFill>
                <a:srgbClr val="449DB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67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1">
            <a:extLst>
              <a:ext uri="{FF2B5EF4-FFF2-40B4-BE49-F238E27FC236}">
                <a16:creationId xmlns:a16="http://schemas.microsoft.com/office/drawing/2014/main" id="{FA1C3F37-E1D1-4AF0-8A73-C0E3BD5B2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240"/>
          <a:stretch>
            <a:fillRect/>
          </a:stretch>
        </p:blipFill>
        <p:spPr bwMode="auto">
          <a:xfrm>
            <a:off x="1" y="1"/>
            <a:ext cx="9303008" cy="473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F38D70D-8FA7-4466-A182-8CE61B5328A4}"/>
              </a:ext>
            </a:extLst>
          </p:cNvPr>
          <p:cNvSpPr>
            <a:spLocks noGrp="1"/>
          </p:cNvSpPr>
          <p:nvPr>
            <p:ph type="ctrTitle"/>
          </p:nvPr>
        </p:nvSpPr>
        <p:spPr>
          <a:xfrm>
            <a:off x="554509" y="5453647"/>
            <a:ext cx="8523287" cy="615950"/>
          </a:xfrm>
        </p:spPr>
        <p:txBody>
          <a:bodyPr rtlCol="0">
            <a:noAutofit/>
          </a:bodyPr>
          <a:lstStyle/>
          <a:p>
            <a:pPr eaLnBrk="1" fontAlgn="auto" hangingPunct="1">
              <a:lnSpc>
                <a:spcPct val="100000"/>
              </a:lnSpc>
              <a:spcAft>
                <a:spcPct val="0"/>
              </a:spcAft>
              <a:defRPr/>
            </a:pPr>
            <a:r>
              <a:rPr lang="en-US"/>
              <a:t>Dental Insurance</a:t>
            </a:r>
            <a:br>
              <a:rPr lang="en-US"/>
            </a:br>
            <a:r>
              <a:rPr lang="en-US" sz="2000"/>
              <a:t>Prepared for: State of Oklahoma</a:t>
            </a:r>
            <a:br>
              <a:rPr lang="en-US"/>
            </a:br>
            <a:endParaRPr lang="en-US" sz="1800" b="0">
              <a:solidFill>
                <a:schemeClr val="accent1"/>
              </a:solidFill>
              <a:latin typeface="+mn-lt"/>
              <a:cs typeface="Arial"/>
            </a:endParaRPr>
          </a:p>
        </p:txBody>
      </p:sp>
      <p:sp>
        <p:nvSpPr>
          <p:cNvPr id="171015" name="Footer Placeholder 4">
            <a:extLst>
              <a:ext uri="{FF2B5EF4-FFF2-40B4-BE49-F238E27FC236}">
                <a16:creationId xmlns:a16="http://schemas.microsoft.com/office/drawing/2014/main" id="{6DB6FCC4-67F9-4BAA-850A-2B352CCA70E4}"/>
              </a:ext>
            </a:extLst>
          </p:cNvPr>
          <p:cNvSpPr txBox="1">
            <a:spLocks noChangeArrowheads="1"/>
          </p:cNvSpPr>
          <p:nvPr/>
        </p:nvSpPr>
        <p:spPr bwMode="auto">
          <a:xfrm>
            <a:off x="554509" y="6596247"/>
            <a:ext cx="23256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7F7F7F"/>
                </a:solidFill>
                <a:effectLst/>
                <a:uLnTx/>
                <a:uFillTx/>
                <a:latin typeface="Arial" pitchFamily="34" charset="0"/>
                <a:cs typeface="Arial" pitchFamily="34" charset="0"/>
              </a:rPr>
              <a:t>ADF# MULTI1825.18</a:t>
            </a:r>
            <a:endParaRPr kumimoji="0" lang="en-US" altLang="en-US" sz="900" b="0" i="0" u="none" strike="noStrike" kern="1200" cap="none" spc="0" normalizeH="0" baseline="0" noProof="0">
              <a:ln>
                <a:noFill/>
              </a:ln>
              <a:solidFill>
                <a:srgbClr val="7F7F7F"/>
              </a:solidFill>
              <a:effectLst/>
              <a:uLnTx/>
              <a:uFillTx/>
              <a:latin typeface="Arial" pitchFamily="34" charset="0"/>
              <a:cs typeface="Arial" pitchFamily="34" charset="0"/>
            </a:endParaRPr>
          </a:p>
        </p:txBody>
      </p:sp>
      <p:sp>
        <p:nvSpPr>
          <p:cNvPr id="171018" name="TextBox 1">
            <a:extLst>
              <a:ext uri="{FF2B5EF4-FFF2-40B4-BE49-F238E27FC236}">
                <a16:creationId xmlns:a16="http://schemas.microsoft.com/office/drawing/2014/main" id="{7650A085-1A95-4AFB-A6E9-D0D63137C8C8}"/>
              </a:ext>
            </a:extLst>
          </p:cNvPr>
          <p:cNvSpPr txBox="1">
            <a:spLocks noChangeArrowheads="1"/>
          </p:cNvSpPr>
          <p:nvPr/>
        </p:nvSpPr>
        <p:spPr bwMode="auto">
          <a:xfrm flipH="1">
            <a:off x="8507413" y="49037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5613">
              <a:defRPr>
                <a:solidFill>
                  <a:schemeClr val="tx1"/>
                </a:solidFill>
                <a:latin typeface="Arial" pitchFamily="34" charset="0"/>
              </a:defRPr>
            </a:lvl1pPr>
            <a:lvl2pPr marL="742950" indent="-285750" defTabSz="455613">
              <a:defRPr>
                <a:solidFill>
                  <a:schemeClr val="tx1"/>
                </a:solidFill>
                <a:latin typeface="Arial" pitchFamily="34" charset="0"/>
              </a:defRPr>
            </a:lvl2pPr>
            <a:lvl3pPr marL="1143000" indent="-228600" defTabSz="455613">
              <a:defRPr>
                <a:solidFill>
                  <a:schemeClr val="tx1"/>
                </a:solidFill>
                <a:latin typeface="Arial" pitchFamily="34" charset="0"/>
              </a:defRPr>
            </a:lvl3pPr>
            <a:lvl4pPr marL="1600200" indent="-228600" defTabSz="455613">
              <a:defRPr>
                <a:solidFill>
                  <a:schemeClr val="tx1"/>
                </a:solidFill>
                <a:latin typeface="Arial" pitchFamily="34" charset="0"/>
              </a:defRPr>
            </a:lvl4pPr>
            <a:lvl5pPr marL="2057400" indent="-228600" defTabSz="455613">
              <a:defRPr>
                <a:solidFill>
                  <a:schemeClr val="tx1"/>
                </a:solidFill>
                <a:latin typeface="Arial" pitchFamily="34" charset="0"/>
              </a:defRPr>
            </a:lvl5pPr>
            <a:lvl6pPr marL="2514600" indent="-228600" defTabSz="455613" eaLnBrk="0" fontAlgn="base" hangingPunct="0">
              <a:spcBef>
                <a:spcPct val="0"/>
              </a:spcBef>
              <a:spcAft>
                <a:spcPct val="0"/>
              </a:spcAft>
              <a:defRPr>
                <a:solidFill>
                  <a:schemeClr val="tx1"/>
                </a:solidFill>
                <a:latin typeface="Arial" pitchFamily="34" charset="0"/>
              </a:defRPr>
            </a:lvl6pPr>
            <a:lvl7pPr marL="2971800" indent="-228600" defTabSz="455613" eaLnBrk="0" fontAlgn="base" hangingPunct="0">
              <a:spcBef>
                <a:spcPct val="0"/>
              </a:spcBef>
              <a:spcAft>
                <a:spcPct val="0"/>
              </a:spcAft>
              <a:defRPr>
                <a:solidFill>
                  <a:schemeClr val="tx1"/>
                </a:solidFill>
                <a:latin typeface="Arial" pitchFamily="34" charset="0"/>
              </a:defRPr>
            </a:lvl7pPr>
            <a:lvl8pPr marL="3429000" indent="-228600" defTabSz="455613" eaLnBrk="0" fontAlgn="base" hangingPunct="0">
              <a:spcBef>
                <a:spcPct val="0"/>
              </a:spcBef>
              <a:spcAft>
                <a:spcPct val="0"/>
              </a:spcAft>
              <a:defRPr>
                <a:solidFill>
                  <a:schemeClr val="tx1"/>
                </a:solidFill>
                <a:latin typeface="Arial" pitchFamily="34" charset="0"/>
              </a:defRPr>
            </a:lvl8pPr>
            <a:lvl9pPr marL="3886200" indent="-228600" defTabSz="455613" eaLnBrk="0" fontAlgn="base" hangingPunct="0">
              <a:spcBef>
                <a:spcPct val="0"/>
              </a:spcBef>
              <a:spcAft>
                <a:spcPct val="0"/>
              </a:spcAft>
              <a:defRPr>
                <a:solidFill>
                  <a:schemeClr val="tx1"/>
                </a:solidFill>
                <a:latin typeface="Arial" pitchFamily="34" charset="0"/>
              </a:defRPr>
            </a:lvl9pPr>
          </a:lstStyle>
          <a:p>
            <a:pPr marL="0" marR="0" lvl="0" indent="0" algn="l" defTabSz="455613" rtl="0" eaLnBrk="1" fontAlgn="auto" latinLnBrk="0" hangingPunct="1">
              <a:lnSpc>
                <a:spcPct val="100000"/>
              </a:lnSpc>
              <a:spcBef>
                <a:spcPts val="1200"/>
              </a:spcBef>
              <a:spcAft>
                <a:spcPts val="0"/>
              </a:spcAft>
              <a:buClrTx/>
              <a:buSzTx/>
              <a:buFontTx/>
              <a:buNone/>
              <a:tabLst/>
              <a:defRPr/>
            </a:pPr>
            <a:endParaRPr kumimoji="0" lang="en-US" altLang="en-US" sz="1800" b="0" i="0" u="none" strike="noStrike" kern="1200" cap="none" spc="0" normalizeH="0" baseline="0" noProof="0">
              <a:ln>
                <a:noFill/>
              </a:ln>
              <a:solidFill>
                <a:srgbClr val="75787B"/>
              </a:solidFill>
              <a:effectLst/>
              <a:uLnTx/>
              <a:uFillTx/>
              <a:latin typeface="Arial" pitchFamily="34" charset="0"/>
              <a:cs typeface="MetLife Circular Light" panose="020B0404020101020102" pitchFamily="34" charset="0"/>
            </a:endParaRPr>
          </a:p>
        </p:txBody>
      </p:sp>
      <p:sp>
        <p:nvSpPr>
          <p:cNvPr id="171019" name="TextBox 6">
            <a:extLst>
              <a:ext uri="{FF2B5EF4-FFF2-40B4-BE49-F238E27FC236}">
                <a16:creationId xmlns:a16="http://schemas.microsoft.com/office/drawing/2014/main" id="{61B38025-E790-49A2-BF08-9FDC015E5F9D}"/>
              </a:ext>
            </a:extLst>
          </p:cNvPr>
          <p:cNvSpPr txBox="1">
            <a:spLocks noChangeArrowheads="1"/>
          </p:cNvSpPr>
          <p:nvPr/>
        </p:nvSpPr>
        <p:spPr bwMode="auto">
          <a:xfrm flipH="1">
            <a:off x="3543300" y="66627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5613">
              <a:defRPr>
                <a:solidFill>
                  <a:schemeClr val="tx1"/>
                </a:solidFill>
                <a:latin typeface="Arial" pitchFamily="34" charset="0"/>
              </a:defRPr>
            </a:lvl1pPr>
            <a:lvl2pPr marL="742950" indent="-285750" defTabSz="455613">
              <a:defRPr>
                <a:solidFill>
                  <a:schemeClr val="tx1"/>
                </a:solidFill>
                <a:latin typeface="Arial" pitchFamily="34" charset="0"/>
              </a:defRPr>
            </a:lvl2pPr>
            <a:lvl3pPr marL="1143000" indent="-228600" defTabSz="455613">
              <a:defRPr>
                <a:solidFill>
                  <a:schemeClr val="tx1"/>
                </a:solidFill>
                <a:latin typeface="Arial" pitchFamily="34" charset="0"/>
              </a:defRPr>
            </a:lvl3pPr>
            <a:lvl4pPr marL="1600200" indent="-228600" defTabSz="455613">
              <a:defRPr>
                <a:solidFill>
                  <a:schemeClr val="tx1"/>
                </a:solidFill>
                <a:latin typeface="Arial" pitchFamily="34" charset="0"/>
              </a:defRPr>
            </a:lvl4pPr>
            <a:lvl5pPr marL="2057400" indent="-228600" defTabSz="455613">
              <a:defRPr>
                <a:solidFill>
                  <a:schemeClr val="tx1"/>
                </a:solidFill>
                <a:latin typeface="Arial" pitchFamily="34" charset="0"/>
              </a:defRPr>
            </a:lvl5pPr>
            <a:lvl6pPr marL="2514600" indent="-228600" defTabSz="455613" eaLnBrk="0" fontAlgn="base" hangingPunct="0">
              <a:spcBef>
                <a:spcPct val="0"/>
              </a:spcBef>
              <a:spcAft>
                <a:spcPct val="0"/>
              </a:spcAft>
              <a:defRPr>
                <a:solidFill>
                  <a:schemeClr val="tx1"/>
                </a:solidFill>
                <a:latin typeface="Arial" pitchFamily="34" charset="0"/>
              </a:defRPr>
            </a:lvl6pPr>
            <a:lvl7pPr marL="2971800" indent="-228600" defTabSz="455613" eaLnBrk="0" fontAlgn="base" hangingPunct="0">
              <a:spcBef>
                <a:spcPct val="0"/>
              </a:spcBef>
              <a:spcAft>
                <a:spcPct val="0"/>
              </a:spcAft>
              <a:defRPr>
                <a:solidFill>
                  <a:schemeClr val="tx1"/>
                </a:solidFill>
                <a:latin typeface="Arial" pitchFamily="34" charset="0"/>
              </a:defRPr>
            </a:lvl7pPr>
            <a:lvl8pPr marL="3429000" indent="-228600" defTabSz="455613" eaLnBrk="0" fontAlgn="base" hangingPunct="0">
              <a:spcBef>
                <a:spcPct val="0"/>
              </a:spcBef>
              <a:spcAft>
                <a:spcPct val="0"/>
              </a:spcAft>
              <a:defRPr>
                <a:solidFill>
                  <a:schemeClr val="tx1"/>
                </a:solidFill>
                <a:latin typeface="Arial" pitchFamily="34" charset="0"/>
              </a:defRPr>
            </a:lvl8pPr>
            <a:lvl9pPr marL="3886200" indent="-228600" defTabSz="455613" eaLnBrk="0" fontAlgn="base" hangingPunct="0">
              <a:spcBef>
                <a:spcPct val="0"/>
              </a:spcBef>
              <a:spcAft>
                <a:spcPct val="0"/>
              </a:spcAft>
              <a:defRPr>
                <a:solidFill>
                  <a:schemeClr val="tx1"/>
                </a:solidFill>
                <a:latin typeface="Arial" pitchFamily="34" charset="0"/>
              </a:defRPr>
            </a:lvl9pPr>
          </a:lstStyle>
          <a:p>
            <a:pPr marL="0" marR="0" lvl="0" indent="0" algn="l" defTabSz="455613" rtl="0" eaLnBrk="1" fontAlgn="auto" latinLnBrk="0" hangingPunct="1">
              <a:lnSpc>
                <a:spcPct val="100000"/>
              </a:lnSpc>
              <a:spcBef>
                <a:spcPts val="1200"/>
              </a:spcBef>
              <a:spcAft>
                <a:spcPts val="0"/>
              </a:spcAft>
              <a:buClrTx/>
              <a:buSzTx/>
              <a:buFontTx/>
              <a:buNone/>
              <a:tabLst/>
              <a:defRPr/>
            </a:pPr>
            <a:endParaRPr kumimoji="0" lang="en-US" altLang="en-US" sz="1800" b="0" i="0" u="none" strike="noStrike" kern="1200" cap="none" spc="0" normalizeH="0" baseline="0" noProof="0">
              <a:ln>
                <a:noFill/>
              </a:ln>
              <a:solidFill>
                <a:srgbClr val="75787B"/>
              </a:solidFill>
              <a:effectLst/>
              <a:uLnTx/>
              <a:uFillTx/>
              <a:latin typeface="Arial" pitchFamily="34" charset="0"/>
              <a:cs typeface="MetLife Circular Light" panose="020B0404020101020102" pitchFamily="34" charset="0"/>
            </a:endParaRPr>
          </a:p>
        </p:txBody>
      </p:sp>
      <p:sp>
        <p:nvSpPr>
          <p:cNvPr id="8" name="Rectangle 7">
            <a:extLst>
              <a:ext uri="{FF2B5EF4-FFF2-40B4-BE49-F238E27FC236}">
                <a16:creationId xmlns:a16="http://schemas.microsoft.com/office/drawing/2014/main" id="{214AC2F3-C8C4-B843-A3EE-F8765953A5A2}"/>
              </a:ext>
            </a:extLst>
          </p:cNvPr>
          <p:cNvSpPr/>
          <p:nvPr/>
        </p:nvSpPr>
        <p:spPr>
          <a:xfrm>
            <a:off x="9281793" y="1"/>
            <a:ext cx="656687" cy="4736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cs typeface="Arial"/>
            </a:endParaRPr>
          </a:p>
        </p:txBody>
      </p:sp>
      <p:sp>
        <p:nvSpPr>
          <p:cNvPr id="9" name="Rectangle 8">
            <a:extLst>
              <a:ext uri="{FF2B5EF4-FFF2-40B4-BE49-F238E27FC236}">
                <a16:creationId xmlns:a16="http://schemas.microsoft.com/office/drawing/2014/main" id="{EB4EBB1D-9BF6-6A45-A916-A41DBF0B764F}"/>
              </a:ext>
            </a:extLst>
          </p:cNvPr>
          <p:cNvSpPr/>
          <p:nvPr/>
        </p:nvSpPr>
        <p:spPr>
          <a:xfrm>
            <a:off x="9878518" y="1"/>
            <a:ext cx="2313482" cy="4736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cs typeface="Arial"/>
            </a:endParaRPr>
          </a:p>
        </p:txBody>
      </p:sp>
      <p:sp>
        <p:nvSpPr>
          <p:cNvPr id="4" name="TextBox 3">
            <a:extLst>
              <a:ext uri="{FF2B5EF4-FFF2-40B4-BE49-F238E27FC236}">
                <a16:creationId xmlns:a16="http://schemas.microsoft.com/office/drawing/2014/main" id="{4C0375E9-343D-0E4F-95F6-4AAD9472F5C6}"/>
              </a:ext>
            </a:extLst>
          </p:cNvPr>
          <p:cNvSpPr txBox="1"/>
          <p:nvPr/>
        </p:nvSpPr>
        <p:spPr>
          <a:xfrm flipH="1">
            <a:off x="-599440" y="6380480"/>
            <a:ext cx="0" cy="0"/>
          </a:xfrm>
          <a:prstGeom prst="rect">
            <a:avLst/>
          </a:prstGeom>
          <a:noFill/>
        </p:spPr>
        <p:txBody>
          <a:bodyPr wrap="none" lIns="0" tIns="0" rIns="0" bIns="0" rtlCol="0">
            <a:noAutofit/>
          </a:bodyPr>
          <a:lstStyle/>
          <a:p>
            <a:pPr marL="0" marR="0" lvl="0" indent="0" algn="l" defTabSz="456758"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err="1">
              <a:ln>
                <a:noFill/>
              </a:ln>
              <a:solidFill>
                <a:srgbClr val="75787B"/>
              </a:solidFill>
              <a:effectLst/>
              <a:uLnTx/>
              <a:uFillTx/>
              <a:latin typeface="Arial"/>
              <a:ea typeface="MetLife Circular Light" charset="0"/>
              <a:cs typeface="MetLife Circular Light"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198951A9-6067-497A-A765-10941950506E}"/>
              </a:ext>
            </a:extLst>
          </p:cNvPr>
          <p:cNvSpPr>
            <a:spLocks noGrp="1" noChangeArrowheads="1"/>
          </p:cNvSpPr>
          <p:nvPr>
            <p:ph type="title"/>
          </p:nvPr>
        </p:nvSpPr>
        <p:spPr>
          <a:xfrm>
            <a:off x="609600" y="352425"/>
            <a:ext cx="8185150" cy="484188"/>
          </a:xfrm>
        </p:spPr>
        <p:txBody>
          <a:bodyPr/>
          <a:lstStyle/>
          <a:p>
            <a:pPr eaLnBrk="1" hangingPunct="1"/>
            <a:r>
              <a:rPr lang="en-US" altLang="en-US" dirty="0"/>
              <a:t>Dental PPO</a:t>
            </a:r>
            <a:r>
              <a:rPr lang="en-US" altLang="en-US" baseline="30000" dirty="0"/>
              <a:t> D1</a:t>
            </a:r>
            <a:r>
              <a:rPr lang="en-US" altLang="en-US" dirty="0"/>
              <a:t> – What’s in it for you?</a:t>
            </a:r>
            <a:r>
              <a:rPr lang="en-US" altLang="en-US" baseline="30000" dirty="0"/>
              <a:t> D2 D3</a:t>
            </a:r>
          </a:p>
        </p:txBody>
      </p:sp>
      <p:pic>
        <p:nvPicPr>
          <p:cNvPr id="185348" name="Picture 8">
            <a:extLst>
              <a:ext uri="{FF2B5EF4-FFF2-40B4-BE49-F238E27FC236}">
                <a16:creationId xmlns:a16="http://schemas.microsoft.com/office/drawing/2014/main" id="{D152A94C-ED68-4B13-AEB6-29DE5407E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515" y="5026025"/>
            <a:ext cx="774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11" descr="A close up of a logo&#10;&#10;Description automatically generated">
            <a:extLst>
              <a:ext uri="{FF2B5EF4-FFF2-40B4-BE49-F238E27FC236}">
                <a16:creationId xmlns:a16="http://schemas.microsoft.com/office/drawing/2014/main" id="{B779F216-226D-47D5-8D66-A8552FFB4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518" y="3784600"/>
            <a:ext cx="6937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13">
            <a:extLst>
              <a:ext uri="{FF2B5EF4-FFF2-40B4-BE49-F238E27FC236}">
                <a16:creationId xmlns:a16="http://schemas.microsoft.com/office/drawing/2014/main" id="{D91E7FBE-D56C-435F-9772-9DA647A4D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968" y="1116016"/>
            <a:ext cx="9096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Rectangle 21">
            <a:extLst>
              <a:ext uri="{FF2B5EF4-FFF2-40B4-BE49-F238E27FC236}">
                <a16:creationId xmlns:a16="http://schemas.microsoft.com/office/drawing/2014/main" id="{1BA9625B-494B-4F14-A1A6-BD02136494F1}"/>
              </a:ext>
            </a:extLst>
          </p:cNvPr>
          <p:cNvSpPr>
            <a:spLocks noChangeArrowheads="1"/>
          </p:cNvSpPr>
          <p:nvPr/>
        </p:nvSpPr>
        <p:spPr bwMode="auto">
          <a:xfrm>
            <a:off x="3368186" y="1206503"/>
            <a:ext cx="61690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91440" anchor="ctr"/>
          <a:lstStyle>
            <a:lvl1pPr defTabSz="457200">
              <a:spcBef>
                <a:spcPts val="1200"/>
              </a:spcBef>
              <a:defRPr sz="2000">
                <a:solidFill>
                  <a:schemeClr val="bg2"/>
                </a:solidFill>
                <a:latin typeface="Arial" panose="020B0604020202020204" pitchFamily="34" charset="0"/>
                <a:cs typeface="Arial" panose="020B0604020202020204" pitchFamily="34" charset="0"/>
              </a:defRPr>
            </a:lvl1pPr>
            <a:lvl2pPr marL="200025" indent="-200025" defTabSz="457200">
              <a:spcBef>
                <a:spcPts val="600"/>
              </a:spcBef>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2pPr>
            <a:lvl3pPr marL="398463" indent="-200025" defTabSz="457200">
              <a:spcBef>
                <a:spcPts val="300"/>
              </a:spcBef>
              <a:buFont typeface="Lucida Grande"/>
              <a:buChar char="-"/>
              <a:defRPr sz="1600">
                <a:solidFill>
                  <a:schemeClr val="bg2"/>
                </a:solidFill>
                <a:latin typeface="Arial" panose="020B0604020202020204" pitchFamily="34" charset="0"/>
                <a:cs typeface="Arial" panose="020B0604020202020204" pitchFamily="34" charset="0"/>
              </a:defRPr>
            </a:lvl3pPr>
            <a:lvl4pPr marL="622300" indent="-200025" defTabSz="457200">
              <a:spcBef>
                <a:spcPts val="300"/>
              </a:spcBef>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806450" indent="-182563" defTabSz="457200">
              <a:spcBef>
                <a:spcPts val="300"/>
              </a:spcBef>
              <a:buFont typeface="Lucida Grande"/>
              <a:buChar char="-"/>
              <a:defRPr sz="1400">
                <a:solidFill>
                  <a:schemeClr val="bg2"/>
                </a:solidFill>
                <a:latin typeface="Arial" panose="020B0604020202020204" pitchFamily="34" charset="0"/>
                <a:cs typeface="Arial" panose="020B0604020202020204" pitchFamily="34" charset="0"/>
              </a:defRPr>
            </a:lvl5pPr>
            <a:lvl6pPr marL="12636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6pPr>
            <a:lvl7pPr marL="17208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7pPr>
            <a:lvl8pPr marL="21780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8pPr>
            <a:lvl9pPr marL="26352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480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 can choose  a provider from the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PDP Plus Network,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carefully selected, pre-screened dentists</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D1</a:t>
            </a:r>
          </a:p>
        </p:txBody>
      </p:sp>
      <p:sp>
        <p:nvSpPr>
          <p:cNvPr id="185352" name="Rectangle 22">
            <a:extLst>
              <a:ext uri="{FF2B5EF4-FFF2-40B4-BE49-F238E27FC236}">
                <a16:creationId xmlns:a16="http://schemas.microsoft.com/office/drawing/2014/main" id="{8C0CC98E-BFE8-471C-AB63-F1EA6725B6CB}"/>
              </a:ext>
            </a:extLst>
          </p:cNvPr>
          <p:cNvSpPr>
            <a:spLocks noChangeArrowheads="1"/>
          </p:cNvSpPr>
          <p:nvPr/>
        </p:nvSpPr>
        <p:spPr bwMode="auto">
          <a:xfrm>
            <a:off x="3368186" y="2452691"/>
            <a:ext cx="65039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91440" anchor="ctr"/>
          <a:lstStyle>
            <a:lvl1pPr defTabSz="457200">
              <a:spcBef>
                <a:spcPts val="1200"/>
              </a:spcBef>
              <a:defRPr sz="2000">
                <a:solidFill>
                  <a:schemeClr val="bg2"/>
                </a:solidFill>
                <a:latin typeface="Arial" panose="020B0604020202020204" pitchFamily="34" charset="0"/>
                <a:cs typeface="Arial" panose="020B0604020202020204" pitchFamily="34" charset="0"/>
              </a:defRPr>
            </a:lvl1pPr>
            <a:lvl2pPr marL="200025" indent="-200025" defTabSz="457200">
              <a:spcBef>
                <a:spcPts val="600"/>
              </a:spcBef>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2pPr>
            <a:lvl3pPr marL="398463" indent="-200025" defTabSz="457200">
              <a:spcBef>
                <a:spcPts val="300"/>
              </a:spcBef>
              <a:buFont typeface="Lucida Grande"/>
              <a:buChar char="-"/>
              <a:defRPr sz="1600">
                <a:solidFill>
                  <a:schemeClr val="bg2"/>
                </a:solidFill>
                <a:latin typeface="Arial" panose="020B0604020202020204" pitchFamily="34" charset="0"/>
                <a:cs typeface="Arial" panose="020B0604020202020204" pitchFamily="34" charset="0"/>
              </a:defRPr>
            </a:lvl3pPr>
            <a:lvl4pPr marL="622300" indent="-200025" defTabSz="457200">
              <a:spcBef>
                <a:spcPts val="300"/>
              </a:spcBef>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806450" indent="-182563" defTabSz="457200">
              <a:spcBef>
                <a:spcPts val="300"/>
              </a:spcBef>
              <a:buFont typeface="Lucida Grande"/>
              <a:buChar char="-"/>
              <a:defRPr sz="1400">
                <a:solidFill>
                  <a:schemeClr val="bg2"/>
                </a:solidFill>
                <a:latin typeface="Arial" panose="020B0604020202020204" pitchFamily="34" charset="0"/>
                <a:cs typeface="Arial" panose="020B0604020202020204" pitchFamily="34" charset="0"/>
              </a:defRPr>
            </a:lvl5pPr>
            <a:lvl6pPr marL="12636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6pPr>
            <a:lvl7pPr marL="17208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7pPr>
            <a:lvl8pPr marL="21780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8pPr>
            <a:lvl9pPr marL="26352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480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You’ll typically pay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35-50%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less than the average charges in the same area</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D4 D6</a:t>
            </a:r>
          </a:p>
        </p:txBody>
      </p:sp>
      <p:sp>
        <p:nvSpPr>
          <p:cNvPr id="185353" name="Rectangle 23">
            <a:extLst>
              <a:ext uri="{FF2B5EF4-FFF2-40B4-BE49-F238E27FC236}">
                <a16:creationId xmlns:a16="http://schemas.microsoft.com/office/drawing/2014/main" id="{774B55EB-984C-4614-A93D-5EB2C1D06F58}"/>
              </a:ext>
            </a:extLst>
          </p:cNvPr>
          <p:cNvSpPr>
            <a:spLocks noChangeArrowheads="1"/>
          </p:cNvSpPr>
          <p:nvPr/>
        </p:nvSpPr>
        <p:spPr bwMode="auto">
          <a:xfrm>
            <a:off x="3368186" y="3756028"/>
            <a:ext cx="63642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91440" anchor="ctr"/>
          <a:lstStyle>
            <a:lvl1pPr defTabSz="457200">
              <a:spcBef>
                <a:spcPts val="1200"/>
              </a:spcBef>
              <a:defRPr sz="2000">
                <a:solidFill>
                  <a:schemeClr val="bg2"/>
                </a:solidFill>
                <a:latin typeface="Arial" panose="020B0604020202020204" pitchFamily="34" charset="0"/>
                <a:cs typeface="Arial" panose="020B0604020202020204" pitchFamily="34" charset="0"/>
              </a:defRPr>
            </a:lvl1pPr>
            <a:lvl2pPr marL="200025" indent="-200025" defTabSz="457200">
              <a:spcBef>
                <a:spcPts val="600"/>
              </a:spcBef>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2pPr>
            <a:lvl3pPr marL="398463" indent="-200025" defTabSz="457200">
              <a:spcBef>
                <a:spcPts val="300"/>
              </a:spcBef>
              <a:buFont typeface="Lucida Grande"/>
              <a:buChar char="-"/>
              <a:defRPr sz="1600">
                <a:solidFill>
                  <a:schemeClr val="bg2"/>
                </a:solidFill>
                <a:latin typeface="Arial" panose="020B0604020202020204" pitchFamily="34" charset="0"/>
                <a:cs typeface="Arial" panose="020B0604020202020204" pitchFamily="34" charset="0"/>
              </a:defRPr>
            </a:lvl3pPr>
            <a:lvl4pPr marL="622300" indent="-200025" defTabSz="457200">
              <a:spcBef>
                <a:spcPts val="300"/>
              </a:spcBef>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806450" indent="-182563" defTabSz="457200">
              <a:spcBef>
                <a:spcPts val="300"/>
              </a:spcBef>
              <a:buFont typeface="Lucida Grande"/>
              <a:buChar char="-"/>
              <a:defRPr sz="1400">
                <a:solidFill>
                  <a:schemeClr val="bg2"/>
                </a:solidFill>
                <a:latin typeface="Arial" panose="020B0604020202020204" pitchFamily="34" charset="0"/>
                <a:cs typeface="Arial" panose="020B0604020202020204" pitchFamily="34" charset="0"/>
              </a:defRPr>
            </a:lvl5pPr>
            <a:lvl6pPr marL="12636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6pPr>
            <a:lvl7pPr marL="17208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7pPr>
            <a:lvl8pPr marL="21780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8pPr>
            <a:lvl9pPr marL="26352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48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Usually your </a:t>
            </a: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dentist files dental claims on your behalf</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meaning less paperwork for you</a:t>
            </a:r>
          </a:p>
        </p:txBody>
      </p:sp>
      <p:sp>
        <p:nvSpPr>
          <p:cNvPr id="185354" name="Rectangle 24">
            <a:extLst>
              <a:ext uri="{FF2B5EF4-FFF2-40B4-BE49-F238E27FC236}">
                <a16:creationId xmlns:a16="http://schemas.microsoft.com/office/drawing/2014/main" id="{8ED0B5B9-A4B2-49E4-9399-1B30B1983909}"/>
              </a:ext>
            </a:extLst>
          </p:cNvPr>
          <p:cNvSpPr>
            <a:spLocks noChangeArrowheads="1"/>
          </p:cNvSpPr>
          <p:nvPr/>
        </p:nvSpPr>
        <p:spPr bwMode="auto">
          <a:xfrm>
            <a:off x="3368186" y="5030791"/>
            <a:ext cx="66182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91440" anchor="ctr"/>
          <a:lstStyle>
            <a:lvl1pPr defTabSz="457200">
              <a:spcBef>
                <a:spcPts val="1200"/>
              </a:spcBef>
              <a:defRPr sz="2000">
                <a:solidFill>
                  <a:schemeClr val="bg2"/>
                </a:solidFill>
                <a:latin typeface="Arial" panose="020B0604020202020204" pitchFamily="34" charset="0"/>
                <a:cs typeface="Arial" panose="020B0604020202020204" pitchFamily="34" charset="0"/>
              </a:defRPr>
            </a:lvl1pPr>
            <a:lvl2pPr marL="200025" indent="-200025" defTabSz="457200">
              <a:spcBef>
                <a:spcPts val="600"/>
              </a:spcBef>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2pPr>
            <a:lvl3pPr marL="398463" indent="-200025" defTabSz="457200">
              <a:spcBef>
                <a:spcPts val="300"/>
              </a:spcBef>
              <a:buFont typeface="Lucida Grande"/>
              <a:buChar char="-"/>
              <a:defRPr sz="1600">
                <a:solidFill>
                  <a:schemeClr val="bg2"/>
                </a:solidFill>
                <a:latin typeface="Arial" panose="020B0604020202020204" pitchFamily="34" charset="0"/>
                <a:cs typeface="Arial" panose="020B0604020202020204" pitchFamily="34" charset="0"/>
              </a:defRPr>
            </a:lvl3pPr>
            <a:lvl4pPr marL="622300" indent="-200025" defTabSz="457200">
              <a:spcBef>
                <a:spcPts val="300"/>
              </a:spcBef>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806450" indent="-182563" defTabSz="457200">
              <a:spcBef>
                <a:spcPts val="300"/>
              </a:spcBef>
              <a:buFont typeface="Lucida Grande"/>
              <a:buChar char="-"/>
              <a:defRPr sz="1400">
                <a:solidFill>
                  <a:schemeClr val="bg2"/>
                </a:solidFill>
                <a:latin typeface="Arial" panose="020B0604020202020204" pitchFamily="34" charset="0"/>
                <a:cs typeface="Arial" panose="020B0604020202020204" pitchFamily="34" charset="0"/>
              </a:defRPr>
            </a:lvl5pPr>
            <a:lvl6pPr marL="12636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6pPr>
            <a:lvl7pPr marL="17208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7pPr>
            <a:lvl8pPr marL="21780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8pPr>
            <a:lvl9pPr marL="2635250" indent="-182563" defTabSz="457200" eaLnBrk="0" fontAlgn="base" hangingPunct="0">
              <a:spcBef>
                <a:spcPts val="300"/>
              </a:spcBef>
              <a:spcAft>
                <a:spcPct val="0"/>
              </a:spcAft>
              <a:buFont typeface="Lucida Grande"/>
              <a:buChar char="-"/>
              <a:defRPr sz="1400">
                <a:solidFill>
                  <a:schemeClr val="bg2"/>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480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You’ll have easy access to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pre-treatment estimates,</a:t>
            </a:r>
            <a:r>
              <a:rPr kumimoji="0" lang="en-US" altLang="en-US" sz="20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D3</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real-time claims processing</a:t>
            </a:r>
          </a:p>
        </p:txBody>
      </p:sp>
      <p:cxnSp>
        <p:nvCxnSpPr>
          <p:cNvPr id="26" name="Straight Connector 25">
            <a:extLst>
              <a:ext uri="{FF2B5EF4-FFF2-40B4-BE49-F238E27FC236}">
                <a16:creationId xmlns:a16="http://schemas.microsoft.com/office/drawing/2014/main" id="{9B40E749-A328-4786-B2D1-946AE96D8773}"/>
              </a:ext>
            </a:extLst>
          </p:cNvPr>
          <p:cNvCxnSpPr>
            <a:cxnSpLocks/>
          </p:cNvCxnSpPr>
          <p:nvPr/>
        </p:nvCxnSpPr>
        <p:spPr>
          <a:xfrm>
            <a:off x="609600" y="2189163"/>
            <a:ext cx="10934700"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D0E217D8-252C-42B8-B7B6-79E8920A95CD}"/>
              </a:ext>
            </a:extLst>
          </p:cNvPr>
          <p:cNvCxnSpPr>
            <a:cxnSpLocks/>
          </p:cNvCxnSpPr>
          <p:nvPr/>
        </p:nvCxnSpPr>
        <p:spPr>
          <a:xfrm flipV="1">
            <a:off x="609600" y="3429000"/>
            <a:ext cx="10934700" cy="3810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7F853F78-AEF4-42E1-A7A8-08DC98DDAF03}"/>
              </a:ext>
            </a:extLst>
          </p:cNvPr>
          <p:cNvCxnSpPr>
            <a:cxnSpLocks/>
          </p:cNvCxnSpPr>
          <p:nvPr/>
        </p:nvCxnSpPr>
        <p:spPr>
          <a:xfrm>
            <a:off x="609600" y="4732338"/>
            <a:ext cx="10934700"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85358" name="Picture 29" descr="A close up of a logo&#10;&#10;Description automatically generated">
            <a:extLst>
              <a:ext uri="{FF2B5EF4-FFF2-40B4-BE49-F238E27FC236}">
                <a16:creationId xmlns:a16="http://schemas.microsoft.com/office/drawing/2014/main" id="{0804871D-9373-4A07-BF84-65BCABE23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040" y="2503488"/>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4D3E77E-EEDC-A24F-9896-728309A4A01C}"/>
              </a:ext>
            </a:extLst>
          </p:cNvPr>
          <p:cNvSpPr txBox="1"/>
          <p:nvPr/>
        </p:nvSpPr>
        <p:spPr>
          <a:xfrm>
            <a:off x="-384748" y="6490741"/>
            <a:ext cx="0" cy="0"/>
          </a:xfrm>
          <a:prstGeom prst="rect">
            <a:avLst/>
          </a:prstGeom>
          <a:noFill/>
        </p:spPr>
        <p:txBody>
          <a:bodyPr wrap="none" lIns="0" tIns="0" rIns="0" bIns="0" rtlCol="0">
            <a:noAutofit/>
          </a:bodyPr>
          <a:lstStyle/>
          <a:p>
            <a:pPr marL="0" marR="0" lvl="0" indent="0" algn="l" defTabSz="456758"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dirty="0" err="1">
              <a:ln>
                <a:noFill/>
              </a:ln>
              <a:solidFill>
                <a:srgbClr val="75787B"/>
              </a:solidFill>
              <a:effectLst/>
              <a:uLnTx/>
              <a:uFillTx/>
              <a:latin typeface="Arial"/>
              <a:ea typeface="MetLife Circular Light" charset="0"/>
              <a:cs typeface="MetLife Circular Light" charset="0"/>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Table 69">
            <a:extLst>
              <a:ext uri="{FF2B5EF4-FFF2-40B4-BE49-F238E27FC236}">
                <a16:creationId xmlns:a16="http://schemas.microsoft.com/office/drawing/2014/main" id="{C2B634E2-DAD6-422A-A334-10F0063585CF}"/>
              </a:ext>
            </a:extLst>
          </p:cNvPr>
          <p:cNvGraphicFramePr>
            <a:graphicFrameLocks noGrp="1"/>
          </p:cNvGraphicFramePr>
          <p:nvPr/>
        </p:nvGraphicFramePr>
        <p:xfrm>
          <a:off x="598023" y="1963054"/>
          <a:ext cx="10934700" cy="413634"/>
        </p:xfrm>
        <a:graphic>
          <a:graphicData uri="http://schemas.openxmlformats.org/drawingml/2006/table">
            <a:tbl>
              <a:tblPr firstRow="1" bandRow="1">
                <a:effectLst/>
              </a:tblPr>
              <a:tblGrid>
                <a:gridCol w="1944646">
                  <a:extLst>
                    <a:ext uri="{9D8B030D-6E8A-4147-A177-3AD203B41FA5}">
                      <a16:colId xmlns:a16="http://schemas.microsoft.com/office/drawing/2014/main" val="20000"/>
                    </a:ext>
                  </a:extLst>
                </a:gridCol>
                <a:gridCol w="2164078">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13634">
                <a:tc>
                  <a:txBody>
                    <a:body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1" i="0" u="none" strike="noStrike" cap="none" normalizeH="0" baseline="0">
                          <a:ln>
                            <a:noFill/>
                          </a:ln>
                          <a:solidFill>
                            <a:schemeClr val="tx1"/>
                          </a:solidFill>
                          <a:effectLst/>
                          <a:latin typeface="+mn-lt"/>
                        </a:rPr>
                        <a:t>Type A: Preventive </a:t>
                      </a:r>
                      <a:endParaRPr kumimoji="0" lang="en-US" sz="1050" b="0" i="0" u="none" strike="noStrike" cap="none" normalizeH="0" baseline="0">
                        <a:ln>
                          <a:noFill/>
                        </a:ln>
                        <a:solidFill>
                          <a:schemeClr val="tx1"/>
                        </a:solidFill>
                        <a:effectLst/>
                        <a:latin typeface="+mn-lt"/>
                      </a:endParaRP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0" i="0" u="none" strike="noStrike" cap="none" normalizeH="0" baseline="0">
                          <a:ln>
                            <a:noFill/>
                          </a:ln>
                          <a:solidFill>
                            <a:schemeClr val="tx1"/>
                          </a:solidFill>
                          <a:effectLst/>
                          <a:latin typeface="+mn-lt"/>
                        </a:rPr>
                        <a:t>100% </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100%</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85000"/>
                        </a:lnSpc>
                        <a:spcBef>
                          <a:spcPct val="25000"/>
                        </a:spcBef>
                        <a:spcAft>
                          <a:spcPct val="0"/>
                        </a:spcAft>
                        <a:buClrTx/>
                        <a:buSzTx/>
                        <a:buFontTx/>
                        <a:buNone/>
                      </a:pPr>
                      <a:r>
                        <a:rPr kumimoji="0" lang="en-US" sz="1050" b="0" i="0" u="none" strike="noStrike" cap="none" normalizeH="0" baseline="0">
                          <a:ln>
                            <a:noFill/>
                          </a:ln>
                          <a:solidFill>
                            <a:schemeClr val="tx1"/>
                          </a:solidFill>
                          <a:effectLst/>
                          <a:latin typeface="+mn-lt"/>
                        </a:rPr>
                        <a:t>100% </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100%</a:t>
                      </a:r>
                    </a:p>
                  </a:txBody>
                  <a:tcPr marL="109733" marR="109733" marT="0" marB="4570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65" name="Table 64">
            <a:extLst>
              <a:ext uri="{FF2B5EF4-FFF2-40B4-BE49-F238E27FC236}">
                <a16:creationId xmlns:a16="http://schemas.microsoft.com/office/drawing/2014/main" id="{42355430-CE4F-412F-82BD-9C89EB255E32}"/>
              </a:ext>
            </a:extLst>
          </p:cNvPr>
          <p:cNvGraphicFramePr>
            <a:graphicFrameLocks noGrp="1"/>
          </p:cNvGraphicFramePr>
          <p:nvPr/>
        </p:nvGraphicFramePr>
        <p:xfrm>
          <a:off x="598024" y="1548278"/>
          <a:ext cx="10934700" cy="410494"/>
        </p:xfrm>
        <a:graphic>
          <a:graphicData uri="http://schemas.openxmlformats.org/drawingml/2006/table">
            <a:tbl>
              <a:tblPr firstRow="1" bandRow="1">
                <a:effectLst/>
              </a:tblPr>
              <a:tblGrid>
                <a:gridCol w="10934700">
                  <a:extLst>
                    <a:ext uri="{9D8B030D-6E8A-4147-A177-3AD203B41FA5}">
                      <a16:colId xmlns:a16="http://schemas.microsoft.com/office/drawing/2014/main" val="20000"/>
                    </a:ext>
                  </a:extLst>
                </a:gridCol>
              </a:tblGrid>
              <a:tr h="410494">
                <a:tc>
                  <a:txBody>
                    <a:bodyPr/>
                    <a:lstStyle/>
                    <a:p>
                      <a:r>
                        <a:rPr lang="en-US" sz="1050" b="1">
                          <a:solidFill>
                            <a:schemeClr val="tx1"/>
                          </a:solidFill>
                          <a:latin typeface="+mn-lt"/>
                        </a:rPr>
                        <a:t>Services Provided</a:t>
                      </a:r>
                      <a:endParaRPr lang="en-US" sz="1050" b="0" i="1" baseline="30000">
                        <a:solidFill>
                          <a:schemeClr val="tx1"/>
                        </a:solidFill>
                        <a:latin typeface="+mn-lt"/>
                      </a:endParaRPr>
                    </a:p>
                  </a:txBody>
                  <a:tcPr marL="91430" marR="91430"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bl>
          </a:graphicData>
        </a:graphic>
      </p:graphicFrame>
      <p:graphicFrame>
        <p:nvGraphicFramePr>
          <p:cNvPr id="88" name="Table 87">
            <a:extLst>
              <a:ext uri="{FF2B5EF4-FFF2-40B4-BE49-F238E27FC236}">
                <a16:creationId xmlns:a16="http://schemas.microsoft.com/office/drawing/2014/main" id="{AAAD46DE-924F-45BC-A19A-52A1077E3313}"/>
              </a:ext>
            </a:extLst>
          </p:cNvPr>
          <p:cNvGraphicFramePr>
            <a:graphicFrameLocks noGrp="1"/>
          </p:cNvGraphicFramePr>
          <p:nvPr/>
        </p:nvGraphicFramePr>
        <p:xfrm>
          <a:off x="2529840" y="622563"/>
          <a:ext cx="9014458" cy="895722"/>
        </p:xfrm>
        <a:graphic>
          <a:graphicData uri="http://schemas.openxmlformats.org/drawingml/2006/table">
            <a:tbl>
              <a:tblPr firstRow="1" bandRow="1">
                <a:effectLst/>
              </a:tblPr>
              <a:tblGrid>
                <a:gridCol w="2170402">
                  <a:extLst>
                    <a:ext uri="{9D8B030D-6E8A-4147-A177-3AD203B41FA5}">
                      <a16:colId xmlns:a16="http://schemas.microsoft.com/office/drawing/2014/main" val="20001"/>
                    </a:ext>
                  </a:extLst>
                </a:gridCol>
                <a:gridCol w="2284133">
                  <a:extLst>
                    <a:ext uri="{9D8B030D-6E8A-4147-A177-3AD203B41FA5}">
                      <a16:colId xmlns:a16="http://schemas.microsoft.com/office/drawing/2014/main" val="3979895184"/>
                    </a:ext>
                  </a:extLst>
                </a:gridCol>
                <a:gridCol w="2277372">
                  <a:extLst>
                    <a:ext uri="{9D8B030D-6E8A-4147-A177-3AD203B41FA5}">
                      <a16:colId xmlns:a16="http://schemas.microsoft.com/office/drawing/2014/main" val="20002"/>
                    </a:ext>
                  </a:extLst>
                </a:gridCol>
                <a:gridCol w="2282551">
                  <a:extLst>
                    <a:ext uri="{9D8B030D-6E8A-4147-A177-3AD203B41FA5}">
                      <a16:colId xmlns:a16="http://schemas.microsoft.com/office/drawing/2014/main" val="2828090618"/>
                    </a:ext>
                  </a:extLst>
                </a:gridCol>
              </a:tblGrid>
              <a:tr h="39536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1050" b="1" kern="1200">
                          <a:solidFill>
                            <a:schemeClr val="tx1"/>
                          </a:solidFill>
                          <a:effectLst/>
                          <a:latin typeface="Arial" pitchFamily="34" charset="0"/>
                          <a:ea typeface="+mn-ea"/>
                          <a:cs typeface="Arial" pitchFamily="34" charset="0"/>
                        </a:rPr>
                        <a:t>High Classic MAC </a:t>
                      </a: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b="1" kern="1200">
                        <a:solidFill>
                          <a:srgbClr val="FF0000"/>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1050" b="1" i="0" u="none" strike="noStrike" kern="1200" baseline="0">
                          <a:solidFill>
                            <a:schemeClr val="tx1"/>
                          </a:solidFill>
                          <a:effectLst/>
                          <a:latin typeface="Arial" pitchFamily="34" charset="0"/>
                          <a:ea typeface="+mn-ea"/>
                          <a:cs typeface="Arial" pitchFamily="34" charset="0"/>
                        </a:rPr>
                        <a:t>Low Classic MAC</a:t>
                      </a:r>
                      <a:endParaRPr lang="en-US" sz="1050" b="1" kern="1200">
                        <a:solidFill>
                          <a:schemeClr val="tx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kern="1200">
                        <a:solidFill>
                          <a:schemeClr val="tx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500359">
                <a:tc>
                  <a:txBody>
                    <a:bodyPr/>
                    <a:lstStyle/>
                    <a:p>
                      <a:pPr algn="l"/>
                      <a:r>
                        <a:rPr kumimoji="0" lang="en-US" sz="1050" b="1" i="0" u="none" strike="noStrike" cap="none" normalizeH="0" baseline="0">
                          <a:ln>
                            <a:noFill/>
                          </a:ln>
                          <a:solidFill>
                            <a:schemeClr val="bg1"/>
                          </a:solidFill>
                          <a:effectLst/>
                          <a:latin typeface="Arial" pitchFamily="34" charset="0"/>
                          <a:cs typeface="Arial" pitchFamily="34" charset="0"/>
                        </a:rPr>
                        <a:t>In-network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percentage of negotiated fee</a:t>
                      </a:r>
                      <a:r>
                        <a:rPr kumimoji="0" lang="en-US" sz="1050" b="1" i="0" u="none" strike="noStrike" kern="1200" cap="none" normalizeH="0" baseline="30000">
                          <a:ln>
                            <a:noFill/>
                          </a:ln>
                          <a:solidFill>
                            <a:schemeClr val="bg1"/>
                          </a:solidFill>
                          <a:effectLst/>
                          <a:latin typeface="Arial" pitchFamily="34" charset="0"/>
                          <a:cs typeface="Arial" pitchFamily="34" charset="0"/>
                        </a:rPr>
                        <a:t>D4</a:t>
                      </a:r>
                      <a:endParaRPr lang="en-US" sz="1050" b="1" kern="1200">
                        <a:solidFill>
                          <a:schemeClr val="bg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1" i="0" u="none" strike="noStrike" cap="none" normalizeH="0" baseline="0">
                          <a:ln>
                            <a:noFill/>
                          </a:ln>
                          <a:solidFill>
                            <a:schemeClr val="bg1"/>
                          </a:solidFill>
                          <a:effectLst/>
                          <a:latin typeface="Arial" pitchFamily="34" charset="0"/>
                          <a:cs typeface="Arial" pitchFamily="34" charset="0"/>
                        </a:rPr>
                        <a:t>Out-of-network dentists:</a:t>
                      </a:r>
                      <a:br>
                        <a:rPr kumimoji="0" lang="en-US" sz="1050" b="1" i="0" u="none" strike="noStrike" cap="none" normalizeH="0" baseline="0">
                          <a:ln>
                            <a:noFill/>
                          </a:ln>
                          <a:solidFill>
                            <a:schemeClr val="bg1"/>
                          </a:solidFill>
                          <a:effectLst/>
                          <a:latin typeface="Arial" pitchFamily="34" charset="0"/>
                          <a:cs typeface="Arial" pitchFamily="34" charset="0"/>
                        </a:rPr>
                      </a:br>
                      <a:r>
                        <a:rPr kumimoji="0" lang="en-US" sz="1050" b="1" i="0" u="none" strike="noStrike" cap="none" normalizeH="0" baseline="0">
                          <a:ln>
                            <a:noFill/>
                          </a:ln>
                          <a:solidFill>
                            <a:schemeClr val="bg1"/>
                          </a:solidFill>
                          <a:effectLst/>
                          <a:latin typeface="Arial" pitchFamily="34" charset="0"/>
                          <a:cs typeface="Arial" pitchFamily="34" charset="0"/>
                        </a:rPr>
                        <a:t>Maximum Allowable Charge</a:t>
                      </a:r>
                      <a:r>
                        <a:rPr kumimoji="0" lang="en-US" sz="1050" b="1" i="0" u="none" strike="noStrike" kern="1200" cap="none" normalizeH="0" baseline="30000">
                          <a:ln>
                            <a:noFill/>
                          </a:ln>
                          <a:solidFill>
                            <a:schemeClr val="bg1"/>
                          </a:solidFill>
                          <a:effectLst/>
                          <a:latin typeface="Arial" pitchFamily="34" charset="0"/>
                          <a:cs typeface="Arial" pitchFamily="34" charset="0"/>
                        </a:rPr>
                        <a:t>D5</a:t>
                      </a:r>
                      <a:endParaRPr kumimoji="0" lang="en-US" sz="1050" b="1" i="0" u="none" strike="noStrike" cap="none" normalizeH="0" baseline="0">
                        <a:ln>
                          <a:noFill/>
                        </a:ln>
                        <a:solidFill>
                          <a:schemeClr val="bg1"/>
                        </a:solidFill>
                        <a:effectLst/>
                        <a:latin typeface="Arial" pitchFamily="34" charset="0"/>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kumimoji="0" lang="en-US" sz="1050" b="1" i="0" u="none" strike="noStrike" cap="none" normalizeH="0" baseline="0" dirty="0">
                          <a:ln>
                            <a:noFill/>
                          </a:ln>
                          <a:solidFill>
                            <a:schemeClr val="bg1"/>
                          </a:solidFill>
                          <a:effectLst/>
                          <a:latin typeface="Arial" pitchFamily="34" charset="0"/>
                          <a:cs typeface="Arial" pitchFamily="34" charset="0"/>
                        </a:rPr>
                        <a:t>In-network dentists:</a:t>
                      </a:r>
                      <a:br>
                        <a:rPr kumimoji="0" lang="en-US" sz="1050" b="1" i="0" u="none" strike="noStrike" cap="none" normalizeH="0" baseline="0" dirty="0">
                          <a:ln>
                            <a:noFill/>
                          </a:ln>
                          <a:solidFill>
                            <a:schemeClr val="bg1"/>
                          </a:solidFill>
                          <a:effectLst/>
                          <a:latin typeface="Arial" pitchFamily="34" charset="0"/>
                          <a:cs typeface="Arial" pitchFamily="34" charset="0"/>
                        </a:rPr>
                      </a:br>
                      <a:r>
                        <a:rPr kumimoji="0" lang="en-US" sz="1050" b="1" i="0" u="none" strike="noStrike" cap="none" normalizeH="0" baseline="0" dirty="0">
                          <a:ln>
                            <a:noFill/>
                          </a:ln>
                          <a:solidFill>
                            <a:schemeClr val="bg1"/>
                          </a:solidFill>
                          <a:effectLst/>
                          <a:latin typeface="Arial" pitchFamily="34" charset="0"/>
                          <a:cs typeface="Arial" pitchFamily="34" charset="0"/>
                        </a:rPr>
                        <a:t>percentage of </a:t>
                      </a:r>
                      <a:r>
                        <a:rPr kumimoji="0" lang="en-US" sz="1050" b="1" i="0" u="none" strike="noStrike" cap="none" normalizeH="0" baseline="0">
                          <a:ln>
                            <a:noFill/>
                          </a:ln>
                          <a:solidFill>
                            <a:schemeClr val="bg1"/>
                          </a:solidFill>
                          <a:effectLst/>
                          <a:latin typeface="Arial" pitchFamily="34" charset="0"/>
                          <a:cs typeface="Arial" pitchFamily="34" charset="0"/>
                        </a:rPr>
                        <a:t>negotiated fee</a:t>
                      </a:r>
                      <a:r>
                        <a:rPr kumimoji="0" lang="en-US" sz="1050" b="1" i="0" u="none" strike="noStrike" kern="1200" cap="none" normalizeH="0" baseline="30000">
                          <a:ln>
                            <a:noFill/>
                          </a:ln>
                          <a:solidFill>
                            <a:schemeClr val="bg1"/>
                          </a:solidFill>
                          <a:effectLst/>
                          <a:latin typeface="Arial" pitchFamily="34" charset="0"/>
                          <a:cs typeface="Arial" pitchFamily="34" charset="0"/>
                        </a:rPr>
                        <a:t>D4</a:t>
                      </a:r>
                      <a:endParaRPr lang="en-US" sz="1050" b="1" kern="1200">
                        <a:solidFill>
                          <a:schemeClr val="bg1"/>
                        </a:solidFill>
                        <a:effectLst/>
                        <a:latin typeface="Arial" pitchFamily="34" charset="0"/>
                        <a:ea typeface="+mn-ea"/>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1" i="0" u="none" strike="noStrike" cap="none" normalizeH="0" baseline="0" dirty="0">
                          <a:ln>
                            <a:noFill/>
                          </a:ln>
                          <a:solidFill>
                            <a:schemeClr val="bg1"/>
                          </a:solidFill>
                          <a:effectLst/>
                          <a:latin typeface="Arial" pitchFamily="34" charset="0"/>
                          <a:cs typeface="Arial" pitchFamily="34" charset="0"/>
                        </a:rPr>
                        <a:t>Out-of-network dentists:</a:t>
                      </a:r>
                      <a:br>
                        <a:rPr kumimoji="0" lang="en-US" sz="1050" b="1" i="0" u="none" strike="noStrike" cap="none" normalizeH="0" baseline="0" dirty="0">
                          <a:ln>
                            <a:noFill/>
                          </a:ln>
                          <a:solidFill>
                            <a:schemeClr val="bg1"/>
                          </a:solidFill>
                          <a:effectLst/>
                          <a:latin typeface="Arial" pitchFamily="34" charset="0"/>
                          <a:cs typeface="Arial" pitchFamily="34" charset="0"/>
                        </a:rPr>
                      </a:br>
                      <a:r>
                        <a:rPr kumimoji="0" lang="en-US" sz="1050" b="1" i="0" u="none" strike="noStrike" cap="none" normalizeH="0" baseline="0" dirty="0">
                          <a:ln>
                            <a:noFill/>
                          </a:ln>
                          <a:solidFill>
                            <a:schemeClr val="bg1"/>
                          </a:solidFill>
                          <a:effectLst/>
                          <a:latin typeface="Arial" pitchFamily="34" charset="0"/>
                          <a:cs typeface="Arial" pitchFamily="34" charset="0"/>
                        </a:rPr>
                        <a:t>Maximum Allowable Charge</a:t>
                      </a:r>
                      <a:r>
                        <a:rPr kumimoji="0" lang="en-US" sz="1050" b="1" i="0" u="none" strike="noStrike" kern="1200" cap="none" normalizeH="0" baseline="30000" dirty="0">
                          <a:ln>
                            <a:noFill/>
                          </a:ln>
                          <a:solidFill>
                            <a:schemeClr val="bg1"/>
                          </a:solidFill>
                          <a:effectLst/>
                          <a:latin typeface="Arial" pitchFamily="34" charset="0"/>
                          <a:cs typeface="Arial" pitchFamily="34" charset="0"/>
                        </a:rPr>
                        <a:t>D5</a:t>
                      </a:r>
                      <a:endParaRPr kumimoji="0" lang="en-US" sz="1050" b="1" i="0" u="none" strike="noStrike" cap="none" normalizeH="0" baseline="0" dirty="0">
                        <a:ln>
                          <a:noFill/>
                        </a:ln>
                        <a:solidFill>
                          <a:schemeClr val="bg1"/>
                        </a:solidFill>
                        <a:effectLst/>
                        <a:latin typeface="Arial" pitchFamily="34" charset="0"/>
                        <a:cs typeface="Arial" pitchFamily="34" charset="0"/>
                      </a:endParaRPr>
                    </a:p>
                  </a:txBody>
                  <a:tcPr marL="91430" marR="914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57679746"/>
                  </a:ext>
                </a:extLst>
              </a:tr>
            </a:tbl>
          </a:graphicData>
        </a:graphic>
      </p:graphicFrame>
      <p:sp>
        <p:nvSpPr>
          <p:cNvPr id="128022" name="Title 1">
            <a:extLst>
              <a:ext uri="{FF2B5EF4-FFF2-40B4-BE49-F238E27FC236}">
                <a16:creationId xmlns:a16="http://schemas.microsoft.com/office/drawing/2014/main" id="{825CEBCA-4732-40EA-AF81-51CC41DCDAFF}"/>
              </a:ext>
            </a:extLst>
          </p:cNvPr>
          <p:cNvSpPr>
            <a:spLocks noGrp="1" noChangeArrowheads="1"/>
          </p:cNvSpPr>
          <p:nvPr>
            <p:ph type="title"/>
          </p:nvPr>
        </p:nvSpPr>
        <p:spPr>
          <a:xfrm>
            <a:off x="609601" y="227016"/>
            <a:ext cx="8555037" cy="511175"/>
          </a:xfrm>
        </p:spPr>
        <p:txBody>
          <a:bodyPr/>
          <a:lstStyle/>
          <a:p>
            <a:pPr eaLnBrk="1" hangingPunct="1"/>
            <a:r>
              <a:rPr lang="en-US" altLang="en-US" sz="2400"/>
              <a:t>Dual Option Benefits Breakdown</a:t>
            </a:r>
            <a:endParaRPr lang="en-US" altLang="en-US" sz="2600"/>
          </a:p>
        </p:txBody>
      </p:sp>
      <p:sp>
        <p:nvSpPr>
          <p:cNvPr id="5" name="Rectangle 4">
            <a:extLst>
              <a:ext uri="{FF2B5EF4-FFF2-40B4-BE49-F238E27FC236}">
                <a16:creationId xmlns:a16="http://schemas.microsoft.com/office/drawing/2014/main" id="{01F87ABA-1888-4273-8890-7F757006C03A}"/>
              </a:ext>
            </a:extLst>
          </p:cNvPr>
          <p:cNvSpPr/>
          <p:nvPr/>
        </p:nvSpPr>
        <p:spPr>
          <a:xfrm>
            <a:off x="7715170" y="233382"/>
            <a:ext cx="2070888"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70C0"/>
                </a:solidFill>
                <a:effectLst/>
                <a:uLnTx/>
                <a:uFillTx/>
                <a:latin typeface="Arial"/>
                <a:cs typeface="Arial"/>
              </a:rPr>
              <a:t>PDP PLUS Network</a:t>
            </a:r>
          </a:p>
        </p:txBody>
      </p:sp>
      <p:graphicFrame>
        <p:nvGraphicFramePr>
          <p:cNvPr id="12" name="Table 11">
            <a:extLst>
              <a:ext uri="{FF2B5EF4-FFF2-40B4-BE49-F238E27FC236}">
                <a16:creationId xmlns:a16="http://schemas.microsoft.com/office/drawing/2014/main" id="{F753FE3C-D6D8-4C53-A7B6-3C9447386B93}"/>
              </a:ext>
            </a:extLst>
          </p:cNvPr>
          <p:cNvGraphicFramePr>
            <a:graphicFrameLocks noGrp="1"/>
          </p:cNvGraphicFramePr>
          <p:nvPr/>
        </p:nvGraphicFramePr>
        <p:xfrm>
          <a:off x="598026" y="2380755"/>
          <a:ext cx="10934699" cy="420179"/>
        </p:xfrm>
        <a:graphic>
          <a:graphicData uri="http://schemas.openxmlformats.org/drawingml/2006/table">
            <a:tbl>
              <a:tblPr firstRow="1" bandRow="1">
                <a:effectLst/>
              </a:tblPr>
              <a:tblGrid>
                <a:gridCol w="1935214">
                  <a:extLst>
                    <a:ext uri="{9D8B030D-6E8A-4147-A177-3AD203B41FA5}">
                      <a16:colId xmlns:a16="http://schemas.microsoft.com/office/drawing/2014/main" val="20000"/>
                    </a:ext>
                  </a:extLst>
                </a:gridCol>
                <a:gridCol w="2173509">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20179">
                <a:tc>
                  <a:txBody>
                    <a:body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B: Basic </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85%</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85%</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5" name="Table 14">
            <a:extLst>
              <a:ext uri="{FF2B5EF4-FFF2-40B4-BE49-F238E27FC236}">
                <a16:creationId xmlns:a16="http://schemas.microsoft.com/office/drawing/2014/main" id="{D3150DAC-9654-4248-A9EE-61658355E1B4}"/>
              </a:ext>
            </a:extLst>
          </p:cNvPr>
          <p:cNvGraphicFramePr>
            <a:graphicFrameLocks noGrp="1"/>
          </p:cNvGraphicFramePr>
          <p:nvPr/>
        </p:nvGraphicFramePr>
        <p:xfrm>
          <a:off x="598026" y="2804158"/>
          <a:ext cx="10934699" cy="404499"/>
        </p:xfrm>
        <a:graphic>
          <a:graphicData uri="http://schemas.openxmlformats.org/drawingml/2006/table">
            <a:tbl>
              <a:tblPr firstRow="1" bandRow="1">
                <a:effectLst/>
              </a:tblPr>
              <a:tblGrid>
                <a:gridCol w="1935214">
                  <a:extLst>
                    <a:ext uri="{9D8B030D-6E8A-4147-A177-3AD203B41FA5}">
                      <a16:colId xmlns:a16="http://schemas.microsoft.com/office/drawing/2014/main" val="20000"/>
                    </a:ext>
                  </a:extLst>
                </a:gridCol>
                <a:gridCol w="2173509">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04499">
                <a:tc>
                  <a:txBody>
                    <a:body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C: Major </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6" name="Table 15">
            <a:extLst>
              <a:ext uri="{FF2B5EF4-FFF2-40B4-BE49-F238E27FC236}">
                <a16:creationId xmlns:a16="http://schemas.microsoft.com/office/drawing/2014/main" id="{0FCD37E6-1612-4D1C-9A64-B90E39580109}"/>
              </a:ext>
            </a:extLst>
          </p:cNvPr>
          <p:cNvGraphicFramePr>
            <a:graphicFrameLocks noGrp="1"/>
          </p:cNvGraphicFramePr>
          <p:nvPr/>
        </p:nvGraphicFramePr>
        <p:xfrm>
          <a:off x="598025" y="3208656"/>
          <a:ext cx="10934700" cy="564474"/>
        </p:xfrm>
        <a:graphic>
          <a:graphicData uri="http://schemas.openxmlformats.org/drawingml/2006/table">
            <a:tbl>
              <a:tblPr firstRow="1" bandRow="1">
                <a:effectLst/>
              </a:tblPr>
              <a:tblGrid>
                <a:gridCol w="1944646">
                  <a:extLst>
                    <a:ext uri="{9D8B030D-6E8A-4147-A177-3AD203B41FA5}">
                      <a16:colId xmlns:a16="http://schemas.microsoft.com/office/drawing/2014/main" val="20000"/>
                    </a:ext>
                  </a:extLst>
                </a:gridCol>
                <a:gridCol w="2164078">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564474">
                <a:tc>
                  <a:txBody>
                    <a:body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Type D: Orthodontia</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dirty="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dirty="0">
                          <a:ln>
                            <a:noFill/>
                          </a:ln>
                          <a:solidFill>
                            <a:schemeClr val="tx1"/>
                          </a:solidFill>
                          <a:effectLst/>
                          <a:latin typeface="+mn-lt"/>
                        </a:rPr>
                        <a:t>60%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dirty="0">
                          <a:ln>
                            <a:noFill/>
                          </a:ln>
                          <a:solidFill>
                            <a:schemeClr val="tx1"/>
                          </a:solidFill>
                          <a:effectLst/>
                          <a:latin typeface="+mn-lt"/>
                        </a:rPr>
                        <a:t>50%</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7" name="Table 16">
            <a:extLst>
              <a:ext uri="{FF2B5EF4-FFF2-40B4-BE49-F238E27FC236}">
                <a16:creationId xmlns:a16="http://schemas.microsoft.com/office/drawing/2014/main" id="{B0BB209D-A26F-4B33-BB98-DE32DEECEFDA}"/>
              </a:ext>
            </a:extLst>
          </p:cNvPr>
          <p:cNvGraphicFramePr>
            <a:graphicFrameLocks noGrp="1"/>
          </p:cNvGraphicFramePr>
          <p:nvPr/>
        </p:nvGraphicFramePr>
        <p:xfrm>
          <a:off x="598025" y="3785900"/>
          <a:ext cx="10934701" cy="413774"/>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413774">
                <a:tc>
                  <a:txBody>
                    <a:body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Annual deductible </a:t>
                      </a:r>
                      <a:br>
                        <a:rPr kumimoji="0" lang="en-US" sz="1050" b="1" i="0" u="none" strike="noStrike" cap="none" normalizeH="0" baseline="0">
                          <a:ln>
                            <a:noFill/>
                          </a:ln>
                          <a:solidFill>
                            <a:schemeClr val="tx1"/>
                          </a:solidFill>
                          <a:effectLst/>
                          <a:latin typeface="+mn-lt"/>
                        </a:rPr>
                      </a:br>
                      <a:r>
                        <a:rPr kumimoji="0" lang="en-US" sz="1050" b="0" i="0" u="none" strike="noStrike" cap="none" normalizeH="0" baseline="0">
                          <a:ln>
                            <a:noFill/>
                          </a:ln>
                          <a:solidFill>
                            <a:schemeClr val="tx1"/>
                          </a:solidFill>
                          <a:effectLst/>
                          <a:latin typeface="+mn-lt"/>
                        </a:rPr>
                        <a:t>For type: B and C services</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$25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$75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$25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$75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$150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 individual/</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$150 family</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D81465F6-49CE-454C-BE72-00A71AB4B522}"/>
              </a:ext>
            </a:extLst>
          </p:cNvPr>
          <p:cNvGraphicFramePr>
            <a:graphicFrameLocks noGrp="1"/>
          </p:cNvGraphicFramePr>
          <p:nvPr/>
        </p:nvGraphicFramePr>
        <p:xfrm>
          <a:off x="609597" y="4205417"/>
          <a:ext cx="10934701" cy="619460"/>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619460">
                <a:tc>
                  <a:txBody>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sz="1050" b="1" i="0" u="none" strike="noStrike" cap="none" normalizeH="0" baseline="0">
                          <a:ln>
                            <a:noFill/>
                          </a:ln>
                          <a:solidFill>
                            <a:schemeClr val="tx1"/>
                          </a:solidFill>
                          <a:effectLst/>
                          <a:latin typeface="+mn-lt"/>
                        </a:rPr>
                        <a:t>Annual benefits maximum</a:t>
                      </a:r>
                    </a:p>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excluding orthodontia</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50000"/>
                        </a:spcBef>
                        <a:spcAft>
                          <a:spcPct val="0"/>
                        </a:spcAft>
                        <a:buClrTx/>
                        <a:buSzTx/>
                        <a:buFontTx/>
                        <a:buNone/>
                      </a:pPr>
                      <a:r>
                        <a:rPr kumimoji="0" lang="en-US" sz="1050" b="0" i="0" u="none" strike="noStrike" cap="none" normalizeH="0" baseline="0">
                          <a:ln>
                            <a:noFill/>
                          </a:ln>
                          <a:solidFill>
                            <a:schemeClr val="tx1"/>
                          </a:solidFill>
                          <a:effectLst/>
                          <a:latin typeface="+mn-lt"/>
                        </a:rPr>
                        <a:t>$5000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050" b="0" i="0" u="none" strike="noStrike" cap="none" normalizeH="0" baseline="0" dirty="0">
                          <a:ln>
                            <a:noFill/>
                          </a:ln>
                          <a:solidFill>
                            <a:schemeClr val="tx1"/>
                          </a:solidFill>
                          <a:effectLst/>
                          <a:latin typeface="+mn-lt"/>
                        </a:rPr>
                        <a:t>$5000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50000"/>
                        </a:spcBef>
                        <a:spcAft>
                          <a:spcPct val="0"/>
                        </a:spcAft>
                        <a:buClrTx/>
                        <a:buSzTx/>
                        <a:buFontTx/>
                        <a:buNone/>
                      </a:pPr>
                      <a:r>
                        <a:rPr kumimoji="0" lang="en-US" sz="1050" b="0" i="0" u="none" strike="noStrike" cap="none" normalizeH="0" baseline="0">
                          <a:ln>
                            <a:noFill/>
                          </a:ln>
                          <a:solidFill>
                            <a:schemeClr val="tx1"/>
                          </a:solidFill>
                          <a:effectLst/>
                          <a:latin typeface="+mn-lt"/>
                        </a:rPr>
                        <a:t>$1,500 per person</a:t>
                      </a: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050" b="0" i="0" u="none" strike="noStrike" kern="1200" cap="none" normalizeH="0" baseline="0" dirty="0">
                          <a:ln>
                            <a:noFill/>
                          </a:ln>
                          <a:solidFill>
                            <a:schemeClr val="tx1"/>
                          </a:solidFill>
                          <a:effectLst/>
                          <a:latin typeface="Arial"/>
                          <a:ea typeface="Arial"/>
                          <a:cs typeface="Arial"/>
                        </a:rPr>
                        <a:t>$1,500 per person</a:t>
                      </a:r>
                      <a:endParaRPr kumimoji="0" lang="en-US" sz="1050" b="0" i="0" u="none" strike="noStrike" cap="none" normalizeH="0" baseline="0" dirty="0">
                        <a:ln>
                          <a:noFill/>
                        </a:ln>
                        <a:solidFill>
                          <a:schemeClr val="tx1"/>
                        </a:solidFill>
                        <a:effectLst/>
                        <a:latin typeface="+mn-lt"/>
                      </a:endParaRPr>
                    </a:p>
                  </a:txBody>
                  <a:tcPr marL="109733" marR="109733" marT="0" marB="4570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graphicFrame>
        <p:nvGraphicFramePr>
          <p:cNvPr id="19" name="Table 18">
            <a:extLst>
              <a:ext uri="{FF2B5EF4-FFF2-40B4-BE49-F238E27FC236}">
                <a16:creationId xmlns:a16="http://schemas.microsoft.com/office/drawing/2014/main" id="{31B980C4-5D77-422A-A1E6-F691AF762D92}"/>
              </a:ext>
            </a:extLst>
          </p:cNvPr>
          <p:cNvGraphicFramePr>
            <a:graphicFrameLocks noGrp="1"/>
          </p:cNvGraphicFramePr>
          <p:nvPr/>
        </p:nvGraphicFramePr>
        <p:xfrm>
          <a:off x="598023" y="4836988"/>
          <a:ext cx="10934701" cy="781797"/>
        </p:xfrm>
        <a:graphic>
          <a:graphicData uri="http://schemas.openxmlformats.org/drawingml/2006/table">
            <a:tbl>
              <a:tblPr firstRow="1" bandRow="1">
                <a:effectLst/>
              </a:tblPr>
              <a:tblGrid>
                <a:gridCol w="1944648">
                  <a:extLst>
                    <a:ext uri="{9D8B030D-6E8A-4147-A177-3AD203B41FA5}">
                      <a16:colId xmlns:a16="http://schemas.microsoft.com/office/drawing/2014/main" val="20000"/>
                    </a:ext>
                  </a:extLst>
                </a:gridCol>
                <a:gridCol w="2164077">
                  <a:extLst>
                    <a:ext uri="{9D8B030D-6E8A-4147-A177-3AD203B41FA5}">
                      <a16:colId xmlns:a16="http://schemas.microsoft.com/office/drawing/2014/main" val="20001"/>
                    </a:ext>
                  </a:extLst>
                </a:gridCol>
                <a:gridCol w="2290613">
                  <a:extLst>
                    <a:ext uri="{9D8B030D-6E8A-4147-A177-3AD203B41FA5}">
                      <a16:colId xmlns:a16="http://schemas.microsoft.com/office/drawing/2014/main" val="1590457949"/>
                    </a:ext>
                  </a:extLst>
                </a:gridCol>
                <a:gridCol w="2290611">
                  <a:extLst>
                    <a:ext uri="{9D8B030D-6E8A-4147-A177-3AD203B41FA5}">
                      <a16:colId xmlns:a16="http://schemas.microsoft.com/office/drawing/2014/main" val="20002"/>
                    </a:ext>
                  </a:extLst>
                </a:gridCol>
                <a:gridCol w="2244752">
                  <a:extLst>
                    <a:ext uri="{9D8B030D-6E8A-4147-A177-3AD203B41FA5}">
                      <a16:colId xmlns:a16="http://schemas.microsoft.com/office/drawing/2014/main" val="63233197"/>
                    </a:ext>
                  </a:extLst>
                </a:gridCol>
              </a:tblGrid>
              <a:tr h="780008">
                <a:tc>
                  <a:txBody>
                    <a:bodyPr/>
                    <a:lstStyle/>
                    <a:p>
                      <a:pPr marL="0" marR="0" lvl="0" indent="0" algn="l" defTabSz="914400" rtl="0" eaLnBrk="0" fontAlgn="base" latinLnBrk="0" hangingPunct="0">
                        <a:lnSpc>
                          <a:spcPct val="95000"/>
                        </a:lnSpc>
                        <a:spcBef>
                          <a:spcPct val="20000"/>
                        </a:spcBef>
                        <a:spcAft>
                          <a:spcPct val="0"/>
                        </a:spcAft>
                        <a:buClrTx/>
                        <a:buSzTx/>
                        <a:buFontTx/>
                        <a:buNone/>
                      </a:pPr>
                      <a:r>
                        <a:rPr kumimoji="0" lang="en-US" sz="1050" b="1" i="0" u="none" strike="noStrike" cap="none" normalizeH="0" baseline="0">
                          <a:ln>
                            <a:noFill/>
                          </a:ln>
                          <a:solidFill>
                            <a:schemeClr val="tx1"/>
                          </a:solidFill>
                          <a:effectLst/>
                          <a:latin typeface="+mn-lt"/>
                        </a:rPr>
                        <a:t>Orthodontia              </a:t>
                      </a:r>
                    </a:p>
                    <a:p>
                      <a:pPr marL="0" marR="0" lvl="0" indent="0" algn="l" defTabSz="914400" rtl="0" eaLnBrk="0" fontAlgn="base" latinLnBrk="0" hangingPunct="0">
                        <a:lnSpc>
                          <a:spcPct val="95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lifetime benefits maximum</a:t>
                      </a:r>
                    </a:p>
                  </a:txBody>
                  <a:tcPr marL="91436" marR="91436"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$5000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cap="none" normalizeH="0" baseline="0">
                          <a:ln>
                            <a:noFill/>
                          </a:ln>
                          <a:solidFill>
                            <a:schemeClr val="tx1"/>
                          </a:solidFill>
                          <a:effectLst/>
                          <a:latin typeface="+mn-lt"/>
                        </a:rPr>
                        <a:t>Adults/Children</a:t>
                      </a: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$5000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kern="1200" cap="none" normalizeH="0" baseline="0">
                        <a:ln>
                          <a:noFill/>
                        </a:ln>
                        <a:solidFill>
                          <a:schemeClr val="tx1"/>
                        </a:solidFill>
                        <a:effectLst/>
                        <a:latin typeface="Arial"/>
                        <a:ea typeface="Arial"/>
                        <a:cs typeface="Arial"/>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$2000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kern="1200" cap="none" normalizeH="0" baseline="0">
                        <a:ln>
                          <a:noFill/>
                        </a:ln>
                        <a:solidFill>
                          <a:schemeClr val="tx1"/>
                        </a:solidFill>
                        <a:effectLst/>
                        <a:latin typeface="Arial"/>
                        <a:ea typeface="Arial"/>
                        <a:cs typeface="Arial"/>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$2000 Lifetime maximum</a:t>
                      </a:r>
                    </a:p>
                    <a:p>
                      <a:pPr marL="0" marR="0" lvl="0" indent="0" algn="l" defTabSz="914400" rtl="0" eaLnBrk="1" fontAlgn="base" latinLnBrk="0" hangingPunct="1">
                        <a:lnSpc>
                          <a:spcPct val="100000"/>
                        </a:lnSpc>
                        <a:spcBef>
                          <a:spcPct val="20000"/>
                        </a:spcBef>
                        <a:spcAft>
                          <a:spcPct val="0"/>
                        </a:spcAft>
                        <a:buClrTx/>
                        <a:buSzTx/>
                        <a:buFontTx/>
                        <a:buNone/>
                      </a:pPr>
                      <a:r>
                        <a:rPr kumimoji="0" lang="en-US" sz="1050" b="0" i="0" u="none" strike="noStrike" kern="1200" cap="none" normalizeH="0" baseline="0">
                          <a:ln>
                            <a:noFill/>
                          </a:ln>
                          <a:solidFill>
                            <a:schemeClr val="tx1"/>
                          </a:solidFill>
                          <a:effectLst/>
                          <a:latin typeface="Arial"/>
                          <a:ea typeface="Arial"/>
                          <a:cs typeface="Arial"/>
                        </a:rPr>
                        <a:t>Adults/Children</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050" b="0" i="0" u="none" strike="noStrike" cap="none" normalizeH="0" baseline="0">
                        <a:ln>
                          <a:noFill/>
                        </a:ln>
                        <a:solidFill>
                          <a:schemeClr val="tx1"/>
                        </a:solidFill>
                        <a:effectLst/>
                        <a:latin typeface="+mn-lt"/>
                      </a:endParaRPr>
                    </a:p>
                  </a:txBody>
                  <a:tcPr marL="109733" marR="109733" marT="0"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CDFE5CD4-91F6-45C5-8F05-5C3C9C0E37FF}"/>
              </a:ext>
            </a:extLst>
          </p:cNvPr>
          <p:cNvSpPr/>
          <p:nvPr/>
        </p:nvSpPr>
        <p:spPr>
          <a:xfrm>
            <a:off x="609600" y="5768936"/>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cs typeface="Arial"/>
              </a:rPr>
              <a:t>Child(ren)’s eligibility for dental coverage is from birth up to age 26</a:t>
            </a:r>
            <a:r>
              <a:rPr kumimoji="0" lang="en-US" sz="1000" b="0" i="0" u="none" strike="noStrike" kern="1200" cap="none" spc="0" normalizeH="0" baseline="0" noProof="0">
                <a:ln>
                  <a:noFill/>
                </a:ln>
                <a:solidFill>
                  <a:srgbClr val="FF0000"/>
                </a:solidFill>
                <a:effectLst/>
                <a:uLnTx/>
                <a:uFillTx/>
                <a:latin typeface="Arial"/>
                <a:cs typeface="Arial"/>
              </a:rPr>
              <a:t>.</a:t>
            </a:r>
          </a:p>
        </p:txBody>
      </p:sp>
    </p:spTree>
    <p:extLst>
      <p:ext uri="{BB962C8B-B14F-4D97-AF65-F5344CB8AC3E}">
        <p14:creationId xmlns:p14="http://schemas.microsoft.com/office/powerpoint/2010/main" val="9919052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anim calcmode="lin" valueType="num">
                                      <p:cBhvr>
                                        <p:cTn id="14" dur="1000" fill="hold"/>
                                        <p:tgtEl>
                                          <p:spTgt spid="65"/>
                                        </p:tgtEl>
                                        <p:attrNameLst>
                                          <p:attrName>ppt_x</p:attrName>
                                        </p:attrNameLst>
                                      </p:cBhvr>
                                      <p:tavLst>
                                        <p:tav tm="0">
                                          <p:val>
                                            <p:strVal val="#ppt_x"/>
                                          </p:val>
                                        </p:tav>
                                        <p:tav tm="100000">
                                          <p:val>
                                            <p:strVal val="#ppt_x"/>
                                          </p:val>
                                        </p:tav>
                                      </p:tavLst>
                                    </p:anim>
                                    <p:anim calcmode="lin" valueType="num">
                                      <p:cBhvr>
                                        <p:cTn id="15" dur="1000" fill="hold"/>
                                        <p:tgtEl>
                                          <p:spTgt spid="6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750"/>
                            </p:stCondLst>
                            <p:childTnLst>
                              <p:par>
                                <p:cTn id="17" presetID="42" presetClass="entr" presetSubtype="0" fill="hold" nodeType="afterEffect">
                                  <p:stCondLst>
                                    <p:cond delay="75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1000"/>
                                        <p:tgtEl>
                                          <p:spTgt spid="70"/>
                                        </p:tgtEl>
                                      </p:cBhvr>
                                    </p:animEffect>
                                    <p:anim calcmode="lin" valueType="num">
                                      <p:cBhvr>
                                        <p:cTn id="20" dur="1000" fill="hold"/>
                                        <p:tgtEl>
                                          <p:spTgt spid="70"/>
                                        </p:tgtEl>
                                        <p:attrNameLst>
                                          <p:attrName>ppt_x</p:attrName>
                                        </p:attrNameLst>
                                      </p:cBhvr>
                                      <p:tavLst>
                                        <p:tav tm="0">
                                          <p:val>
                                            <p:strVal val="#ppt_x"/>
                                          </p:val>
                                        </p:tav>
                                        <p:tav tm="100000">
                                          <p:val>
                                            <p:strVal val="#ppt_x"/>
                                          </p:val>
                                        </p:tav>
                                      </p:tavLst>
                                    </p:anim>
                                    <p:anim calcmode="lin" valueType="num">
                                      <p:cBhvr>
                                        <p:cTn id="21" dur="1000" fill="hold"/>
                                        <p:tgtEl>
                                          <p:spTgt spid="70"/>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500"/>
                            </p:stCondLst>
                            <p:childTnLst>
                              <p:par>
                                <p:cTn id="23" presetID="42" presetClass="entr" presetSubtype="0" fill="hold" nodeType="after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6250"/>
                            </p:stCondLst>
                            <p:childTnLst>
                              <p:par>
                                <p:cTn id="29" presetID="42" presetClass="entr" presetSubtype="0" fill="hold" nodeType="after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8000"/>
                            </p:stCondLst>
                            <p:childTnLst>
                              <p:par>
                                <p:cTn id="35" presetID="42" presetClass="entr" presetSubtype="0" fill="hold" nodeType="afterEffect">
                                  <p:stCondLst>
                                    <p:cond delay="7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9750"/>
                            </p:stCondLst>
                            <p:childTnLst>
                              <p:par>
                                <p:cTn id="41" presetID="42" presetClass="entr" presetSubtype="0" fill="hold" nodeType="afterEffect">
                                  <p:stCondLst>
                                    <p:cond delay="75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11500"/>
                            </p:stCondLst>
                            <p:childTnLst>
                              <p:par>
                                <p:cTn id="47" presetID="42" presetClass="entr" presetSubtype="0" fill="hold" nodeType="afterEffect">
                                  <p:stCondLst>
                                    <p:cond delay="75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13250"/>
                            </p:stCondLst>
                            <p:childTnLst>
                              <p:par>
                                <p:cTn id="53" presetID="42" presetClass="entr" presetSubtype="0" fill="hold" nodeType="afterEffect">
                                  <p:stCondLst>
                                    <p:cond delay="75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E365FC-1CCF-4DAC-BAA2-F343C5152281}"/>
              </a:ext>
            </a:extLst>
          </p:cNvPr>
          <p:cNvSpPr>
            <a:spLocks noGrp="1"/>
          </p:cNvSpPr>
          <p:nvPr>
            <p:ph type="title"/>
          </p:nvPr>
        </p:nvSpPr>
        <p:spPr>
          <a:xfrm>
            <a:off x="2117558" y="768350"/>
            <a:ext cx="9236242" cy="2852737"/>
          </a:xfrm>
        </p:spPr>
        <p:txBody>
          <a:bodyPr anchor="b">
            <a:normAutofit/>
          </a:bodyPr>
          <a:lstStyle/>
          <a:p>
            <a:r>
              <a:rPr lang="en-US" dirty="0"/>
              <a:t>Dental plan presentations</a:t>
            </a:r>
          </a:p>
        </p:txBody>
      </p:sp>
    </p:spTree>
    <p:extLst>
      <p:ext uri="{BB962C8B-B14F-4D97-AF65-F5344CB8AC3E}">
        <p14:creationId xmlns:p14="http://schemas.microsoft.com/office/powerpoint/2010/main" val="32361956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25D0-6D44-4529-8CA7-B1C5CA2BE84F}"/>
              </a:ext>
            </a:extLst>
          </p:cNvPr>
          <p:cNvSpPr>
            <a:spLocks noGrp="1"/>
          </p:cNvSpPr>
          <p:nvPr>
            <p:ph type="title"/>
          </p:nvPr>
        </p:nvSpPr>
        <p:spPr>
          <a:xfrm>
            <a:off x="1981200" y="352692"/>
            <a:ext cx="8184776" cy="484632"/>
          </a:xfrm>
        </p:spPr>
        <p:txBody>
          <a:bodyPr/>
          <a:lstStyle/>
          <a:p>
            <a:r>
              <a:rPr lang="en-US" dirty="0"/>
              <a:t>Find a Dental Provider</a:t>
            </a:r>
          </a:p>
        </p:txBody>
      </p:sp>
      <p:cxnSp>
        <p:nvCxnSpPr>
          <p:cNvPr id="25" name="Straight Connector 24">
            <a:extLst>
              <a:ext uri="{FF2B5EF4-FFF2-40B4-BE49-F238E27FC236}">
                <a16:creationId xmlns:a16="http://schemas.microsoft.com/office/drawing/2014/main" id="{C10FBEF2-6875-41D2-90E3-59BC1DDD9566}"/>
              </a:ext>
            </a:extLst>
          </p:cNvPr>
          <p:cNvCxnSpPr>
            <a:cxnSpLocks/>
          </p:cNvCxnSpPr>
          <p:nvPr/>
        </p:nvCxnSpPr>
        <p:spPr>
          <a:xfrm>
            <a:off x="2553089" y="2730708"/>
            <a:ext cx="7085822"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712EC778-5187-4626-BD90-B78722EA7CAC}"/>
              </a:ext>
            </a:extLst>
          </p:cNvPr>
          <p:cNvCxnSpPr>
            <a:cxnSpLocks/>
          </p:cNvCxnSpPr>
          <p:nvPr/>
        </p:nvCxnSpPr>
        <p:spPr>
          <a:xfrm>
            <a:off x="2553089" y="4332066"/>
            <a:ext cx="7085822"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8" name="Picture 7">
            <a:extLst>
              <a:ext uri="{FF2B5EF4-FFF2-40B4-BE49-F238E27FC236}">
                <a16:creationId xmlns:a16="http://schemas.microsoft.com/office/drawing/2014/main" id="{62C25911-8374-1A43-B221-AB286CEDC045}"/>
              </a:ext>
            </a:extLst>
          </p:cNvPr>
          <p:cNvPicPr>
            <a:picLocks noChangeAspect="1"/>
          </p:cNvPicPr>
          <p:nvPr/>
        </p:nvPicPr>
        <p:blipFill>
          <a:blip r:embed="rId3"/>
          <a:stretch>
            <a:fillRect/>
          </a:stretch>
        </p:blipFill>
        <p:spPr>
          <a:xfrm>
            <a:off x="2586928" y="1940795"/>
            <a:ext cx="673100" cy="508000"/>
          </a:xfrm>
          <a:prstGeom prst="rect">
            <a:avLst/>
          </a:prstGeom>
        </p:spPr>
      </p:pic>
      <p:grpSp>
        <p:nvGrpSpPr>
          <p:cNvPr id="20" name="Group 19">
            <a:extLst>
              <a:ext uri="{FF2B5EF4-FFF2-40B4-BE49-F238E27FC236}">
                <a16:creationId xmlns:a16="http://schemas.microsoft.com/office/drawing/2014/main" id="{DD7FD1CB-F4DA-4F49-8910-55D68F8560AD}"/>
              </a:ext>
            </a:extLst>
          </p:cNvPr>
          <p:cNvGrpSpPr/>
          <p:nvPr/>
        </p:nvGrpSpPr>
        <p:grpSpPr>
          <a:xfrm>
            <a:off x="2656779" y="3098043"/>
            <a:ext cx="2457915" cy="892098"/>
            <a:chOff x="1132778" y="3016405"/>
            <a:chExt cx="2457915" cy="892098"/>
          </a:xfrm>
        </p:grpSpPr>
        <p:pic>
          <p:nvPicPr>
            <p:cNvPr id="12" name="Picture 11">
              <a:extLst>
                <a:ext uri="{FF2B5EF4-FFF2-40B4-BE49-F238E27FC236}">
                  <a16:creationId xmlns:a16="http://schemas.microsoft.com/office/drawing/2014/main" id="{838DFF89-0FDB-6544-94F9-2BB3F91079A5}"/>
                </a:ext>
              </a:extLst>
            </p:cNvPr>
            <p:cNvPicPr>
              <a:picLocks noChangeAspect="1"/>
            </p:cNvPicPr>
            <p:nvPr/>
          </p:nvPicPr>
          <p:blipFill>
            <a:blip r:embed="rId4"/>
            <a:stretch>
              <a:fillRect/>
            </a:stretch>
          </p:blipFill>
          <p:spPr>
            <a:xfrm>
              <a:off x="1132778" y="3157654"/>
              <a:ext cx="533400" cy="609600"/>
            </a:xfrm>
            <a:prstGeom prst="rect">
              <a:avLst/>
            </a:prstGeom>
          </p:spPr>
        </p:pic>
        <p:sp>
          <p:nvSpPr>
            <p:cNvPr id="18" name="TextBox 17">
              <a:extLst>
                <a:ext uri="{FF2B5EF4-FFF2-40B4-BE49-F238E27FC236}">
                  <a16:creationId xmlns:a16="http://schemas.microsoft.com/office/drawing/2014/main" id="{A098EF25-5395-4545-BC5A-9EC542C156FB}"/>
                </a:ext>
              </a:extLst>
            </p:cNvPr>
            <p:cNvSpPr txBox="1"/>
            <p:nvPr/>
          </p:nvSpPr>
          <p:spPr>
            <a:xfrm>
              <a:off x="1940312" y="3016405"/>
              <a:ext cx="1650381" cy="892098"/>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Step 2</a:t>
              </a:r>
              <a:r>
                <a:rPr kumimoji="0" lang="en-US" sz="12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Select “Find a Dentist” next to “How can we help you?"</a:t>
              </a:r>
            </a:p>
          </p:txBody>
        </p:sp>
      </p:grpSp>
      <p:grpSp>
        <p:nvGrpSpPr>
          <p:cNvPr id="21" name="Group 20">
            <a:extLst>
              <a:ext uri="{FF2B5EF4-FFF2-40B4-BE49-F238E27FC236}">
                <a16:creationId xmlns:a16="http://schemas.microsoft.com/office/drawing/2014/main" id="{E981C184-D20F-AD44-BC50-DAB20A9B1DA0}"/>
              </a:ext>
            </a:extLst>
          </p:cNvPr>
          <p:cNvGrpSpPr/>
          <p:nvPr/>
        </p:nvGrpSpPr>
        <p:grpSpPr>
          <a:xfrm>
            <a:off x="2586928" y="4481254"/>
            <a:ext cx="2650428" cy="1352252"/>
            <a:chOff x="1062928" y="4399616"/>
            <a:chExt cx="2650428" cy="1352252"/>
          </a:xfrm>
        </p:grpSpPr>
        <p:pic>
          <p:nvPicPr>
            <p:cNvPr id="14" name="Picture 13">
              <a:extLst>
                <a:ext uri="{FF2B5EF4-FFF2-40B4-BE49-F238E27FC236}">
                  <a16:creationId xmlns:a16="http://schemas.microsoft.com/office/drawing/2014/main" id="{34E24479-0C08-6A45-ACF9-8E89CC41A535}"/>
                </a:ext>
              </a:extLst>
            </p:cNvPr>
            <p:cNvPicPr>
              <a:picLocks noChangeAspect="1"/>
            </p:cNvPicPr>
            <p:nvPr/>
          </p:nvPicPr>
          <p:blipFill>
            <a:blip r:embed="rId5"/>
            <a:stretch>
              <a:fillRect/>
            </a:stretch>
          </p:blipFill>
          <p:spPr>
            <a:xfrm>
              <a:off x="1062928" y="4821742"/>
              <a:ext cx="673100" cy="508000"/>
            </a:xfrm>
            <a:prstGeom prst="rect">
              <a:avLst/>
            </a:prstGeom>
          </p:spPr>
        </p:pic>
        <p:sp>
          <p:nvSpPr>
            <p:cNvPr id="19" name="TextBox 18">
              <a:extLst>
                <a:ext uri="{FF2B5EF4-FFF2-40B4-BE49-F238E27FC236}">
                  <a16:creationId xmlns:a16="http://schemas.microsoft.com/office/drawing/2014/main" id="{B9C8D1E1-536D-B846-8BFC-F4ED5B07B567}"/>
                </a:ext>
              </a:extLst>
            </p:cNvPr>
            <p:cNvSpPr txBox="1"/>
            <p:nvPr/>
          </p:nvSpPr>
          <p:spPr>
            <a:xfrm>
              <a:off x="1940312" y="4399616"/>
              <a:ext cx="1773044" cy="1352252"/>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62A2"/>
                  </a:solidFill>
                  <a:effectLst/>
                  <a:uLnTx/>
                  <a:uFillTx/>
                  <a:latin typeface="Arial"/>
                  <a:ea typeface="MetLife Circular Light" charset="0"/>
                  <a:cs typeface="MetLife Circular Light" charset="0"/>
                </a:rPr>
                <a:t>Step 3</a:t>
              </a:r>
              <a:r>
                <a:rPr kumimoji="0" lang="en-US" sz="1200" b="1" i="0" u="none" strike="noStrike" kern="1200" cap="none" spc="0" normalizeH="0" baseline="0" noProof="0" dirty="0">
                  <a:ln>
                    <a:noFill/>
                  </a:ln>
                  <a:solidFill>
                    <a:srgbClr val="0162A2"/>
                  </a:solidFill>
                  <a:effectLst/>
                  <a:uLnTx/>
                  <a:uFillTx/>
                  <a:latin typeface="Arial"/>
                  <a:ea typeface="MetLife Circular Light" charset="0"/>
                  <a:cs typeface="MetLife Circular Light" charset="0"/>
                </a:rPr>
                <a:t>:</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srgbClr val="0162A2"/>
                  </a:solidFill>
                  <a:effectLst/>
                  <a:uLnTx/>
                  <a:uFillTx/>
                  <a:latin typeface="Arial"/>
                  <a:ea typeface="MetLife Circular Light" charset="0"/>
                  <a:cs typeface="MetLife Circular Light" charset="0"/>
                </a:rPr>
                <a:t>Select "PDP Plus" next to "Choose your network."</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etLife Circular Light" charset="0"/>
                  <a:cs typeface="MetLife Circular Light" charset="0"/>
                </a:rPr>
                <a:t>Enter your Zip, City or State and select the “Find a Dentist” button. You will  then be prompted to select your plan from the list. The plan name is located in your Schedule of Benefits. </a:t>
              </a:r>
            </a:p>
          </p:txBody>
        </p:sp>
      </p:grpSp>
      <p:sp>
        <p:nvSpPr>
          <p:cNvPr id="22" name="TextBox 21">
            <a:extLst>
              <a:ext uri="{FF2B5EF4-FFF2-40B4-BE49-F238E27FC236}">
                <a16:creationId xmlns:a16="http://schemas.microsoft.com/office/drawing/2014/main" id="{89A60FE2-3DF2-954F-B919-A4A568AA3269}"/>
              </a:ext>
            </a:extLst>
          </p:cNvPr>
          <p:cNvSpPr txBox="1"/>
          <p:nvPr/>
        </p:nvSpPr>
        <p:spPr>
          <a:xfrm>
            <a:off x="3464313" y="1910439"/>
            <a:ext cx="1650381" cy="568713"/>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Step 1</a:t>
            </a:r>
            <a:r>
              <a:rPr kumimoji="0" lang="en-US" sz="12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rPr>
              <a:t>Go to </a:t>
            </a:r>
            <a:r>
              <a:rPr kumimoji="0" lang="en-US" sz="1000" b="1" i="0" u="none" strike="noStrike" kern="1200" cap="none" spc="0" normalizeH="0" baseline="0" noProof="0" dirty="0" err="1">
                <a:ln>
                  <a:noFill/>
                </a:ln>
                <a:solidFill>
                  <a:srgbClr val="0061A0"/>
                </a:solidFill>
                <a:effectLst/>
                <a:uLnTx/>
                <a:uFillTx/>
                <a:latin typeface="Arial"/>
                <a:ea typeface="MetLife Circular Light" charset="0"/>
                <a:cs typeface="MetLife Circular Light" charset="0"/>
              </a:rPr>
              <a:t>metlife.com</a:t>
            </a:r>
            <a:endParaRPr kumimoji="0" lang="en-US" sz="1000" b="1" i="0" u="none" strike="noStrike" kern="1200" cap="none" spc="0" normalizeH="0" baseline="0" noProof="0" dirty="0">
              <a:ln>
                <a:noFill/>
              </a:ln>
              <a:solidFill>
                <a:srgbClr val="0061A0"/>
              </a:solidFill>
              <a:effectLst/>
              <a:uLnTx/>
              <a:uFillTx/>
              <a:latin typeface="Arial"/>
              <a:ea typeface="MetLife Circular Light" charset="0"/>
              <a:cs typeface="MetLife Circular Light" charset="0"/>
            </a:endParaRPr>
          </a:p>
        </p:txBody>
      </p:sp>
      <p:sp>
        <p:nvSpPr>
          <p:cNvPr id="15" name="TextBox 14">
            <a:extLst>
              <a:ext uri="{FF2B5EF4-FFF2-40B4-BE49-F238E27FC236}">
                <a16:creationId xmlns:a16="http://schemas.microsoft.com/office/drawing/2014/main" id="{6E9CB4DA-01D5-460F-9676-041C3BA82D95}"/>
              </a:ext>
            </a:extLst>
          </p:cNvPr>
          <p:cNvSpPr txBox="1"/>
          <p:nvPr/>
        </p:nvSpPr>
        <p:spPr>
          <a:xfrm>
            <a:off x="1981201" y="899707"/>
            <a:ext cx="7968343" cy="735981"/>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etLife Circular Light" charset="0"/>
                <a:cs typeface="MetLife Circular Light" charset="0"/>
              </a:rPr>
              <a:t>With MetLife Dental insurance, you can choose from thousands of general dentists and specialists nationwide. You can find the names, addresses, languages spoken and phone numbers of participating dentists by searching our online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etLife Circular Light" charset="0"/>
                <a:cs typeface="MetLife Circular Light" charset="0"/>
              </a:rPr>
              <a:t>Find a Dentist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etLife Circular Light" charset="0"/>
                <a:cs typeface="MetLife Circular Light" charset="0"/>
              </a:rPr>
              <a:t>directory.</a:t>
            </a:r>
          </a:p>
        </p:txBody>
      </p:sp>
      <p:pic>
        <p:nvPicPr>
          <p:cNvPr id="4" name="Picture 3">
            <a:extLst>
              <a:ext uri="{FF2B5EF4-FFF2-40B4-BE49-F238E27FC236}">
                <a16:creationId xmlns:a16="http://schemas.microsoft.com/office/drawing/2014/main" id="{0108C4DE-49B8-47EA-8DE0-4E54BA1D58DF}"/>
              </a:ext>
            </a:extLst>
          </p:cNvPr>
          <p:cNvPicPr>
            <a:picLocks noChangeAspect="1"/>
          </p:cNvPicPr>
          <p:nvPr/>
        </p:nvPicPr>
        <p:blipFill rotWithShape="1">
          <a:blip r:embed="rId6"/>
          <a:srcRect l="2349" t="9710" r="8140" b="10767"/>
          <a:stretch/>
        </p:blipFill>
        <p:spPr>
          <a:xfrm>
            <a:off x="5497459" y="3040380"/>
            <a:ext cx="4140201" cy="1128596"/>
          </a:xfrm>
          <a:prstGeom prst="rect">
            <a:avLst/>
          </a:prstGeom>
          <a:ln>
            <a:solidFill>
              <a:schemeClr val="tx1"/>
            </a:solidFill>
          </a:ln>
        </p:spPr>
      </p:pic>
      <p:pic>
        <p:nvPicPr>
          <p:cNvPr id="9" name="Picture 8">
            <a:extLst>
              <a:ext uri="{FF2B5EF4-FFF2-40B4-BE49-F238E27FC236}">
                <a16:creationId xmlns:a16="http://schemas.microsoft.com/office/drawing/2014/main" id="{22FD2328-D615-46D0-BCC7-210889D6AC3D}"/>
              </a:ext>
            </a:extLst>
          </p:cNvPr>
          <p:cNvPicPr>
            <a:picLocks noChangeAspect="1"/>
          </p:cNvPicPr>
          <p:nvPr/>
        </p:nvPicPr>
        <p:blipFill rotWithShape="1">
          <a:blip r:embed="rId7"/>
          <a:srcRect l="6284" t="12627" r="8743" b="13588"/>
          <a:stretch/>
        </p:blipFill>
        <p:spPr>
          <a:xfrm>
            <a:off x="5497458" y="4547536"/>
            <a:ext cx="4140200" cy="1160538"/>
          </a:xfrm>
          <a:prstGeom prst="rect">
            <a:avLst/>
          </a:prstGeom>
          <a:ln>
            <a:solidFill>
              <a:schemeClr val="tx1"/>
            </a:solidFill>
          </a:ln>
        </p:spPr>
      </p:pic>
    </p:spTree>
    <p:extLst>
      <p:ext uri="{BB962C8B-B14F-4D97-AF65-F5344CB8AC3E}">
        <p14:creationId xmlns:p14="http://schemas.microsoft.com/office/powerpoint/2010/main" val="3768966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0582AF-E787-4035-A309-2F2B196753B1}"/>
              </a:ext>
            </a:extLst>
          </p:cNvPr>
          <p:cNvPicPr>
            <a:picLocks noChangeAspect="1"/>
          </p:cNvPicPr>
          <p:nvPr/>
        </p:nvPicPr>
        <p:blipFill>
          <a:blip r:embed="rId3"/>
          <a:stretch>
            <a:fillRect/>
          </a:stretch>
        </p:blipFill>
        <p:spPr>
          <a:xfrm>
            <a:off x="1727835" y="1801813"/>
            <a:ext cx="3606800" cy="3035300"/>
          </a:xfrm>
          <a:prstGeom prst="rect">
            <a:avLst/>
          </a:prstGeom>
          <a:noFill/>
          <a:ln w="9525">
            <a:noFill/>
            <a:miter lim="800000"/>
          </a:ln>
          <a:effectLst>
            <a:outerShdw blurRad="190500" sx="102000" sy="102000" algn="ctr" rotWithShape="0">
              <a:prstClr val="black">
                <a:alpha val="21000"/>
              </a:prstClr>
            </a:outerShdw>
          </a:effectLst>
        </p:spPr>
      </p:pic>
      <p:sp>
        <p:nvSpPr>
          <p:cNvPr id="444419" name="Title 1">
            <a:extLst>
              <a:ext uri="{FF2B5EF4-FFF2-40B4-BE49-F238E27FC236}">
                <a16:creationId xmlns:a16="http://schemas.microsoft.com/office/drawing/2014/main" id="{581D8E2C-FB27-40DB-857F-65C865E26907}"/>
              </a:ext>
            </a:extLst>
          </p:cNvPr>
          <p:cNvSpPr>
            <a:spLocks noGrp="1" noChangeArrowheads="1"/>
          </p:cNvSpPr>
          <p:nvPr>
            <p:ph type="title"/>
          </p:nvPr>
        </p:nvSpPr>
        <p:spPr>
          <a:xfrm>
            <a:off x="609600" y="352425"/>
            <a:ext cx="8185150" cy="484188"/>
          </a:xfrm>
        </p:spPr>
        <p:txBody>
          <a:bodyPr/>
          <a:lstStyle/>
          <a:p>
            <a:pPr eaLnBrk="1" hangingPunct="1"/>
            <a:r>
              <a:rPr lang="en-US" altLang="en-US"/>
              <a:t>You can benefit from MyBenefits</a:t>
            </a:r>
          </a:p>
        </p:txBody>
      </p:sp>
      <p:sp>
        <p:nvSpPr>
          <p:cNvPr id="11" name="Rectangle 10">
            <a:extLst>
              <a:ext uri="{FF2B5EF4-FFF2-40B4-BE49-F238E27FC236}">
                <a16:creationId xmlns:a16="http://schemas.microsoft.com/office/drawing/2014/main" id="{6E357AD2-04EA-4C40-B1AF-6DDE2A4C0BA9}"/>
              </a:ext>
            </a:extLst>
          </p:cNvPr>
          <p:cNvSpPr/>
          <p:nvPr/>
        </p:nvSpPr>
        <p:spPr>
          <a:xfrm>
            <a:off x="6762750" y="1953897"/>
            <a:ext cx="3651250" cy="2199003"/>
          </a:xfrm>
          <a:prstGeom prst="rect">
            <a:avLst/>
          </a:prstGeom>
          <a:solidFill>
            <a:schemeClr val="bg1">
              <a:lumMod val="95000"/>
            </a:schemeClr>
          </a:solidFill>
          <a:ln w="12700" cap="flat" cmpd="sng" algn="ctr">
            <a:noFill/>
            <a:prstDash val="solid"/>
            <a:miter lim="800000"/>
          </a:ln>
          <a:effectLst/>
        </p:spPr>
        <p:txBody>
          <a:bodyPr lIns="182880" tIns="13716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171446" marR="0" lvl="1" indent="-171446" algn="l" defTabSz="457200" rtl="0" eaLnBrk="1" fontAlgn="auto" latinLnBrk="0" hangingPunct="1">
              <a:lnSpc>
                <a:spcPct val="100000"/>
              </a:lnSpc>
              <a:spcBef>
                <a:spcPct val="0"/>
              </a:spcBef>
              <a:spcAft>
                <a:spcPts val="120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Arial"/>
                <a:cs typeface="Arial"/>
              </a:rPr>
              <a:t>View enrollment status</a:t>
            </a:r>
          </a:p>
          <a:p>
            <a:pPr marL="171446" marR="0" lvl="1" indent="-171446" algn="l" defTabSz="457200" rtl="0" eaLnBrk="1" fontAlgn="auto" latinLnBrk="0" hangingPunct="1">
              <a:lnSpc>
                <a:spcPct val="100000"/>
              </a:lnSpc>
              <a:spcBef>
                <a:spcPct val="0"/>
              </a:spcBef>
              <a:spcAft>
                <a:spcPts val="120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Arial"/>
                <a:cs typeface="Arial"/>
              </a:rPr>
              <a:t>Check recent claims and status</a:t>
            </a:r>
          </a:p>
          <a:p>
            <a:pPr marL="171446" marR="0" lvl="1" indent="-171446" algn="l" defTabSz="457200" rtl="0" eaLnBrk="1" fontAlgn="auto" latinLnBrk="0" hangingPunct="1">
              <a:lnSpc>
                <a:spcPct val="100000"/>
              </a:lnSpc>
              <a:spcBef>
                <a:spcPct val="0"/>
              </a:spcBef>
              <a:spcAft>
                <a:spcPts val="120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Arial"/>
                <a:cs typeface="Arial"/>
              </a:rPr>
              <a:t>Print ID cards</a:t>
            </a:r>
          </a:p>
          <a:p>
            <a:pPr marL="171446" marR="0" lvl="1" indent="-171446" algn="l" defTabSz="457200" rtl="0" eaLnBrk="1" fontAlgn="auto" latinLnBrk="0" hangingPunct="1">
              <a:lnSpc>
                <a:spcPct val="100000"/>
              </a:lnSpc>
              <a:spcBef>
                <a:spcPct val="0"/>
              </a:spcBef>
              <a:spcAft>
                <a:spcPts val="120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Arial"/>
                <a:cs typeface="Arial"/>
              </a:rPr>
              <a:t>Find essential forms</a:t>
            </a:r>
          </a:p>
          <a:p>
            <a:pPr marL="171446" marR="0" lvl="1" indent="-171446" algn="l" defTabSz="457200" rtl="0" eaLnBrk="1" fontAlgn="auto" latinLnBrk="0" hangingPunct="1">
              <a:lnSpc>
                <a:spcPct val="100000"/>
              </a:lnSpc>
              <a:spcBef>
                <a:spcPct val="0"/>
              </a:spcBef>
              <a:spcAft>
                <a:spcPts val="1200"/>
              </a:spcAft>
              <a:buClrTx/>
              <a:buSzTx/>
              <a:buFont typeface="Arial" pitchFamily="34" charset="0"/>
              <a:buChar char="•"/>
              <a:tabLst/>
              <a:defRPr/>
            </a:pPr>
            <a:r>
              <a:rPr kumimoji="0" lang="en-US" sz="1600" b="0" i="0" u="none" strike="noStrike" kern="1200" cap="none" spc="0" normalizeH="0" baseline="0" noProof="0">
                <a:ln>
                  <a:noFill/>
                </a:ln>
                <a:solidFill>
                  <a:srgbClr val="000000"/>
                </a:solidFill>
                <a:effectLst/>
                <a:uLnTx/>
                <a:uFillTx/>
                <a:latin typeface="Arial"/>
                <a:cs typeface="Arial"/>
              </a:rPr>
              <a:t>Access educational tools</a:t>
            </a:r>
            <a:endParaRPr kumimoji="0" lang="en-US" altLang="ja-JP" sz="1600" b="0" i="0" u="none" strike="noStrike" kern="1200" cap="none" spc="0" normalizeH="0" baseline="0" noProof="0">
              <a:ln>
                <a:noFill/>
              </a:ln>
              <a:solidFill>
                <a:srgbClr val="000000"/>
              </a:solidFill>
              <a:effectLst/>
              <a:uLnTx/>
              <a:uFillTx/>
              <a:latin typeface="Arial"/>
              <a:cs typeface="Arial"/>
              <a:sym typeface="Monotype Sorts" pitchFamily="2" charset="2"/>
            </a:endParaRPr>
          </a:p>
        </p:txBody>
      </p:sp>
      <p:sp>
        <p:nvSpPr>
          <p:cNvPr id="444422" name="Rectangle 11">
            <a:extLst>
              <a:ext uri="{FF2B5EF4-FFF2-40B4-BE49-F238E27FC236}">
                <a16:creationId xmlns:a16="http://schemas.microsoft.com/office/drawing/2014/main" id="{FF63F56A-E1C6-4839-9CFB-533DF6A2663B}"/>
              </a:ext>
            </a:extLst>
          </p:cNvPr>
          <p:cNvSpPr>
            <a:spLocks noChangeArrowheads="1"/>
          </p:cNvSpPr>
          <p:nvPr/>
        </p:nvSpPr>
        <p:spPr bwMode="auto">
          <a:xfrm>
            <a:off x="6762750" y="1449073"/>
            <a:ext cx="3651250" cy="504825"/>
          </a:xfrm>
          <a:prstGeom prst="rect">
            <a:avLst/>
          </a:prstGeom>
          <a:solidFill>
            <a:schemeClr val="accent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182880" anchor="ctr"/>
          <a:lstStyle>
            <a:lvl1pPr defTabSz="684213">
              <a:defRPr>
                <a:solidFill>
                  <a:schemeClr val="tx1"/>
                </a:solidFill>
                <a:latin typeface="Arial" pitchFamily="34" charset="0"/>
              </a:defRPr>
            </a:lvl1pPr>
            <a:lvl2pPr marL="742950" indent="-285750" defTabSz="684213">
              <a:defRPr>
                <a:solidFill>
                  <a:schemeClr val="tx1"/>
                </a:solidFill>
                <a:latin typeface="Arial" pitchFamily="34" charset="0"/>
              </a:defRPr>
            </a:lvl2pPr>
            <a:lvl3pPr marL="1143000" indent="-228600" defTabSz="684213">
              <a:defRPr>
                <a:solidFill>
                  <a:schemeClr val="tx1"/>
                </a:solidFill>
                <a:latin typeface="Arial" pitchFamily="34" charset="0"/>
              </a:defRPr>
            </a:lvl3pPr>
            <a:lvl4pPr marL="1600200" indent="-228600" defTabSz="684213">
              <a:defRPr>
                <a:solidFill>
                  <a:schemeClr val="tx1"/>
                </a:solidFill>
                <a:latin typeface="Arial" pitchFamily="34" charset="0"/>
              </a:defRPr>
            </a:lvl4pPr>
            <a:lvl5pPr marL="2057400" indent="-228600" defTabSz="684213">
              <a:defRPr>
                <a:solidFill>
                  <a:schemeClr val="tx1"/>
                </a:solidFill>
                <a:latin typeface="Arial" pitchFamily="34" charset="0"/>
              </a:defRPr>
            </a:lvl5pPr>
            <a:lvl6pPr marL="2514600" indent="-228600" defTabSz="684213" eaLnBrk="0" fontAlgn="base" hangingPunct="0">
              <a:spcBef>
                <a:spcPct val="0"/>
              </a:spcBef>
              <a:spcAft>
                <a:spcPct val="0"/>
              </a:spcAft>
              <a:defRPr>
                <a:solidFill>
                  <a:schemeClr val="tx1"/>
                </a:solidFill>
                <a:latin typeface="Arial" pitchFamily="34" charset="0"/>
              </a:defRPr>
            </a:lvl6pPr>
            <a:lvl7pPr marL="2971800" indent="-228600" defTabSz="684213" eaLnBrk="0" fontAlgn="base" hangingPunct="0">
              <a:spcBef>
                <a:spcPct val="0"/>
              </a:spcBef>
              <a:spcAft>
                <a:spcPct val="0"/>
              </a:spcAft>
              <a:defRPr>
                <a:solidFill>
                  <a:schemeClr val="tx1"/>
                </a:solidFill>
                <a:latin typeface="Arial" pitchFamily="34" charset="0"/>
              </a:defRPr>
            </a:lvl7pPr>
            <a:lvl8pPr marL="3429000" indent="-228600" defTabSz="684213" eaLnBrk="0" fontAlgn="base" hangingPunct="0">
              <a:spcBef>
                <a:spcPct val="0"/>
              </a:spcBef>
              <a:spcAft>
                <a:spcPct val="0"/>
              </a:spcAft>
              <a:defRPr>
                <a:solidFill>
                  <a:schemeClr val="tx1"/>
                </a:solidFill>
                <a:latin typeface="Arial" pitchFamily="34" charset="0"/>
              </a:defRPr>
            </a:lvl8pPr>
            <a:lvl9pPr marL="3886200" indent="-228600" defTabSz="684213" eaLnBrk="0" fontAlgn="base" hangingPunct="0">
              <a:spcBef>
                <a:spcPct val="0"/>
              </a:spcBef>
              <a:spcAft>
                <a:spcPct val="0"/>
              </a:spcAft>
              <a:defRPr>
                <a:solidFill>
                  <a:schemeClr val="tx1"/>
                </a:solidFill>
                <a:latin typeface="Arial" pitchFamily="34" charset="0"/>
              </a:defRPr>
            </a:lvl9pPr>
          </a:lstStyle>
          <a:p>
            <a:pPr marL="0" marR="0" lvl="0" indent="0" algn="l" defTabSz="684213" rtl="0" eaLnBrk="1" fontAlgn="auto" latinLnBrk="0" hangingPunct="1">
              <a:lnSpc>
                <a:spcPct val="100000"/>
              </a:lnSpc>
              <a:spcBef>
                <a:spcPts val="0"/>
              </a:spcBef>
              <a:spcAft>
                <a:spcPts val="0"/>
              </a:spcAft>
              <a:buClr>
                <a:srgbClr val="000000"/>
              </a:buClr>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cs typeface="Arial"/>
              </a:rPr>
              <a:t>With MyBenefits you can...</a:t>
            </a:r>
          </a:p>
        </p:txBody>
      </p:sp>
      <p:sp>
        <p:nvSpPr>
          <p:cNvPr id="444423" name="Text Placeholder 2">
            <a:extLst>
              <a:ext uri="{FF2B5EF4-FFF2-40B4-BE49-F238E27FC236}">
                <a16:creationId xmlns:a16="http://schemas.microsoft.com/office/drawing/2014/main" id="{FBB878C9-824E-45CC-B9EB-A8C4520E89C5}"/>
              </a:ext>
            </a:extLst>
          </p:cNvPr>
          <p:cNvSpPr txBox="1">
            <a:spLocks noChangeArrowheads="1"/>
          </p:cNvSpPr>
          <p:nvPr/>
        </p:nvSpPr>
        <p:spPr bwMode="auto">
          <a:xfrm>
            <a:off x="533400" y="752475"/>
            <a:ext cx="8763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tabLst>
                <a:tab pos="1201738" algn="l"/>
              </a:tabLst>
              <a:defRPr sz="2000">
                <a:solidFill>
                  <a:schemeClr val="bg2"/>
                </a:solidFill>
                <a:latin typeface="Arial" pitchFamily="34" charset="0"/>
                <a:cs typeface="Arial" pitchFamily="34" charset="0"/>
              </a:defRPr>
            </a:lvl1pPr>
            <a:lvl2pPr marL="200025" indent="-200025">
              <a:spcBef>
                <a:spcPts val="600"/>
              </a:spcBef>
              <a:buFont typeface="Arial" pitchFamily="34" charset="0"/>
              <a:buChar char="•"/>
              <a:tabLst>
                <a:tab pos="1201738" algn="l"/>
              </a:tabLst>
              <a:defRPr>
                <a:solidFill>
                  <a:schemeClr val="bg2"/>
                </a:solidFill>
                <a:latin typeface="Arial" pitchFamily="34" charset="0"/>
                <a:cs typeface="Arial" pitchFamily="34" charset="0"/>
              </a:defRPr>
            </a:lvl2pPr>
            <a:lvl3pPr marL="398463" indent="-200025">
              <a:spcBef>
                <a:spcPts val="300"/>
              </a:spcBef>
              <a:buFont typeface="Lucida Grande"/>
              <a:buChar char="-"/>
              <a:tabLst>
                <a:tab pos="1201738" algn="l"/>
              </a:tabLst>
              <a:defRPr sz="1600">
                <a:solidFill>
                  <a:schemeClr val="bg2"/>
                </a:solidFill>
                <a:latin typeface="Arial" pitchFamily="34" charset="0"/>
                <a:cs typeface="Arial" pitchFamily="34" charset="0"/>
              </a:defRPr>
            </a:lvl3pPr>
            <a:lvl4pPr marL="622300" indent="-200025">
              <a:spcBef>
                <a:spcPts val="300"/>
              </a:spcBef>
              <a:buFont typeface="Arial" pitchFamily="34" charset="0"/>
              <a:buChar char="•"/>
              <a:tabLst>
                <a:tab pos="1201738" algn="l"/>
              </a:tabLst>
              <a:defRPr sz="1400">
                <a:solidFill>
                  <a:schemeClr val="bg2"/>
                </a:solidFill>
                <a:latin typeface="Arial" pitchFamily="34" charset="0"/>
                <a:cs typeface="Arial" pitchFamily="34" charset="0"/>
              </a:defRPr>
            </a:lvl4pPr>
            <a:lvl5pPr marL="806450" indent="-182563">
              <a:spcBef>
                <a:spcPts val="300"/>
              </a:spcBef>
              <a:buFont typeface="Lucida Grande"/>
              <a:buChar char="-"/>
              <a:tabLst>
                <a:tab pos="1201738" algn="l"/>
              </a:tabLst>
              <a:defRPr sz="1400">
                <a:solidFill>
                  <a:schemeClr val="bg2"/>
                </a:solidFill>
                <a:latin typeface="Arial" pitchFamily="34" charset="0"/>
                <a:cs typeface="Arial" pitchFamily="34" charset="0"/>
              </a:defRPr>
            </a:lvl5pPr>
            <a:lvl6pPr marL="12636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6pPr>
            <a:lvl7pPr marL="17208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7pPr>
            <a:lvl8pPr marL="21780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8pPr>
            <a:lvl9pPr marL="26352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1200"/>
              </a:spcBef>
              <a:spcAft>
                <a:spcPts val="0"/>
              </a:spcAft>
              <a:buClrTx/>
              <a:buSzTx/>
              <a:buFontTx/>
              <a:buNone/>
              <a:tabLst>
                <a:tab pos="1201738" algn="l"/>
              </a:tabLst>
              <a:defRPr/>
            </a:pPr>
            <a:r>
              <a:rPr kumimoji="0" lang="en-US" altLang="en-US" sz="1500" b="0" i="0" u="none" strike="noStrike" kern="1200" cap="none" spc="0" normalizeH="0" baseline="0" noProof="0">
                <a:ln>
                  <a:noFill/>
                </a:ln>
                <a:solidFill>
                  <a:srgbClr val="00A3AD"/>
                </a:solidFill>
                <a:effectLst/>
                <a:uLnTx/>
                <a:uFillTx/>
                <a:latin typeface="Arial" pitchFamily="34" charset="0"/>
                <a:cs typeface="Arial" pitchFamily="34" charset="0"/>
              </a:rPr>
              <a:t>MetLife Online Services capabilities may vary by product and may not be available to all customers. </a:t>
            </a:r>
          </a:p>
          <a:p>
            <a:pPr marL="0" marR="0" lvl="0" indent="0" algn="l" defTabSz="914400" rtl="0" eaLnBrk="1" fontAlgn="auto" latinLnBrk="0" hangingPunct="1">
              <a:lnSpc>
                <a:spcPct val="100000"/>
              </a:lnSpc>
              <a:spcBef>
                <a:spcPts val="1200"/>
              </a:spcBef>
              <a:spcAft>
                <a:spcPts val="0"/>
              </a:spcAft>
              <a:buClrTx/>
              <a:buSzTx/>
              <a:buFontTx/>
              <a:buNone/>
              <a:tabLst>
                <a:tab pos="1201738" algn="l"/>
              </a:tabLst>
              <a:defRPr/>
            </a:pPr>
            <a:endParaRPr kumimoji="0" lang="en-US" altLang="en-US" sz="1500" b="0" i="0" u="none" strike="noStrike" kern="1200" cap="none" spc="0" normalizeH="0" baseline="0" noProof="0">
              <a:ln>
                <a:noFill/>
              </a:ln>
              <a:solidFill>
                <a:srgbClr val="00A3AD"/>
              </a:solidFill>
              <a:effectLst/>
              <a:uLnTx/>
              <a:uFillTx/>
              <a:latin typeface="Arial" pitchFamily="34" charset="0"/>
              <a:cs typeface="Arial" pitchFamily="34" charset="0"/>
            </a:endParaRPr>
          </a:p>
        </p:txBody>
      </p:sp>
      <p:sp>
        <p:nvSpPr>
          <p:cNvPr id="444424" name="Text Placeholder 6">
            <a:extLst>
              <a:ext uri="{FF2B5EF4-FFF2-40B4-BE49-F238E27FC236}">
                <a16:creationId xmlns:a16="http://schemas.microsoft.com/office/drawing/2014/main" id="{D787E3EB-F6FC-4576-A9B4-FBF0AA1D2D75}"/>
              </a:ext>
            </a:extLst>
          </p:cNvPr>
          <p:cNvSpPr txBox="1">
            <a:spLocks noChangeArrowheads="1"/>
          </p:cNvSpPr>
          <p:nvPr/>
        </p:nvSpPr>
        <p:spPr bwMode="auto">
          <a:xfrm>
            <a:off x="1726251" y="5128802"/>
            <a:ext cx="51974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tabLst>
                <a:tab pos="1201738" algn="l"/>
              </a:tabLst>
              <a:defRPr sz="2000">
                <a:solidFill>
                  <a:schemeClr val="bg2"/>
                </a:solidFill>
                <a:latin typeface="Arial" pitchFamily="34" charset="0"/>
                <a:cs typeface="Arial" pitchFamily="34" charset="0"/>
              </a:defRPr>
            </a:lvl1pPr>
            <a:lvl2pPr marL="200025" indent="-200025">
              <a:spcBef>
                <a:spcPts val="600"/>
              </a:spcBef>
              <a:buFont typeface="Arial" pitchFamily="34" charset="0"/>
              <a:buChar char="•"/>
              <a:tabLst>
                <a:tab pos="1201738" algn="l"/>
              </a:tabLst>
              <a:defRPr>
                <a:solidFill>
                  <a:schemeClr val="bg2"/>
                </a:solidFill>
                <a:latin typeface="Arial" pitchFamily="34" charset="0"/>
                <a:cs typeface="Arial" pitchFamily="34" charset="0"/>
              </a:defRPr>
            </a:lvl2pPr>
            <a:lvl3pPr marL="398463" indent="-200025">
              <a:spcBef>
                <a:spcPts val="300"/>
              </a:spcBef>
              <a:buFont typeface="Lucida Grande"/>
              <a:buChar char="-"/>
              <a:tabLst>
                <a:tab pos="1201738" algn="l"/>
              </a:tabLst>
              <a:defRPr sz="1600">
                <a:solidFill>
                  <a:schemeClr val="bg2"/>
                </a:solidFill>
                <a:latin typeface="Arial" pitchFamily="34" charset="0"/>
                <a:cs typeface="Arial" pitchFamily="34" charset="0"/>
              </a:defRPr>
            </a:lvl3pPr>
            <a:lvl4pPr marL="622300" indent="-200025">
              <a:spcBef>
                <a:spcPts val="300"/>
              </a:spcBef>
              <a:buFont typeface="Arial" pitchFamily="34" charset="0"/>
              <a:buChar char="•"/>
              <a:tabLst>
                <a:tab pos="1201738" algn="l"/>
              </a:tabLst>
              <a:defRPr sz="1400">
                <a:solidFill>
                  <a:schemeClr val="bg2"/>
                </a:solidFill>
                <a:latin typeface="Arial" pitchFamily="34" charset="0"/>
                <a:cs typeface="Arial" pitchFamily="34" charset="0"/>
              </a:defRPr>
            </a:lvl4pPr>
            <a:lvl5pPr marL="806450" indent="-182563">
              <a:spcBef>
                <a:spcPts val="300"/>
              </a:spcBef>
              <a:buFont typeface="Lucida Grande"/>
              <a:buChar char="-"/>
              <a:tabLst>
                <a:tab pos="1201738" algn="l"/>
              </a:tabLst>
              <a:defRPr sz="1400">
                <a:solidFill>
                  <a:schemeClr val="bg2"/>
                </a:solidFill>
                <a:latin typeface="Arial" pitchFamily="34" charset="0"/>
                <a:cs typeface="Arial" pitchFamily="34" charset="0"/>
              </a:defRPr>
            </a:lvl5pPr>
            <a:lvl6pPr marL="12636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6pPr>
            <a:lvl7pPr marL="17208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7pPr>
            <a:lvl8pPr marL="21780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8pPr>
            <a:lvl9pPr marL="2635250" indent="-182563" eaLnBrk="0" fontAlgn="base" hangingPunct="0">
              <a:spcBef>
                <a:spcPts val="300"/>
              </a:spcBef>
              <a:spcAft>
                <a:spcPct val="0"/>
              </a:spcAft>
              <a:buFont typeface="Lucida Grande"/>
              <a:buChar char="-"/>
              <a:tabLst>
                <a:tab pos="1201738" algn="l"/>
              </a:tabLst>
              <a:defRPr sz="1400">
                <a:solidFill>
                  <a:schemeClr val="bg2"/>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1200"/>
              </a:spcBef>
              <a:spcAft>
                <a:spcPts val="0"/>
              </a:spcAft>
              <a:buClrTx/>
              <a:buSzTx/>
              <a:buFontTx/>
              <a:buNone/>
              <a:tabLst>
                <a:tab pos="1201738" algn="l"/>
              </a:tabLst>
              <a:defRPr/>
            </a:pPr>
            <a:r>
              <a:rPr kumimoji="0" lang="en-US" altLang="en-US" sz="1300" b="1" i="0" u="none" strike="noStrike" kern="1200" cap="none" spc="0" normalizeH="0" baseline="0" noProof="0">
                <a:ln>
                  <a:noFill/>
                </a:ln>
                <a:solidFill>
                  <a:srgbClr val="000000"/>
                </a:solidFill>
                <a:effectLst/>
                <a:uLnTx/>
                <a:uFillTx/>
                <a:latin typeface="Arial" pitchFamily="34" charset="0"/>
                <a:cs typeface="Arial" pitchFamily="34" charset="0"/>
              </a:rPr>
              <a:t>Customized </a:t>
            </a:r>
            <a:r>
              <a:rPr kumimoji="0" lang="en-US" altLang="en-US" sz="1300" b="0" i="0" u="none" strike="noStrike" kern="1200" cap="none" spc="0" normalizeH="0" baseline="0" noProof="0">
                <a:ln>
                  <a:noFill/>
                </a:ln>
                <a:solidFill>
                  <a:srgbClr val="000000"/>
                </a:solidFill>
                <a:effectLst/>
                <a:uLnTx/>
                <a:uFillTx/>
                <a:latin typeface="Arial" pitchFamily="34" charset="0"/>
                <a:cs typeface="Arial" pitchFamily="34" charset="0"/>
              </a:rPr>
              <a:t>product section with additional policy </a:t>
            </a:r>
            <a:br>
              <a:rPr kumimoji="0" lang="en-US" altLang="en-US" sz="1300" b="0" i="0" u="none" strike="noStrike" kern="1200" cap="none" spc="0" normalizeH="0" baseline="0" noProof="0">
                <a:ln>
                  <a:noFill/>
                </a:ln>
                <a:solidFill>
                  <a:srgbClr val="000000"/>
                </a:solidFill>
                <a:effectLst/>
                <a:uLnTx/>
                <a:uFillTx/>
                <a:latin typeface="Arial" pitchFamily="34" charset="0"/>
                <a:cs typeface="Arial" pitchFamily="34" charset="0"/>
              </a:rPr>
            </a:br>
            <a:r>
              <a:rPr kumimoji="0" lang="en-US" altLang="en-US" sz="1300" b="0" i="0" u="none" strike="noStrike" kern="1200" cap="none" spc="0" normalizeH="0" baseline="0" noProof="0">
                <a:ln>
                  <a:noFill/>
                </a:ln>
                <a:solidFill>
                  <a:srgbClr val="000000"/>
                </a:solidFill>
                <a:effectLst/>
                <a:uLnTx/>
                <a:uFillTx/>
                <a:latin typeface="Arial" pitchFamily="34" charset="0"/>
                <a:cs typeface="Arial" pitchFamily="34" charset="0"/>
              </a:rPr>
              <a:t>contract and product details</a:t>
            </a:r>
          </a:p>
          <a:p>
            <a:pPr marL="0" marR="0" lvl="0" indent="0" algn="l" defTabSz="914400" rtl="0" eaLnBrk="1" fontAlgn="auto" latinLnBrk="0" hangingPunct="1">
              <a:lnSpc>
                <a:spcPct val="100000"/>
              </a:lnSpc>
              <a:spcBef>
                <a:spcPts val="1200"/>
              </a:spcBef>
              <a:spcAft>
                <a:spcPts val="0"/>
              </a:spcAft>
              <a:buClrTx/>
              <a:buSzTx/>
              <a:buFontTx/>
              <a:buNone/>
              <a:tabLst>
                <a:tab pos="1201738" algn="l"/>
              </a:tabLst>
              <a:defRPr/>
            </a:pPr>
            <a:r>
              <a:rPr kumimoji="0" lang="en-US" altLang="en-US" sz="1300" b="1" i="0" u="none" strike="noStrike" kern="1200" cap="none" spc="0" normalizeH="0" baseline="0" noProof="0">
                <a:ln>
                  <a:noFill/>
                </a:ln>
                <a:solidFill>
                  <a:srgbClr val="000000"/>
                </a:solidFill>
                <a:effectLst/>
                <a:uLnTx/>
                <a:uFillTx/>
                <a:latin typeface="Arial" pitchFamily="34" charset="0"/>
                <a:cs typeface="Arial" pitchFamily="34" charset="0"/>
              </a:rPr>
              <a:t>Easy access</a:t>
            </a:r>
            <a:r>
              <a:rPr kumimoji="0" lang="en-US" altLang="en-US" sz="1300" b="0" i="0" u="none" strike="noStrike" kern="1200" cap="none" spc="0" normalizeH="0" baseline="0" noProof="0">
                <a:ln>
                  <a:noFill/>
                </a:ln>
                <a:solidFill>
                  <a:srgbClr val="000000"/>
                </a:solidFill>
                <a:effectLst/>
                <a:uLnTx/>
                <a:uFillTx/>
                <a:latin typeface="Arial" pitchFamily="34" charset="0"/>
                <a:cs typeface="Arial" pitchFamily="34" charset="0"/>
              </a:rPr>
              <a:t> to Forms, Customer Support and Claims Center</a:t>
            </a:r>
          </a:p>
        </p:txBody>
      </p:sp>
      <p:sp>
        <p:nvSpPr>
          <p:cNvPr id="444425" name="Rectangle 16">
            <a:extLst>
              <a:ext uri="{FF2B5EF4-FFF2-40B4-BE49-F238E27FC236}">
                <a16:creationId xmlns:a16="http://schemas.microsoft.com/office/drawing/2014/main" id="{AB4AE1C4-9373-4FAC-A4D0-B48FAD78FE00}"/>
              </a:ext>
            </a:extLst>
          </p:cNvPr>
          <p:cNvSpPr>
            <a:spLocks noChangeArrowheads="1"/>
          </p:cNvSpPr>
          <p:nvPr/>
        </p:nvSpPr>
        <p:spPr bwMode="auto">
          <a:xfrm>
            <a:off x="1484948" y="1377950"/>
            <a:ext cx="36766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182880" tIns="0" bIns="0" anchor="ctr"/>
          <a:lstStyle>
            <a:lvl1pPr defTabSz="457200">
              <a:spcBef>
                <a:spcPts val="1200"/>
              </a:spcBef>
              <a:defRPr sz="2000">
                <a:solidFill>
                  <a:schemeClr val="bg2"/>
                </a:solidFill>
                <a:latin typeface="Arial" pitchFamily="34" charset="0"/>
                <a:cs typeface="Arial" pitchFamily="34" charset="0"/>
              </a:defRPr>
            </a:lvl1pPr>
            <a:lvl2pPr marL="198438" indent="-198438" defTabSz="457200">
              <a:spcBef>
                <a:spcPts val="600"/>
              </a:spcBef>
              <a:buFont typeface="Arial" pitchFamily="34" charset="0"/>
              <a:buChar char="•"/>
              <a:defRPr>
                <a:solidFill>
                  <a:schemeClr val="bg2"/>
                </a:solidFill>
                <a:latin typeface="Arial" pitchFamily="34" charset="0"/>
                <a:cs typeface="Arial" pitchFamily="34" charset="0"/>
              </a:defRPr>
            </a:lvl2pPr>
            <a:lvl3pPr marL="396875" indent="-198438" defTabSz="457200">
              <a:spcBef>
                <a:spcPts val="300"/>
              </a:spcBef>
              <a:buFont typeface="Lucida Grande"/>
              <a:buChar char="-"/>
              <a:defRPr sz="1600">
                <a:solidFill>
                  <a:schemeClr val="bg2"/>
                </a:solidFill>
                <a:latin typeface="Arial" pitchFamily="34" charset="0"/>
                <a:cs typeface="Arial" pitchFamily="34" charset="0"/>
              </a:defRPr>
            </a:lvl3pPr>
            <a:lvl4pPr marL="620713" indent="-198438" defTabSz="457200">
              <a:spcBef>
                <a:spcPts val="300"/>
              </a:spcBef>
              <a:buFont typeface="Arial" pitchFamily="34" charset="0"/>
              <a:buChar char="•"/>
              <a:defRPr sz="1400">
                <a:solidFill>
                  <a:schemeClr val="bg2"/>
                </a:solidFill>
                <a:latin typeface="Arial" pitchFamily="34" charset="0"/>
                <a:cs typeface="Arial" pitchFamily="34" charset="0"/>
              </a:defRPr>
            </a:lvl4pPr>
            <a:lvl5pPr marL="804863" indent="-180975" defTabSz="457200">
              <a:spcBef>
                <a:spcPts val="300"/>
              </a:spcBef>
              <a:buFont typeface="Lucida Grande"/>
              <a:buChar char="-"/>
              <a:defRPr sz="1400">
                <a:solidFill>
                  <a:schemeClr val="bg2"/>
                </a:solidFill>
                <a:latin typeface="Arial" pitchFamily="34" charset="0"/>
                <a:cs typeface="Arial" pitchFamily="34" charset="0"/>
              </a:defRPr>
            </a:lvl5pPr>
            <a:lvl6pPr marL="1262063" indent="-180975" defTabSz="457200" eaLnBrk="0" fontAlgn="base" hangingPunct="0">
              <a:spcBef>
                <a:spcPts val="300"/>
              </a:spcBef>
              <a:spcAft>
                <a:spcPct val="0"/>
              </a:spcAft>
              <a:buFont typeface="Lucida Grande"/>
              <a:buChar char="-"/>
              <a:defRPr sz="1400">
                <a:solidFill>
                  <a:schemeClr val="bg2"/>
                </a:solidFill>
                <a:latin typeface="Arial" pitchFamily="34" charset="0"/>
                <a:cs typeface="Arial" pitchFamily="34" charset="0"/>
              </a:defRPr>
            </a:lvl6pPr>
            <a:lvl7pPr marL="1719263" indent="-180975" defTabSz="457200" eaLnBrk="0" fontAlgn="base" hangingPunct="0">
              <a:spcBef>
                <a:spcPts val="300"/>
              </a:spcBef>
              <a:spcAft>
                <a:spcPct val="0"/>
              </a:spcAft>
              <a:buFont typeface="Lucida Grande"/>
              <a:buChar char="-"/>
              <a:defRPr sz="1400">
                <a:solidFill>
                  <a:schemeClr val="bg2"/>
                </a:solidFill>
                <a:latin typeface="Arial" pitchFamily="34" charset="0"/>
                <a:cs typeface="Arial" pitchFamily="34" charset="0"/>
              </a:defRPr>
            </a:lvl7pPr>
            <a:lvl8pPr marL="2176463" indent="-180975" defTabSz="457200" eaLnBrk="0" fontAlgn="base" hangingPunct="0">
              <a:spcBef>
                <a:spcPts val="300"/>
              </a:spcBef>
              <a:spcAft>
                <a:spcPct val="0"/>
              </a:spcAft>
              <a:buFont typeface="Lucida Grande"/>
              <a:buChar char="-"/>
              <a:defRPr sz="1400">
                <a:solidFill>
                  <a:schemeClr val="bg2"/>
                </a:solidFill>
                <a:latin typeface="Arial" pitchFamily="34" charset="0"/>
                <a:cs typeface="Arial" pitchFamily="34" charset="0"/>
              </a:defRPr>
            </a:lvl8pPr>
            <a:lvl9pPr marL="2633663" indent="-180975" defTabSz="457200" eaLnBrk="0" fontAlgn="base" hangingPunct="0">
              <a:spcBef>
                <a:spcPts val="300"/>
              </a:spcBef>
              <a:spcAft>
                <a:spcPct val="0"/>
              </a:spcAft>
              <a:buFont typeface="Lucida Grande"/>
              <a:buChar char="-"/>
              <a:defRPr sz="1400">
                <a:solidFill>
                  <a:schemeClr val="bg2"/>
                </a:solidFill>
                <a:latin typeface="Arial" pitchFamily="34" charset="0"/>
                <a:cs typeface="Arial" pitchFamily="34" charset="0"/>
              </a:defRPr>
            </a:lvl9pPr>
          </a:lstStyle>
          <a:p>
            <a:pPr marL="0" marR="0" lvl="0" indent="0" algn="ctr" defTabSz="457200" rtl="0" eaLnBrk="1" fontAlgn="auto" latinLnBrk="0" hangingPunct="1">
              <a:lnSpc>
                <a:spcPct val="100000"/>
              </a:lnSpc>
              <a:spcBef>
                <a:spcPct val="0"/>
              </a:spcBef>
              <a:spcAft>
                <a:spcPts val="1200"/>
              </a:spcAft>
              <a:buClrTx/>
              <a:buSzTx/>
              <a:buFontTx/>
              <a:buNone/>
              <a:tabLst/>
              <a:defRPr/>
            </a:pPr>
            <a:r>
              <a:rPr kumimoji="0" lang="en-US" altLang="en-US" sz="1800" b="1" i="0" u="none" strike="noStrike" kern="1200" cap="none" spc="0" normalizeH="0" baseline="0" noProof="0">
                <a:ln>
                  <a:noFill/>
                </a:ln>
                <a:solidFill>
                  <a:srgbClr val="0090DA"/>
                </a:solidFill>
                <a:effectLst/>
                <a:uLnTx/>
                <a:uFillTx/>
                <a:latin typeface="Arial" pitchFamily="34" charset="0"/>
                <a:cs typeface="Arial" pitchFamily="34" charset="0"/>
              </a:rPr>
              <a:t>www.metlife.com/mybenefits</a:t>
            </a:r>
          </a:p>
        </p:txBody>
      </p:sp>
      <p:sp>
        <p:nvSpPr>
          <p:cNvPr id="20" name="Oval 19">
            <a:extLst>
              <a:ext uri="{FF2B5EF4-FFF2-40B4-BE49-F238E27FC236}">
                <a16:creationId xmlns:a16="http://schemas.microsoft.com/office/drawing/2014/main" id="{5BCE7E48-556D-42B5-8342-18B2CE940857}"/>
              </a:ext>
            </a:extLst>
          </p:cNvPr>
          <p:cNvSpPr>
            <a:spLocks noChangeAspect="1"/>
          </p:cNvSpPr>
          <p:nvPr/>
        </p:nvSpPr>
        <p:spPr>
          <a:xfrm>
            <a:off x="4506595" y="1978025"/>
            <a:ext cx="241300" cy="241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cs typeface="Arial"/>
              </a:rPr>
              <a:t>2</a:t>
            </a:r>
          </a:p>
        </p:txBody>
      </p:sp>
      <p:sp>
        <p:nvSpPr>
          <p:cNvPr id="23" name="Oval 22">
            <a:extLst>
              <a:ext uri="{FF2B5EF4-FFF2-40B4-BE49-F238E27FC236}">
                <a16:creationId xmlns:a16="http://schemas.microsoft.com/office/drawing/2014/main" id="{B0F256CC-2F45-4C24-B5A4-AA78ACABF8EB}"/>
              </a:ext>
            </a:extLst>
          </p:cNvPr>
          <p:cNvSpPr>
            <a:spLocks noChangeAspect="1"/>
          </p:cNvSpPr>
          <p:nvPr/>
        </p:nvSpPr>
        <p:spPr>
          <a:xfrm>
            <a:off x="2133283" y="2232025"/>
            <a:ext cx="239712" cy="241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cs typeface="Arial"/>
              </a:rPr>
              <a:t>1</a:t>
            </a:r>
          </a:p>
        </p:txBody>
      </p:sp>
      <p:sp>
        <p:nvSpPr>
          <p:cNvPr id="26" name="Oval 25">
            <a:extLst>
              <a:ext uri="{FF2B5EF4-FFF2-40B4-BE49-F238E27FC236}">
                <a16:creationId xmlns:a16="http://schemas.microsoft.com/office/drawing/2014/main" id="{E2EF81E0-D6C8-4BFC-B708-E2C886261CC7}"/>
              </a:ext>
            </a:extLst>
          </p:cNvPr>
          <p:cNvSpPr>
            <a:spLocks noChangeAspect="1"/>
          </p:cNvSpPr>
          <p:nvPr/>
        </p:nvSpPr>
        <p:spPr>
          <a:xfrm>
            <a:off x="1473835" y="5197067"/>
            <a:ext cx="241300" cy="239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cs typeface="Arial"/>
              </a:rPr>
              <a:t>1</a:t>
            </a:r>
          </a:p>
        </p:txBody>
      </p:sp>
      <p:sp>
        <p:nvSpPr>
          <p:cNvPr id="27" name="Oval 26">
            <a:extLst>
              <a:ext uri="{FF2B5EF4-FFF2-40B4-BE49-F238E27FC236}">
                <a16:creationId xmlns:a16="http://schemas.microsoft.com/office/drawing/2014/main" id="{815CE4F4-E2DE-4499-9BC5-D8EDE23270FA}"/>
              </a:ext>
            </a:extLst>
          </p:cNvPr>
          <p:cNvSpPr>
            <a:spLocks noChangeAspect="1"/>
          </p:cNvSpPr>
          <p:nvPr/>
        </p:nvSpPr>
        <p:spPr>
          <a:xfrm>
            <a:off x="1473835" y="5716180"/>
            <a:ext cx="241300" cy="239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cs typeface="Arial"/>
              </a:rPr>
              <a:t>2</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119D-3751-45BD-9954-9FFFC0BA2934}"/>
              </a:ext>
            </a:extLst>
          </p:cNvPr>
          <p:cNvSpPr>
            <a:spLocks noGrp="1"/>
          </p:cNvSpPr>
          <p:nvPr>
            <p:ph type="title"/>
          </p:nvPr>
        </p:nvSpPr>
        <p:spPr/>
        <p:txBody>
          <a:bodyPr/>
          <a:lstStyle/>
          <a:p>
            <a:r>
              <a:rPr lang="en-US"/>
              <a:t>The MetLife Mobile App</a:t>
            </a:r>
          </a:p>
        </p:txBody>
      </p:sp>
      <p:sp>
        <p:nvSpPr>
          <p:cNvPr id="6" name="Rectangle 5">
            <a:extLst>
              <a:ext uri="{FF2B5EF4-FFF2-40B4-BE49-F238E27FC236}">
                <a16:creationId xmlns:a16="http://schemas.microsoft.com/office/drawing/2014/main" id="{0B0138BA-2354-42B3-BB01-7271D8D2CCF7}"/>
              </a:ext>
            </a:extLst>
          </p:cNvPr>
          <p:cNvSpPr/>
          <p:nvPr/>
        </p:nvSpPr>
        <p:spPr>
          <a:xfrm>
            <a:off x="802640" y="1485247"/>
            <a:ext cx="8184776" cy="216401"/>
          </a:xfrm>
          <a:prstGeom prst="rect">
            <a:avLst/>
          </a:prstGeom>
          <a:noFill/>
          <a:ln w="12700" cap="flat" cmpd="sng" algn="ctr">
            <a:noFill/>
            <a:prstDash val="solid"/>
            <a:miter lim="800000"/>
          </a:ln>
          <a:effectLst/>
        </p:spPr>
        <p:txBody>
          <a:bodyPr rtlCol="0" anchor="ctr"/>
          <a:lstStyle/>
          <a:p>
            <a:pPr marL="0" marR="0" lvl="0" indent="0" algn="l" defTabSz="514350" rtl="0" eaLnBrk="1" fontAlgn="auto" latinLnBrk="0" hangingPunct="1">
              <a:lnSpc>
                <a:spcPct val="100000"/>
              </a:lnSpc>
              <a:spcBef>
                <a:spcPts val="0"/>
              </a:spcBef>
              <a:spcAft>
                <a:spcPts val="0"/>
              </a:spcAft>
              <a:buClr>
                <a:srgbClr val="000000"/>
              </a:buClr>
              <a:buSzTx/>
              <a:buFontTx/>
              <a:buNone/>
              <a:tabLst/>
              <a:defRPr/>
            </a:pPr>
            <a:r>
              <a:rPr kumimoji="0" lang="en-US" sz="1125" b="0" i="0" u="none" strike="noStrike" kern="0" cap="none" spc="0" normalizeH="0" baseline="0" noProof="0">
                <a:ln>
                  <a:noFill/>
                </a:ln>
                <a:solidFill>
                  <a:srgbClr val="000000"/>
                </a:solidFill>
                <a:effectLst/>
                <a:uLnTx/>
                <a:uFillTx/>
                <a:latin typeface="Arial"/>
                <a:cs typeface="Arial"/>
              </a:rPr>
              <a:t>Download “MetLife US” at the App Store or Google Play. Log in with your MyBenefits information to access these features.</a:t>
            </a:r>
            <a:r>
              <a:rPr kumimoji="0" lang="en-US" sz="1125" b="0" i="0" u="none" strike="noStrike" kern="0" cap="none" spc="0" normalizeH="0" baseline="30000" noProof="0">
                <a:ln>
                  <a:noFill/>
                </a:ln>
                <a:solidFill>
                  <a:srgbClr val="000000"/>
                </a:solidFill>
                <a:effectLst/>
                <a:uLnTx/>
                <a:uFillTx/>
                <a:latin typeface="Arial"/>
                <a:cs typeface="Arial"/>
              </a:rPr>
              <a:t>*</a:t>
            </a:r>
          </a:p>
        </p:txBody>
      </p:sp>
      <p:graphicFrame>
        <p:nvGraphicFramePr>
          <p:cNvPr id="7" name="Table 6">
            <a:extLst>
              <a:ext uri="{FF2B5EF4-FFF2-40B4-BE49-F238E27FC236}">
                <a16:creationId xmlns:a16="http://schemas.microsoft.com/office/drawing/2014/main" id="{2BB24134-964F-4072-91B2-79C1F33055B7}"/>
              </a:ext>
            </a:extLst>
          </p:cNvPr>
          <p:cNvGraphicFramePr>
            <a:graphicFrameLocks noGrp="1"/>
          </p:cNvGraphicFramePr>
          <p:nvPr/>
        </p:nvGraphicFramePr>
        <p:xfrm>
          <a:off x="5610860" y="2065120"/>
          <a:ext cx="5689600" cy="3218081"/>
        </p:xfrm>
        <a:graphic>
          <a:graphicData uri="http://schemas.openxmlformats.org/drawingml/2006/table">
            <a:tbl>
              <a:tblPr bandRow="1"/>
              <a:tblGrid>
                <a:gridCol w="1494003">
                  <a:extLst>
                    <a:ext uri="{9D8B030D-6E8A-4147-A177-3AD203B41FA5}">
                      <a16:colId xmlns:a16="http://schemas.microsoft.com/office/drawing/2014/main" val="20000"/>
                    </a:ext>
                  </a:extLst>
                </a:gridCol>
                <a:gridCol w="4195597">
                  <a:extLst>
                    <a:ext uri="{9D8B030D-6E8A-4147-A177-3AD203B41FA5}">
                      <a16:colId xmlns:a16="http://schemas.microsoft.com/office/drawing/2014/main" val="20001"/>
                    </a:ext>
                  </a:extLst>
                </a:gridCol>
              </a:tblGrid>
              <a:tr h="23976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ct val="0"/>
                        </a:spcBef>
                        <a:spcAft>
                          <a:spcPct val="0"/>
                        </a:spcAft>
                        <a:buClrTx/>
                        <a:buSzTx/>
                        <a:buFontTx/>
                        <a:buNone/>
                        <a:defRPr/>
                      </a:pPr>
                      <a:r>
                        <a:rPr lang="en-US" sz="1600" b="1" u="none" strike="noStrike">
                          <a:solidFill>
                            <a:schemeClr val="bg1"/>
                          </a:solidFill>
                          <a:effectLst/>
                          <a:latin typeface="+mn-lt"/>
                        </a:rPr>
                        <a:t>   Dental</a:t>
                      </a:r>
                      <a:endParaRPr kumimoji="0" lang="en-US" sz="1600" b="1" i="0" u="none" strike="noStrike" kern="1200" cap="none" spc="0" normalizeH="0" baseline="30000" noProof="0">
                        <a:ln>
                          <a:noFill/>
                        </a:ln>
                        <a:solidFill>
                          <a:schemeClr val="bg1"/>
                        </a:solidFill>
                        <a:effectLst/>
                        <a:uLnTx/>
                        <a:uFillTx/>
                        <a:latin typeface="+mn-lt"/>
                        <a:ea typeface="+mn-ea"/>
                        <a:cs typeface="Calibri" panose="020F0502020204030204" pitchFamily="34" charset="0"/>
                      </a:endParaRPr>
                    </a:p>
                  </a:txBody>
                  <a:tcPr marL="7781" marR="7781" marT="7781"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0D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37160" indent="-137160" algn="l" defTabSz="914400" rtl="0" eaLnBrk="1" latinLnBrk="0" hangingPunct="1">
                        <a:spcBef>
                          <a:spcPct val="0"/>
                        </a:spcBef>
                        <a:spcAft>
                          <a:spcPct val="0"/>
                        </a:spcAft>
                        <a:buFont typeface="Arial" pitchFamily="34" charset="0"/>
                        <a:buChar char="•"/>
                      </a:pPr>
                      <a:r>
                        <a:rPr lang="en-US" sz="1600" kern="1200">
                          <a:solidFill>
                            <a:schemeClr val="tx1"/>
                          </a:solidFill>
                          <a:effectLst/>
                          <a:latin typeface="+mn-lt"/>
                          <a:ea typeface="+mn-ea"/>
                          <a:cs typeface="+mn-cs"/>
                        </a:rPr>
                        <a:t>Find a dentist and get estimates on most procedures.</a:t>
                      </a:r>
                    </a:p>
                    <a:p>
                      <a:pPr marL="137160" indent="-137160" algn="l" defTabSz="914400" rtl="0" eaLnBrk="1" latinLnBrk="0" hangingPunct="1">
                        <a:spcBef>
                          <a:spcPct val="0"/>
                        </a:spcBef>
                        <a:spcAft>
                          <a:spcPct val="0"/>
                        </a:spcAft>
                        <a:buFont typeface="Arial" pitchFamily="34" charset="0"/>
                        <a:buChar char="•"/>
                      </a:pPr>
                      <a:endParaRPr lang="en-US" sz="1600" kern="1200">
                        <a:solidFill>
                          <a:schemeClr val="tx1"/>
                        </a:solidFill>
                        <a:effectLst/>
                        <a:latin typeface="+mn-lt"/>
                        <a:ea typeface="+mn-ea"/>
                        <a:cs typeface="+mn-cs"/>
                      </a:endParaRPr>
                    </a:p>
                    <a:p>
                      <a:pPr marL="137160" indent="-137160" algn="l" defTabSz="914400" rtl="0" eaLnBrk="1" latinLnBrk="0" hangingPunct="1">
                        <a:spcBef>
                          <a:spcPct val="0"/>
                        </a:spcBef>
                        <a:spcAft>
                          <a:spcPct val="0"/>
                        </a:spcAft>
                        <a:buFont typeface="Arial" pitchFamily="34" charset="0"/>
                        <a:buChar char="•"/>
                      </a:pPr>
                      <a:r>
                        <a:rPr lang="en-US" sz="1600" kern="1200">
                          <a:solidFill>
                            <a:schemeClr val="tx1"/>
                          </a:solidFill>
                          <a:effectLst/>
                          <a:latin typeface="+mn-lt"/>
                          <a:ea typeface="+mn-ea"/>
                          <a:cs typeface="+mn-cs"/>
                        </a:rPr>
                        <a:t>View your claims.</a:t>
                      </a:r>
                    </a:p>
                    <a:p>
                      <a:pPr marL="137160" indent="-137160" algn="l" defTabSz="914400" rtl="0" eaLnBrk="1" latinLnBrk="0" hangingPunct="1">
                        <a:spcBef>
                          <a:spcPct val="0"/>
                        </a:spcBef>
                        <a:spcAft>
                          <a:spcPct val="0"/>
                        </a:spcAft>
                        <a:buFont typeface="Arial" pitchFamily="34" charset="0"/>
                        <a:buChar char="•"/>
                      </a:pPr>
                      <a:endParaRPr lang="en-US" sz="1600" kern="1200">
                        <a:solidFill>
                          <a:schemeClr val="tx1"/>
                        </a:solidFill>
                        <a:effectLst/>
                        <a:latin typeface="+mn-lt"/>
                        <a:ea typeface="+mn-ea"/>
                        <a:cs typeface="+mn-cs"/>
                      </a:endParaRPr>
                    </a:p>
                    <a:p>
                      <a:pPr marL="137160" marR="0" indent="-137160" algn="l" defTabSz="914400" rtl="0" eaLnBrk="1" fontAlgn="auto" latinLnBrk="0" hangingPunct="1">
                        <a:lnSpc>
                          <a:spcPct val="100000"/>
                        </a:lnSpc>
                        <a:spcBef>
                          <a:spcPct val="0"/>
                        </a:spcBef>
                        <a:spcAft>
                          <a:spcPct val="0"/>
                        </a:spcAft>
                        <a:buClrTx/>
                        <a:buSzTx/>
                        <a:buFont typeface="Arial" pitchFamily="34" charset="0"/>
                        <a:buChar char="•"/>
                        <a:defRPr/>
                      </a:pPr>
                      <a:r>
                        <a:rPr lang="en-US" sz="1600" kern="1200">
                          <a:solidFill>
                            <a:schemeClr val="tx1"/>
                          </a:solidFill>
                          <a:effectLst/>
                          <a:latin typeface="+mn-lt"/>
                          <a:ea typeface="+mn-ea"/>
                          <a:cs typeface="+mn-cs"/>
                        </a:rPr>
                        <a:t>Access and print your electronic ID card. </a:t>
                      </a:r>
                      <a:br>
                        <a:rPr lang="en-US" sz="1600" kern="1200">
                          <a:solidFill>
                            <a:schemeClr val="tx1"/>
                          </a:solidFill>
                          <a:effectLst/>
                          <a:latin typeface="+mn-lt"/>
                          <a:ea typeface="+mn-ea"/>
                          <a:cs typeface="+mn-cs"/>
                        </a:rPr>
                      </a:br>
                      <a:endParaRPr lang="en-US" sz="1600" kern="1200">
                        <a:solidFill>
                          <a:schemeClr val="tx1"/>
                        </a:solidFill>
                        <a:effectLst/>
                        <a:latin typeface="+mn-lt"/>
                        <a:ea typeface="+mn-ea"/>
                        <a:cs typeface="+mn-cs"/>
                      </a:endParaRPr>
                    </a:p>
                  </a:txBody>
                  <a:tcPr marL="59756" marR="59756"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0"/>
                  </a:ext>
                </a:extLst>
              </a:tr>
              <a:tr h="820417">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n-US" sz="1300" b="1" kern="1200">
                          <a:solidFill>
                            <a:schemeClr val="bg1"/>
                          </a:solidFill>
                          <a:effectLst/>
                          <a:latin typeface="Arial"/>
                          <a:ea typeface="+mn-ea"/>
                          <a:cs typeface="+mn-cs"/>
                        </a:rPr>
                        <a:t>ID cards are not required to obtain dental services.</a:t>
                      </a:r>
                      <a:endParaRPr lang="en-US" sz="1300" b="1">
                        <a:solidFill>
                          <a:schemeClr val="bg1"/>
                        </a:solidFill>
                      </a:endParaRPr>
                    </a:p>
                  </a:txBody>
                  <a:tcPr marL="74696" marR="74696" marT="0" marB="0"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2D050"/>
                    </a:solidFill>
                  </a:tcPr>
                </a:tc>
                <a:tc hMerge="1">
                  <a:txBody>
                    <a:bodyPr/>
                    <a:lstStyle/>
                    <a:p>
                      <a:pPr marL="0" indent="0">
                        <a:buFont typeface="Wingdings" panose="05000000000000000000" pitchFamily="2" charset="2"/>
                        <a:buNone/>
                      </a:pPr>
                      <a:endParaRPr lang="en-US" sz="1100" kern="1200">
                        <a:solidFill>
                          <a:schemeClr val="tx1">
                            <a:lumMod val="75000"/>
                            <a:lumOff val="25000"/>
                          </a:schemeClr>
                        </a:solidFill>
                        <a:effectLst/>
                        <a:latin typeface="+mn-lt"/>
                        <a:ea typeface="+mn-ea"/>
                        <a:cs typeface="+mn-cs"/>
                      </a:endParaRPr>
                    </a:p>
                  </a:txBody>
                  <a:tcPr marL="68580" marR="68580" marT="0" marB="0"/>
                </a:tc>
                <a:extLst>
                  <a:ext uri="{0D108BD9-81ED-4DB2-BD59-A6C34878D82A}">
                    <a16:rowId xmlns:a16="http://schemas.microsoft.com/office/drawing/2014/main" val="10006"/>
                  </a:ext>
                </a:extLst>
              </a:tr>
            </a:tbl>
          </a:graphicData>
        </a:graphic>
      </p:graphicFrame>
      <p:pic>
        <p:nvPicPr>
          <p:cNvPr id="11" name="Picture 10">
            <a:extLst>
              <a:ext uri="{FF2B5EF4-FFF2-40B4-BE49-F238E27FC236}">
                <a16:creationId xmlns:a16="http://schemas.microsoft.com/office/drawing/2014/main" id="{E29FC3E0-AF0F-4112-AFE1-1586253C2E64}"/>
              </a:ext>
            </a:extLst>
          </p:cNvPr>
          <p:cNvPicPr>
            <a:picLocks noChangeAspect="1"/>
          </p:cNvPicPr>
          <p:nvPr/>
        </p:nvPicPr>
        <p:blipFill>
          <a:blip r:embed="rId3"/>
          <a:stretch>
            <a:fillRect/>
          </a:stretch>
        </p:blipFill>
        <p:spPr>
          <a:xfrm>
            <a:off x="2817725" y="1879026"/>
            <a:ext cx="1687701" cy="3546414"/>
          </a:xfrm>
          <a:prstGeom prst="rect">
            <a:avLst/>
          </a:prstGeom>
        </p:spPr>
      </p:pic>
      <p:sp>
        <p:nvSpPr>
          <p:cNvPr id="5" name="TextBox 4">
            <a:extLst>
              <a:ext uri="{FF2B5EF4-FFF2-40B4-BE49-F238E27FC236}">
                <a16:creationId xmlns:a16="http://schemas.microsoft.com/office/drawing/2014/main" id="{8F42E3F0-16E7-994B-8643-27E6DDA9D507}"/>
              </a:ext>
            </a:extLst>
          </p:cNvPr>
          <p:cNvSpPr txBox="1"/>
          <p:nvPr/>
        </p:nvSpPr>
        <p:spPr>
          <a:xfrm flipH="1">
            <a:off x="-1389089" y="4324662"/>
            <a:ext cx="0" cy="0"/>
          </a:xfrm>
          <a:prstGeom prst="rect">
            <a:avLst/>
          </a:prstGeom>
          <a:noFill/>
        </p:spPr>
        <p:txBody>
          <a:bodyPr wrap="none" lIns="0" tIns="0" rIns="0" bIns="0" rtlCol="0">
            <a:noAutofit/>
          </a:bodyPr>
          <a:lstStyle/>
          <a:p>
            <a:pPr marL="0" marR="0" lvl="0" indent="0" algn="l" defTabSz="456758"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err="1">
              <a:ln>
                <a:noFill/>
              </a:ln>
              <a:solidFill>
                <a:srgbClr val="75787B"/>
              </a:solidFill>
              <a:effectLst/>
              <a:uLnTx/>
              <a:uFillTx/>
              <a:latin typeface="Arial"/>
              <a:ea typeface="MetLife Circular Light" charset="0"/>
              <a:cs typeface="MetLife Circular Light" charset="0"/>
            </a:endParaRPr>
          </a:p>
        </p:txBody>
      </p:sp>
      <p:pic>
        <p:nvPicPr>
          <p:cNvPr id="14" name="Picture 13">
            <a:extLst>
              <a:ext uri="{FF2B5EF4-FFF2-40B4-BE49-F238E27FC236}">
                <a16:creationId xmlns:a16="http://schemas.microsoft.com/office/drawing/2014/main" id="{0ADC21D1-1066-FA45-917C-268A01225192}"/>
              </a:ext>
            </a:extLst>
          </p:cNvPr>
          <p:cNvPicPr>
            <a:picLocks noChangeAspect="1"/>
          </p:cNvPicPr>
          <p:nvPr/>
        </p:nvPicPr>
        <p:blipFill>
          <a:blip r:embed="rId4"/>
          <a:srcRect l="6603" t="3715" r="5279" b="2573"/>
          <a:stretch>
            <a:fillRect/>
          </a:stretch>
        </p:blipFill>
        <p:spPr>
          <a:xfrm>
            <a:off x="879423" y="1894017"/>
            <a:ext cx="1687701" cy="3547415"/>
          </a:xfrm>
          <a:prstGeom prst="rect">
            <a:avLst/>
          </a:prstGeom>
          <a:noFill/>
          <a:ln w="9525">
            <a:noFill/>
            <a:miter lim="800000"/>
          </a:ln>
          <a:effectLst>
            <a:outerShdw blurRad="190500" sx="102000" sy="102000" algn="ctr" rotWithShape="0">
              <a:prstClr val="black">
                <a:alpha val="21000"/>
              </a:prstClr>
            </a:outerShdw>
          </a:effectLst>
        </p:spPr>
      </p:pic>
    </p:spTree>
    <p:extLst>
      <p:ext uri="{BB962C8B-B14F-4D97-AF65-F5344CB8AC3E}">
        <p14:creationId xmlns:p14="http://schemas.microsoft.com/office/powerpoint/2010/main" val="3159061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CCEC143-8D04-49CE-A3E4-615C21A26781}"/>
              </a:ext>
            </a:extLst>
          </p:cNvPr>
          <p:cNvCxnSpPr/>
          <p:nvPr/>
        </p:nvCxnSpPr>
        <p:spPr>
          <a:xfrm>
            <a:off x="1524000" y="85725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B8BCCEF-D25A-6D64-7DEC-9F4DF9BC8830}"/>
              </a:ext>
            </a:extLst>
          </p:cNvPr>
          <p:cNvSpPr/>
          <p:nvPr/>
        </p:nvSpPr>
        <p:spPr>
          <a:xfrm>
            <a:off x="0" y="1885950"/>
            <a:ext cx="6096000" cy="3600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Open Sans Bold"/>
            </a:endParaRPr>
          </a:p>
        </p:txBody>
      </p:sp>
      <p:sp>
        <p:nvSpPr>
          <p:cNvPr id="2" name="Title 1">
            <a:extLst>
              <a:ext uri="{FF2B5EF4-FFF2-40B4-BE49-F238E27FC236}">
                <a16:creationId xmlns:a16="http://schemas.microsoft.com/office/drawing/2014/main" id="{4FDBDFD6-09CA-CC69-F35B-F5A322E3FE6A}"/>
              </a:ext>
            </a:extLst>
          </p:cNvPr>
          <p:cNvSpPr>
            <a:spLocks noGrp="1"/>
          </p:cNvSpPr>
          <p:nvPr>
            <p:ph type="title"/>
          </p:nvPr>
        </p:nvSpPr>
        <p:spPr>
          <a:xfrm>
            <a:off x="1866900" y="304149"/>
            <a:ext cx="8458200" cy="1005840"/>
          </a:xfrm>
        </p:spPr>
        <p:txBody>
          <a:bodyPr/>
          <a:lstStyle/>
          <a:p>
            <a:pPr algn="ctr"/>
            <a:r>
              <a:rPr lang="en-US" sz="2800" dirty="0">
                <a:hlinkClick r:id="rId3"/>
              </a:rPr>
              <a:t>www.metlife.com/info/oklahoma/</a:t>
            </a:r>
            <a:br>
              <a:rPr lang="en-US" u="sng" dirty="0">
                <a:latin typeface="Georgia"/>
                <a:hlinkClick r:id="rId4">
                  <a:extLst>
                    <a:ext uri="{A12FA001-AC4F-418D-AE19-62706E023703}">
                      <ahyp:hlinkClr xmlns:ahyp="http://schemas.microsoft.com/office/drawing/2018/hyperlinkcolor" val="tx"/>
                    </a:ext>
                  </a:extLst>
                </a:hlinkClick>
              </a:rPr>
            </a:br>
            <a:br>
              <a:rPr lang="en-US" u="sng" dirty="0">
                <a:latin typeface="Georgia"/>
                <a:hlinkClick r:id="rId4">
                  <a:extLst>
                    <a:ext uri="{A12FA001-AC4F-418D-AE19-62706E023703}">
                      <ahyp:hlinkClr xmlns:ahyp="http://schemas.microsoft.com/office/drawing/2018/hyperlinkcolor" val="tx"/>
                    </a:ext>
                  </a:extLst>
                </a:hlinkClick>
              </a:rPr>
            </a:br>
            <a:r>
              <a:rPr lang="en-US" dirty="0">
                <a:latin typeface="Georgia"/>
              </a:rPr>
              <a:t>1-855-676-9443</a:t>
            </a:r>
            <a:endParaRPr lang="en-US" dirty="0"/>
          </a:p>
        </p:txBody>
      </p:sp>
      <p:sp>
        <p:nvSpPr>
          <p:cNvPr id="12" name="Rectangle 11">
            <a:extLst>
              <a:ext uri="{FF2B5EF4-FFF2-40B4-BE49-F238E27FC236}">
                <a16:creationId xmlns:a16="http://schemas.microsoft.com/office/drawing/2014/main" id="{F855AED1-9763-5852-1573-3AAA05B973EF}"/>
              </a:ext>
            </a:extLst>
          </p:cNvPr>
          <p:cNvSpPr/>
          <p:nvPr/>
        </p:nvSpPr>
        <p:spPr>
          <a:xfrm>
            <a:off x="6096000" y="1885953"/>
            <a:ext cx="6096000" cy="179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0" rIns="274320" rtlCol="0" anchor="ctr"/>
          <a:lstStyle/>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cs typeface="Open Sans Bold"/>
              </a:rPr>
              <a:t>Your benefits microsite can help </a:t>
            </a:r>
            <a:br>
              <a:rPr kumimoji="0" lang="en-US" sz="1800" b="0" i="0" u="none" strike="noStrike" kern="1200" cap="none" spc="0" normalizeH="0" baseline="0" noProof="0">
                <a:ln>
                  <a:noFill/>
                </a:ln>
                <a:solidFill>
                  <a:srgbClr val="FFFFFF"/>
                </a:solidFill>
                <a:effectLst/>
                <a:uLnTx/>
                <a:uFillTx/>
                <a:latin typeface="Arial"/>
                <a:cs typeface="Open Sans Bold"/>
              </a:rPr>
            </a:br>
            <a:r>
              <a:rPr kumimoji="0" lang="en-US" sz="1800" b="0" i="0" u="none" strike="noStrike" kern="1200" cap="none" spc="0" normalizeH="0" baseline="0" noProof="0">
                <a:ln>
                  <a:noFill/>
                </a:ln>
                <a:solidFill>
                  <a:srgbClr val="FFFFFF"/>
                </a:solidFill>
                <a:effectLst/>
                <a:uLnTx/>
                <a:uFillTx/>
                <a:latin typeface="Arial"/>
                <a:cs typeface="Open Sans Bold"/>
              </a:rPr>
              <a:t>you understand the importance </a:t>
            </a:r>
            <a:br>
              <a:rPr kumimoji="0" lang="en-US" sz="1800" b="0" i="0" u="none" strike="noStrike" kern="1200" cap="none" spc="0" normalizeH="0" baseline="0" noProof="0">
                <a:ln>
                  <a:noFill/>
                </a:ln>
                <a:solidFill>
                  <a:srgbClr val="FFFFFF"/>
                </a:solidFill>
                <a:effectLst/>
                <a:uLnTx/>
                <a:uFillTx/>
                <a:latin typeface="Arial"/>
                <a:cs typeface="Open Sans Bold"/>
              </a:rPr>
            </a:br>
            <a:r>
              <a:rPr kumimoji="0" lang="en-US" sz="1800" b="0" i="0" u="none" strike="noStrike" kern="1200" cap="none" spc="0" normalizeH="0" baseline="0" noProof="0">
                <a:ln>
                  <a:noFill/>
                </a:ln>
                <a:solidFill>
                  <a:srgbClr val="FFFFFF"/>
                </a:solidFill>
                <a:effectLst/>
                <a:uLnTx/>
                <a:uFillTx/>
                <a:latin typeface="Arial"/>
                <a:cs typeface="Open Sans Bold"/>
              </a:rPr>
              <a:t>of dental benefits and the </a:t>
            </a:r>
            <a:br>
              <a:rPr kumimoji="0" lang="en-US" sz="1800" b="0" i="0" u="none" strike="noStrike" kern="1200" cap="none" spc="0" normalizeH="0" baseline="0" noProof="0">
                <a:ln>
                  <a:noFill/>
                </a:ln>
                <a:solidFill>
                  <a:srgbClr val="FFFFFF"/>
                </a:solidFill>
                <a:effectLst/>
                <a:uLnTx/>
                <a:uFillTx/>
                <a:latin typeface="Arial"/>
                <a:cs typeface="Open Sans Bold"/>
              </a:rPr>
            </a:br>
            <a:r>
              <a:rPr kumimoji="0" lang="en-US" sz="1800" b="0" i="0" u="none" strike="noStrike" kern="1200" cap="none" spc="0" normalizeH="0" baseline="0" noProof="0">
                <a:ln>
                  <a:noFill/>
                </a:ln>
                <a:solidFill>
                  <a:srgbClr val="FFFFFF"/>
                </a:solidFill>
                <a:effectLst/>
                <a:uLnTx/>
                <a:uFillTx/>
                <a:latin typeface="Arial"/>
                <a:cs typeface="Open Sans Bold"/>
              </a:rPr>
              <a:t>coverage options available. </a:t>
            </a:r>
          </a:p>
        </p:txBody>
      </p:sp>
      <p:sp>
        <p:nvSpPr>
          <p:cNvPr id="14" name="Rectangle 13">
            <a:extLst>
              <a:ext uri="{FF2B5EF4-FFF2-40B4-BE49-F238E27FC236}">
                <a16:creationId xmlns:a16="http://schemas.microsoft.com/office/drawing/2014/main" id="{DAEDF6B1-7021-988C-E57B-DD5E2CD0BC47}"/>
              </a:ext>
            </a:extLst>
          </p:cNvPr>
          <p:cNvSpPr/>
          <p:nvPr/>
        </p:nvSpPr>
        <p:spPr>
          <a:xfrm>
            <a:off x="6096000" y="3686179"/>
            <a:ext cx="6096000" cy="17997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0" rIns="274320" rtlCol="0" anchor="ctr"/>
          <a:lstStyle/>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cs typeface="Open Sans Bold"/>
              </a:rPr>
              <a:t>Dedicated Customer Contact </a:t>
            </a:r>
            <a:br>
              <a:rPr kumimoji="0" lang="en-US" sz="1800" b="0" i="0" u="none" strike="noStrike" kern="1200" cap="none" spc="0" normalizeH="0" baseline="0" noProof="0">
                <a:ln>
                  <a:noFill/>
                </a:ln>
                <a:solidFill>
                  <a:srgbClr val="000000"/>
                </a:solidFill>
                <a:effectLst/>
                <a:uLnTx/>
                <a:uFillTx/>
                <a:latin typeface="Arial"/>
                <a:cs typeface="Open Sans Bold"/>
              </a:rPr>
            </a:br>
            <a:r>
              <a:rPr kumimoji="0" lang="en-US" sz="1800" b="0" i="0" u="none" strike="noStrike" kern="1200" cap="none" spc="0" normalizeH="0" baseline="0" noProof="0">
                <a:ln>
                  <a:noFill/>
                </a:ln>
                <a:solidFill>
                  <a:srgbClr val="000000"/>
                </a:solidFill>
                <a:effectLst/>
                <a:uLnTx/>
                <a:uFillTx/>
                <a:latin typeface="Arial"/>
                <a:cs typeface="Open Sans Bold"/>
              </a:rPr>
              <a:t>Phone Number.</a:t>
            </a:r>
          </a:p>
        </p:txBody>
      </p:sp>
      <p:grpSp>
        <p:nvGrpSpPr>
          <p:cNvPr id="3" name="Graphic 19">
            <a:extLst>
              <a:ext uri="{FF2B5EF4-FFF2-40B4-BE49-F238E27FC236}">
                <a16:creationId xmlns:a16="http://schemas.microsoft.com/office/drawing/2014/main" id="{240CA389-5CC1-C0C5-7566-EF30BE60C2C4}"/>
              </a:ext>
            </a:extLst>
          </p:cNvPr>
          <p:cNvGrpSpPr/>
          <p:nvPr/>
        </p:nvGrpSpPr>
        <p:grpSpPr>
          <a:xfrm>
            <a:off x="6506899" y="2515008"/>
            <a:ext cx="674878" cy="506139"/>
            <a:chOff x="6475256" y="1725506"/>
            <a:chExt cx="655487" cy="491596"/>
          </a:xfrm>
        </p:grpSpPr>
        <p:grpSp>
          <p:nvGrpSpPr>
            <p:cNvPr id="4" name="Graphic 19">
              <a:extLst>
                <a:ext uri="{FF2B5EF4-FFF2-40B4-BE49-F238E27FC236}">
                  <a16:creationId xmlns:a16="http://schemas.microsoft.com/office/drawing/2014/main" id="{5EFEDC38-7ED6-2373-C2CA-61015950CD02}"/>
                </a:ext>
              </a:extLst>
            </p:cNvPr>
            <p:cNvGrpSpPr/>
            <p:nvPr/>
          </p:nvGrpSpPr>
          <p:grpSpPr>
            <a:xfrm>
              <a:off x="6475256" y="1725506"/>
              <a:ext cx="655487" cy="491596"/>
              <a:chOff x="6475256" y="1725506"/>
              <a:chExt cx="655487" cy="491596"/>
            </a:xfrm>
          </p:grpSpPr>
          <p:sp>
            <p:nvSpPr>
              <p:cNvPr id="6" name="Freeform: Shape 5">
                <a:extLst>
                  <a:ext uri="{FF2B5EF4-FFF2-40B4-BE49-F238E27FC236}">
                    <a16:creationId xmlns:a16="http://schemas.microsoft.com/office/drawing/2014/main" id="{DFBA41FB-399B-4E2D-3BD3-A196052021CD}"/>
                  </a:ext>
                </a:extLst>
              </p:cNvPr>
              <p:cNvSpPr/>
              <p:nvPr/>
            </p:nvSpPr>
            <p:spPr>
              <a:xfrm>
                <a:off x="6475256" y="1725506"/>
                <a:ext cx="655487" cy="409719"/>
              </a:xfrm>
              <a:custGeom>
                <a:avLst/>
                <a:gdLst>
                  <a:gd name="connsiteX0" fmla="*/ 614616 w 655487"/>
                  <a:gd name="connsiteY0" fmla="*/ 409720 h 409719"/>
                  <a:gd name="connsiteX1" fmla="*/ 40938 w 655487"/>
                  <a:gd name="connsiteY1" fmla="*/ 409720 h 409719"/>
                  <a:gd name="connsiteX2" fmla="*/ 0 w 655487"/>
                  <a:gd name="connsiteY2" fmla="*/ 368714 h 409719"/>
                  <a:gd name="connsiteX3" fmla="*/ 0 w 655487"/>
                  <a:gd name="connsiteY3" fmla="*/ 40938 h 409719"/>
                  <a:gd name="connsiteX4" fmla="*/ 40938 w 655487"/>
                  <a:gd name="connsiteY4" fmla="*/ 0 h 409719"/>
                  <a:gd name="connsiteX5" fmla="*/ 614549 w 655487"/>
                  <a:gd name="connsiteY5" fmla="*/ 0 h 409719"/>
                  <a:gd name="connsiteX6" fmla="*/ 655487 w 655487"/>
                  <a:gd name="connsiteY6" fmla="*/ 40938 h 409719"/>
                  <a:gd name="connsiteX7" fmla="*/ 655487 w 655487"/>
                  <a:gd name="connsiteY7" fmla="*/ 368714 h 409719"/>
                  <a:gd name="connsiteX8" fmla="*/ 614616 w 655487"/>
                  <a:gd name="connsiteY8" fmla="*/ 409720 h 40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87" h="409718">
                    <a:moveTo>
                      <a:pt x="614616" y="409720"/>
                    </a:moveTo>
                    <a:lnTo>
                      <a:pt x="40938" y="409720"/>
                    </a:lnTo>
                    <a:cubicBezTo>
                      <a:pt x="18345" y="409720"/>
                      <a:pt x="0" y="391375"/>
                      <a:pt x="0" y="368714"/>
                    </a:cubicBezTo>
                    <a:lnTo>
                      <a:pt x="0" y="40938"/>
                    </a:lnTo>
                    <a:cubicBezTo>
                      <a:pt x="0" y="18345"/>
                      <a:pt x="18345" y="0"/>
                      <a:pt x="40938" y="0"/>
                    </a:cubicBezTo>
                    <a:lnTo>
                      <a:pt x="614549" y="0"/>
                    </a:lnTo>
                    <a:cubicBezTo>
                      <a:pt x="637210" y="0"/>
                      <a:pt x="655487" y="18345"/>
                      <a:pt x="655487" y="40938"/>
                    </a:cubicBezTo>
                    <a:lnTo>
                      <a:pt x="655487" y="368714"/>
                    </a:lnTo>
                    <a:cubicBezTo>
                      <a:pt x="655555" y="391375"/>
                      <a:pt x="637210" y="409720"/>
                      <a:pt x="614616" y="409720"/>
                    </a:cubicBezTo>
                    <a:close/>
                  </a:path>
                </a:pathLst>
              </a:custGeom>
              <a:solidFill>
                <a:srgbClr val="009CDC"/>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7" name="Freeform: Shape 6">
                <a:extLst>
                  <a:ext uri="{FF2B5EF4-FFF2-40B4-BE49-F238E27FC236}">
                    <a16:creationId xmlns:a16="http://schemas.microsoft.com/office/drawing/2014/main" id="{6B0724E6-1F1C-D790-41DF-9C17F917ECD9}"/>
                  </a:ext>
                </a:extLst>
              </p:cNvPr>
              <p:cNvSpPr/>
              <p:nvPr/>
            </p:nvSpPr>
            <p:spPr>
              <a:xfrm>
                <a:off x="6516194" y="1766444"/>
                <a:ext cx="573610" cy="327775"/>
              </a:xfrm>
              <a:custGeom>
                <a:avLst/>
                <a:gdLst>
                  <a:gd name="connsiteX0" fmla="*/ 0 w 573610"/>
                  <a:gd name="connsiteY0" fmla="*/ 0 h 327775"/>
                  <a:gd name="connsiteX1" fmla="*/ 573611 w 573610"/>
                  <a:gd name="connsiteY1" fmla="*/ 0 h 327775"/>
                  <a:gd name="connsiteX2" fmla="*/ 573611 w 573610"/>
                  <a:gd name="connsiteY2" fmla="*/ 327776 h 327775"/>
                  <a:gd name="connsiteX3" fmla="*/ 0 w 573610"/>
                  <a:gd name="connsiteY3" fmla="*/ 327776 h 327775"/>
                </a:gdLst>
                <a:ahLst/>
                <a:cxnLst>
                  <a:cxn ang="0">
                    <a:pos x="connsiteX0" y="connsiteY0"/>
                  </a:cxn>
                  <a:cxn ang="0">
                    <a:pos x="connsiteX1" y="connsiteY1"/>
                  </a:cxn>
                  <a:cxn ang="0">
                    <a:pos x="connsiteX2" y="connsiteY2"/>
                  </a:cxn>
                  <a:cxn ang="0">
                    <a:pos x="connsiteX3" y="connsiteY3"/>
                  </a:cxn>
                </a:cxnLst>
                <a:rect l="l" t="t" r="r" b="b"/>
                <a:pathLst>
                  <a:path w="573610" h="327775">
                    <a:moveTo>
                      <a:pt x="0" y="0"/>
                    </a:moveTo>
                    <a:lnTo>
                      <a:pt x="573611" y="0"/>
                    </a:lnTo>
                    <a:lnTo>
                      <a:pt x="573611" y="327776"/>
                    </a:lnTo>
                    <a:lnTo>
                      <a:pt x="0" y="327776"/>
                    </a:lnTo>
                    <a:close/>
                  </a:path>
                </a:pathLst>
              </a:custGeom>
              <a:solidFill>
                <a:srgbClr val="FFFFFF"/>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8" name="Freeform: Shape 7">
                <a:extLst>
                  <a:ext uri="{FF2B5EF4-FFF2-40B4-BE49-F238E27FC236}">
                    <a16:creationId xmlns:a16="http://schemas.microsoft.com/office/drawing/2014/main" id="{320FA78A-7698-6D13-1693-E5A19B235E26}"/>
                  </a:ext>
                </a:extLst>
              </p:cNvPr>
              <p:cNvSpPr/>
              <p:nvPr/>
            </p:nvSpPr>
            <p:spPr>
              <a:xfrm>
                <a:off x="6639144" y="2176163"/>
                <a:ext cx="327777" cy="40938"/>
              </a:xfrm>
              <a:custGeom>
                <a:avLst/>
                <a:gdLst>
                  <a:gd name="connsiteX0" fmla="*/ 0 w 327777"/>
                  <a:gd name="connsiteY0" fmla="*/ 0 h 40938"/>
                  <a:gd name="connsiteX1" fmla="*/ 327777 w 327777"/>
                  <a:gd name="connsiteY1" fmla="*/ 0 h 40938"/>
                  <a:gd name="connsiteX2" fmla="*/ 327777 w 327777"/>
                  <a:gd name="connsiteY2" fmla="*/ 40938 h 40938"/>
                  <a:gd name="connsiteX3" fmla="*/ 0 w 327777"/>
                  <a:gd name="connsiteY3" fmla="*/ 40938 h 40938"/>
                </a:gdLst>
                <a:ahLst/>
                <a:cxnLst>
                  <a:cxn ang="0">
                    <a:pos x="connsiteX0" y="connsiteY0"/>
                  </a:cxn>
                  <a:cxn ang="0">
                    <a:pos x="connsiteX1" y="connsiteY1"/>
                  </a:cxn>
                  <a:cxn ang="0">
                    <a:pos x="connsiteX2" y="connsiteY2"/>
                  </a:cxn>
                  <a:cxn ang="0">
                    <a:pos x="connsiteX3" y="connsiteY3"/>
                  </a:cxn>
                </a:cxnLst>
                <a:rect l="l" t="t" r="r" b="b"/>
                <a:pathLst>
                  <a:path w="327777" h="40938">
                    <a:moveTo>
                      <a:pt x="0" y="0"/>
                    </a:moveTo>
                    <a:lnTo>
                      <a:pt x="327777" y="0"/>
                    </a:lnTo>
                    <a:lnTo>
                      <a:pt x="327777" y="40938"/>
                    </a:lnTo>
                    <a:lnTo>
                      <a:pt x="0" y="40938"/>
                    </a:lnTo>
                    <a:close/>
                  </a:path>
                </a:pathLst>
              </a:custGeom>
              <a:solidFill>
                <a:srgbClr val="009CDC"/>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9" name="Freeform: Shape 8">
                <a:extLst>
                  <a:ext uri="{FF2B5EF4-FFF2-40B4-BE49-F238E27FC236}">
                    <a16:creationId xmlns:a16="http://schemas.microsoft.com/office/drawing/2014/main" id="{1E80A659-E198-35FB-1BE8-F454046737D2}"/>
                  </a:ext>
                </a:extLst>
              </p:cNvPr>
              <p:cNvSpPr/>
              <p:nvPr/>
            </p:nvSpPr>
            <p:spPr>
              <a:xfrm>
                <a:off x="6680083" y="2135225"/>
                <a:ext cx="245833" cy="41005"/>
              </a:xfrm>
              <a:custGeom>
                <a:avLst/>
                <a:gdLst>
                  <a:gd name="connsiteX0" fmla="*/ 204895 w 245833"/>
                  <a:gd name="connsiteY0" fmla="*/ 0 h 41005"/>
                  <a:gd name="connsiteX1" fmla="*/ 41006 w 245833"/>
                  <a:gd name="connsiteY1" fmla="*/ 0 h 41005"/>
                  <a:gd name="connsiteX2" fmla="*/ 0 w 245833"/>
                  <a:gd name="connsiteY2" fmla="*/ 41006 h 41005"/>
                  <a:gd name="connsiteX3" fmla="*/ 245833 w 245833"/>
                  <a:gd name="connsiteY3" fmla="*/ 41006 h 41005"/>
                  <a:gd name="connsiteX4" fmla="*/ 204895 w 245833"/>
                  <a:gd name="connsiteY4" fmla="*/ 0 h 4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833" h="41005">
                    <a:moveTo>
                      <a:pt x="204895" y="0"/>
                    </a:moveTo>
                    <a:lnTo>
                      <a:pt x="41006" y="0"/>
                    </a:lnTo>
                    <a:cubicBezTo>
                      <a:pt x="41006" y="22661"/>
                      <a:pt x="22661" y="41006"/>
                      <a:pt x="0" y="41006"/>
                    </a:cubicBezTo>
                    <a:lnTo>
                      <a:pt x="245833" y="41006"/>
                    </a:lnTo>
                    <a:cubicBezTo>
                      <a:pt x="223239" y="40938"/>
                      <a:pt x="204895" y="22661"/>
                      <a:pt x="204895" y="0"/>
                    </a:cubicBezTo>
                    <a:close/>
                  </a:path>
                </a:pathLst>
              </a:custGeom>
              <a:solidFill>
                <a:schemeClr val="accent3"/>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0" name="Freeform: Shape 9">
                <a:extLst>
                  <a:ext uri="{FF2B5EF4-FFF2-40B4-BE49-F238E27FC236}">
                    <a16:creationId xmlns:a16="http://schemas.microsoft.com/office/drawing/2014/main" id="{652132CC-72D9-90BA-2239-95B87E5AC799}"/>
                  </a:ext>
                </a:extLst>
              </p:cNvPr>
              <p:cNvSpPr/>
              <p:nvPr/>
            </p:nvSpPr>
            <p:spPr>
              <a:xfrm>
                <a:off x="6516194" y="1766444"/>
                <a:ext cx="573610" cy="327775"/>
              </a:xfrm>
              <a:custGeom>
                <a:avLst/>
                <a:gdLst>
                  <a:gd name="connsiteX0" fmla="*/ 0 w 573610"/>
                  <a:gd name="connsiteY0" fmla="*/ 0 h 327775"/>
                  <a:gd name="connsiteX1" fmla="*/ 573611 w 573610"/>
                  <a:gd name="connsiteY1" fmla="*/ 0 h 327775"/>
                  <a:gd name="connsiteX2" fmla="*/ 573611 w 573610"/>
                  <a:gd name="connsiteY2" fmla="*/ 327776 h 327775"/>
                  <a:gd name="connsiteX3" fmla="*/ 0 w 573610"/>
                  <a:gd name="connsiteY3" fmla="*/ 327776 h 327775"/>
                </a:gdLst>
                <a:ahLst/>
                <a:cxnLst>
                  <a:cxn ang="0">
                    <a:pos x="connsiteX0" y="connsiteY0"/>
                  </a:cxn>
                  <a:cxn ang="0">
                    <a:pos x="connsiteX1" y="connsiteY1"/>
                  </a:cxn>
                  <a:cxn ang="0">
                    <a:pos x="connsiteX2" y="connsiteY2"/>
                  </a:cxn>
                  <a:cxn ang="0">
                    <a:pos x="connsiteX3" y="connsiteY3"/>
                  </a:cxn>
                </a:cxnLst>
                <a:rect l="l" t="t" r="r" b="b"/>
                <a:pathLst>
                  <a:path w="573610" h="327775">
                    <a:moveTo>
                      <a:pt x="0" y="0"/>
                    </a:moveTo>
                    <a:lnTo>
                      <a:pt x="573611" y="0"/>
                    </a:lnTo>
                    <a:lnTo>
                      <a:pt x="573611" y="327776"/>
                    </a:lnTo>
                    <a:lnTo>
                      <a:pt x="0" y="327776"/>
                    </a:lnTo>
                    <a:close/>
                  </a:path>
                </a:pathLst>
              </a:custGeom>
              <a:solidFill>
                <a:srgbClr val="DFE1DF"/>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grpSp>
        <p:grpSp>
          <p:nvGrpSpPr>
            <p:cNvPr id="11" name="Graphic 19">
              <a:extLst>
                <a:ext uri="{FF2B5EF4-FFF2-40B4-BE49-F238E27FC236}">
                  <a16:creationId xmlns:a16="http://schemas.microsoft.com/office/drawing/2014/main" id="{65D536AE-CF9A-AC8B-3C14-2AD5DAC823A6}"/>
                </a:ext>
              </a:extLst>
            </p:cNvPr>
            <p:cNvGrpSpPr/>
            <p:nvPr/>
          </p:nvGrpSpPr>
          <p:grpSpPr>
            <a:xfrm>
              <a:off x="6598138" y="1786947"/>
              <a:ext cx="409721" cy="307340"/>
              <a:chOff x="6598138" y="1786947"/>
              <a:chExt cx="409721" cy="307340"/>
            </a:xfrm>
          </p:grpSpPr>
          <p:sp>
            <p:nvSpPr>
              <p:cNvPr id="16" name="Freeform: Shape 15">
                <a:extLst>
                  <a:ext uri="{FF2B5EF4-FFF2-40B4-BE49-F238E27FC236}">
                    <a16:creationId xmlns:a16="http://schemas.microsoft.com/office/drawing/2014/main" id="{BE74B41D-0D71-0AF2-A4FF-26BFFF994D18}"/>
                  </a:ext>
                </a:extLst>
              </p:cNvPr>
              <p:cNvSpPr/>
              <p:nvPr/>
            </p:nvSpPr>
            <p:spPr>
              <a:xfrm>
                <a:off x="6598138" y="1807449"/>
                <a:ext cx="409721" cy="286837"/>
              </a:xfrm>
              <a:custGeom>
                <a:avLst/>
                <a:gdLst>
                  <a:gd name="connsiteX0" fmla="*/ 0 w 409721"/>
                  <a:gd name="connsiteY0" fmla="*/ 0 h 286837"/>
                  <a:gd name="connsiteX1" fmla="*/ 409722 w 409721"/>
                  <a:gd name="connsiteY1" fmla="*/ 0 h 286837"/>
                  <a:gd name="connsiteX2" fmla="*/ 409722 w 409721"/>
                  <a:gd name="connsiteY2" fmla="*/ 286837 h 286837"/>
                  <a:gd name="connsiteX3" fmla="*/ 0 w 409721"/>
                  <a:gd name="connsiteY3" fmla="*/ 286837 h 286837"/>
                </a:gdLst>
                <a:ahLst/>
                <a:cxnLst>
                  <a:cxn ang="0">
                    <a:pos x="connsiteX0" y="connsiteY0"/>
                  </a:cxn>
                  <a:cxn ang="0">
                    <a:pos x="connsiteX1" y="connsiteY1"/>
                  </a:cxn>
                  <a:cxn ang="0">
                    <a:pos x="connsiteX2" y="connsiteY2"/>
                  </a:cxn>
                  <a:cxn ang="0">
                    <a:pos x="connsiteX3" y="connsiteY3"/>
                  </a:cxn>
                </a:cxnLst>
                <a:rect l="l" t="t" r="r" b="b"/>
                <a:pathLst>
                  <a:path w="409720" h="286837">
                    <a:moveTo>
                      <a:pt x="0" y="0"/>
                    </a:moveTo>
                    <a:lnTo>
                      <a:pt x="409722" y="0"/>
                    </a:lnTo>
                    <a:lnTo>
                      <a:pt x="409722" y="286837"/>
                    </a:lnTo>
                    <a:lnTo>
                      <a:pt x="0" y="286837"/>
                    </a:lnTo>
                    <a:close/>
                  </a:path>
                </a:pathLst>
              </a:custGeom>
              <a:solidFill>
                <a:srgbClr val="FFFFFF"/>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7" name="Freeform: Shape 16">
                <a:extLst>
                  <a:ext uri="{FF2B5EF4-FFF2-40B4-BE49-F238E27FC236}">
                    <a16:creationId xmlns:a16="http://schemas.microsoft.com/office/drawing/2014/main" id="{068113A9-5649-35E7-63FF-7A46D50BE83D}"/>
                  </a:ext>
                </a:extLst>
              </p:cNvPr>
              <p:cNvSpPr/>
              <p:nvPr/>
            </p:nvSpPr>
            <p:spPr>
              <a:xfrm>
                <a:off x="6639144" y="2002226"/>
                <a:ext cx="327777" cy="20233"/>
              </a:xfrm>
              <a:custGeom>
                <a:avLst/>
                <a:gdLst>
                  <a:gd name="connsiteX0" fmla="*/ 0 w 327777"/>
                  <a:gd name="connsiteY0" fmla="*/ 0 h 20233"/>
                  <a:gd name="connsiteX1" fmla="*/ 327777 w 327777"/>
                  <a:gd name="connsiteY1" fmla="*/ 0 h 20233"/>
                  <a:gd name="connsiteX2" fmla="*/ 327777 w 327777"/>
                  <a:gd name="connsiteY2" fmla="*/ 20233 h 20233"/>
                  <a:gd name="connsiteX3" fmla="*/ 0 w 327777"/>
                  <a:gd name="connsiteY3" fmla="*/ 20233 h 20233"/>
                </a:gdLst>
                <a:ahLst/>
                <a:cxnLst>
                  <a:cxn ang="0">
                    <a:pos x="connsiteX0" y="connsiteY0"/>
                  </a:cxn>
                  <a:cxn ang="0">
                    <a:pos x="connsiteX1" y="connsiteY1"/>
                  </a:cxn>
                  <a:cxn ang="0">
                    <a:pos x="connsiteX2" y="connsiteY2"/>
                  </a:cxn>
                  <a:cxn ang="0">
                    <a:pos x="connsiteX3" y="connsiteY3"/>
                  </a:cxn>
                </a:cxnLst>
                <a:rect l="l" t="t" r="r" b="b"/>
                <a:pathLst>
                  <a:path w="327777" h="20233">
                    <a:moveTo>
                      <a:pt x="0" y="0"/>
                    </a:moveTo>
                    <a:lnTo>
                      <a:pt x="327777" y="0"/>
                    </a:lnTo>
                    <a:lnTo>
                      <a:pt x="327777" y="20233"/>
                    </a:lnTo>
                    <a:lnTo>
                      <a:pt x="0" y="20233"/>
                    </a:lnTo>
                    <a:close/>
                  </a:path>
                </a:pathLst>
              </a:custGeom>
              <a:solidFill>
                <a:srgbClr val="FFDA02"/>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8" name="Freeform: Shape 17">
                <a:extLst>
                  <a:ext uri="{FF2B5EF4-FFF2-40B4-BE49-F238E27FC236}">
                    <a16:creationId xmlns:a16="http://schemas.microsoft.com/office/drawing/2014/main" id="{DF2B07CE-D169-C22F-2F39-D31136FF8BA6}"/>
                  </a:ext>
                </a:extLst>
              </p:cNvPr>
              <p:cNvSpPr/>
              <p:nvPr/>
            </p:nvSpPr>
            <p:spPr>
              <a:xfrm>
                <a:off x="6639144" y="2043165"/>
                <a:ext cx="163888" cy="20233"/>
              </a:xfrm>
              <a:custGeom>
                <a:avLst/>
                <a:gdLst>
                  <a:gd name="connsiteX0" fmla="*/ 0 w 163888"/>
                  <a:gd name="connsiteY0" fmla="*/ 0 h 20233"/>
                  <a:gd name="connsiteX1" fmla="*/ 163889 w 163888"/>
                  <a:gd name="connsiteY1" fmla="*/ 0 h 20233"/>
                  <a:gd name="connsiteX2" fmla="*/ 163889 w 163888"/>
                  <a:gd name="connsiteY2" fmla="*/ 20233 h 20233"/>
                  <a:gd name="connsiteX3" fmla="*/ 0 w 163888"/>
                  <a:gd name="connsiteY3" fmla="*/ 20233 h 20233"/>
                </a:gdLst>
                <a:ahLst/>
                <a:cxnLst>
                  <a:cxn ang="0">
                    <a:pos x="connsiteX0" y="connsiteY0"/>
                  </a:cxn>
                  <a:cxn ang="0">
                    <a:pos x="connsiteX1" y="connsiteY1"/>
                  </a:cxn>
                  <a:cxn ang="0">
                    <a:pos x="connsiteX2" y="connsiteY2"/>
                  </a:cxn>
                  <a:cxn ang="0">
                    <a:pos x="connsiteX3" y="connsiteY3"/>
                  </a:cxn>
                </a:cxnLst>
                <a:rect l="l" t="t" r="r" b="b"/>
                <a:pathLst>
                  <a:path w="163888" h="20233">
                    <a:moveTo>
                      <a:pt x="0" y="0"/>
                    </a:moveTo>
                    <a:lnTo>
                      <a:pt x="163889" y="0"/>
                    </a:lnTo>
                    <a:lnTo>
                      <a:pt x="163889" y="20233"/>
                    </a:lnTo>
                    <a:lnTo>
                      <a:pt x="0" y="20233"/>
                    </a:lnTo>
                    <a:close/>
                  </a:path>
                </a:pathLst>
              </a:custGeom>
              <a:solidFill>
                <a:srgbClr val="FFDA02"/>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19" name="Freeform: Shape 18">
                <a:extLst>
                  <a:ext uri="{FF2B5EF4-FFF2-40B4-BE49-F238E27FC236}">
                    <a16:creationId xmlns:a16="http://schemas.microsoft.com/office/drawing/2014/main" id="{A716408A-60AB-2F43-BA02-93E26756AEC3}"/>
                  </a:ext>
                </a:extLst>
              </p:cNvPr>
              <p:cNvSpPr/>
              <p:nvPr/>
            </p:nvSpPr>
            <p:spPr>
              <a:xfrm>
                <a:off x="6710837" y="1786947"/>
                <a:ext cx="184391" cy="184390"/>
              </a:xfrm>
              <a:custGeom>
                <a:avLst/>
                <a:gdLst>
                  <a:gd name="connsiteX0" fmla="*/ 184392 w 184391"/>
                  <a:gd name="connsiteY0" fmla="*/ 92195 h 184390"/>
                  <a:gd name="connsiteX1" fmla="*/ 92196 w 184391"/>
                  <a:gd name="connsiteY1" fmla="*/ 184391 h 184390"/>
                  <a:gd name="connsiteX2" fmla="*/ 0 w 184391"/>
                  <a:gd name="connsiteY2" fmla="*/ 92195 h 184390"/>
                  <a:gd name="connsiteX3" fmla="*/ 92196 w 184391"/>
                  <a:gd name="connsiteY3" fmla="*/ 0 h 184390"/>
                  <a:gd name="connsiteX4" fmla="*/ 184392 w 184391"/>
                  <a:gd name="connsiteY4" fmla="*/ 92195 h 18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1" h="184390">
                    <a:moveTo>
                      <a:pt x="184392" y="92195"/>
                    </a:moveTo>
                    <a:cubicBezTo>
                      <a:pt x="184392" y="143113"/>
                      <a:pt x="143114" y="184391"/>
                      <a:pt x="92196" y="184391"/>
                    </a:cubicBezTo>
                    <a:cubicBezTo>
                      <a:pt x="41278" y="184391"/>
                      <a:pt x="0" y="143113"/>
                      <a:pt x="0" y="92195"/>
                    </a:cubicBezTo>
                    <a:cubicBezTo>
                      <a:pt x="0" y="41277"/>
                      <a:pt x="41278" y="0"/>
                      <a:pt x="92196" y="0"/>
                    </a:cubicBezTo>
                    <a:cubicBezTo>
                      <a:pt x="143114" y="0"/>
                      <a:pt x="184392" y="41277"/>
                      <a:pt x="184392" y="92195"/>
                    </a:cubicBezTo>
                    <a:close/>
                  </a:path>
                </a:pathLst>
              </a:custGeom>
              <a:solidFill>
                <a:srgbClr val="0066A6"/>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24" name="Freeform: Shape 23">
                <a:extLst>
                  <a:ext uri="{FF2B5EF4-FFF2-40B4-BE49-F238E27FC236}">
                    <a16:creationId xmlns:a16="http://schemas.microsoft.com/office/drawing/2014/main" id="{31FF9357-A43C-8496-29D2-A7D482CC6366}"/>
                  </a:ext>
                </a:extLst>
              </p:cNvPr>
              <p:cNvSpPr/>
              <p:nvPr/>
            </p:nvSpPr>
            <p:spPr>
              <a:xfrm>
                <a:off x="6751843" y="1838406"/>
                <a:ext cx="102379" cy="90846"/>
              </a:xfrm>
              <a:custGeom>
                <a:avLst/>
                <a:gdLst>
                  <a:gd name="connsiteX0" fmla="*/ 102380 w 102379"/>
                  <a:gd name="connsiteY0" fmla="*/ 28057 h 90846"/>
                  <a:gd name="connsiteX1" fmla="*/ 74323 w 102379"/>
                  <a:gd name="connsiteY1" fmla="*/ 0 h 90846"/>
                  <a:gd name="connsiteX2" fmla="*/ 53753 w 102379"/>
                  <a:gd name="connsiteY2" fmla="*/ 8970 h 90846"/>
                  <a:gd name="connsiteX3" fmla="*/ 51190 w 102379"/>
                  <a:gd name="connsiteY3" fmla="*/ 11533 h 90846"/>
                  <a:gd name="connsiteX4" fmla="*/ 48627 w 102379"/>
                  <a:gd name="connsiteY4" fmla="*/ 8970 h 90846"/>
                  <a:gd name="connsiteX5" fmla="*/ 28057 w 102379"/>
                  <a:gd name="connsiteY5" fmla="*/ 0 h 90846"/>
                  <a:gd name="connsiteX6" fmla="*/ 0 w 102379"/>
                  <a:gd name="connsiteY6" fmla="*/ 28057 h 90846"/>
                  <a:gd name="connsiteX7" fmla="*/ 8970 w 102379"/>
                  <a:gd name="connsiteY7" fmla="*/ 48627 h 90846"/>
                  <a:gd name="connsiteX8" fmla="*/ 51190 w 102379"/>
                  <a:gd name="connsiteY8" fmla="*/ 90846 h 90846"/>
                  <a:gd name="connsiteX9" fmla="*/ 93410 w 102379"/>
                  <a:gd name="connsiteY9" fmla="*/ 48627 h 90846"/>
                  <a:gd name="connsiteX10" fmla="*/ 102380 w 102379"/>
                  <a:gd name="connsiteY10" fmla="*/ 28057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79" h="90846">
                    <a:moveTo>
                      <a:pt x="102380" y="28057"/>
                    </a:moveTo>
                    <a:cubicBezTo>
                      <a:pt x="102380" y="12545"/>
                      <a:pt x="89835" y="0"/>
                      <a:pt x="74323" y="0"/>
                    </a:cubicBezTo>
                    <a:cubicBezTo>
                      <a:pt x="66230" y="0"/>
                      <a:pt x="58879" y="3440"/>
                      <a:pt x="53753" y="8970"/>
                    </a:cubicBezTo>
                    <a:lnTo>
                      <a:pt x="51190" y="11533"/>
                    </a:lnTo>
                    <a:lnTo>
                      <a:pt x="48627" y="8970"/>
                    </a:lnTo>
                    <a:cubicBezTo>
                      <a:pt x="43501" y="3440"/>
                      <a:pt x="36217" y="0"/>
                      <a:pt x="28057" y="0"/>
                    </a:cubicBezTo>
                    <a:cubicBezTo>
                      <a:pt x="12545" y="0"/>
                      <a:pt x="0" y="12545"/>
                      <a:pt x="0" y="28057"/>
                    </a:cubicBezTo>
                    <a:cubicBezTo>
                      <a:pt x="0" y="36150"/>
                      <a:pt x="3440" y="43501"/>
                      <a:pt x="8970" y="48627"/>
                    </a:cubicBezTo>
                    <a:lnTo>
                      <a:pt x="51190" y="90846"/>
                    </a:lnTo>
                    <a:lnTo>
                      <a:pt x="93410" y="48627"/>
                    </a:lnTo>
                    <a:cubicBezTo>
                      <a:pt x="98940" y="43434"/>
                      <a:pt x="102380" y="36150"/>
                      <a:pt x="102380" y="28057"/>
                    </a:cubicBezTo>
                    <a:close/>
                  </a:path>
                </a:pathLst>
              </a:custGeom>
              <a:solidFill>
                <a:srgbClr val="A5CF4F"/>
              </a:solidFill>
              <a:ln w="6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Arial"/>
                </a:endParaRPr>
              </a:p>
            </p:txBody>
          </p:sp>
        </p:grpSp>
      </p:grpSp>
      <p:pic>
        <p:nvPicPr>
          <p:cNvPr id="22" name="Graphic 21">
            <a:extLst>
              <a:ext uri="{FF2B5EF4-FFF2-40B4-BE49-F238E27FC236}">
                <a16:creationId xmlns:a16="http://schemas.microsoft.com/office/drawing/2014/main" id="{0FC9138C-9232-4125-FEF8-A6E59BDB62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9048" y="4372734"/>
            <a:ext cx="673561" cy="506903"/>
          </a:xfrm>
          <a:prstGeom prst="rect">
            <a:avLst/>
          </a:prstGeom>
        </p:spPr>
      </p:pic>
      <p:sp>
        <p:nvSpPr>
          <p:cNvPr id="38" name="Rectangle 37">
            <a:extLst>
              <a:ext uri="{FF2B5EF4-FFF2-40B4-BE49-F238E27FC236}">
                <a16:creationId xmlns:a16="http://schemas.microsoft.com/office/drawing/2014/main" id="{0F20CC75-FE08-39E6-7F6B-A5ED7491D528}"/>
              </a:ext>
            </a:extLst>
          </p:cNvPr>
          <p:cNvSpPr/>
          <p:nvPr/>
        </p:nvSpPr>
        <p:spPr>
          <a:xfrm>
            <a:off x="4878995" y="5522302"/>
            <a:ext cx="2281617" cy="369332"/>
          </a:xfrm>
          <a:prstGeom prst="rect">
            <a:avLst/>
          </a:prstGeom>
          <a:solidFill>
            <a:schemeClr val="bg1"/>
          </a:solidFill>
        </p:spPr>
        <p:txBody>
          <a:bodyPr wrap="square" anchor="ctr">
            <a:spAutoFit/>
          </a:bodyPr>
          <a:lstStyle/>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a:cs typeface="Arial" pitchFamily="34" charset="0"/>
              </a:rPr>
              <a:t>Metropolitan Life Insurance Company, New York, NY</a:t>
            </a:r>
            <a:br>
              <a:rPr kumimoji="0" lang="en-US" altLang="en-US" sz="600" b="0" i="0" u="none" strike="noStrike" kern="1200" cap="none" spc="0" normalizeH="0" baseline="0" noProof="0">
                <a:ln>
                  <a:noFill/>
                </a:ln>
                <a:solidFill>
                  <a:srgbClr val="000000"/>
                </a:solidFill>
                <a:effectLst/>
                <a:uLnTx/>
                <a:uFillTx/>
                <a:latin typeface="Arial"/>
                <a:cs typeface="Arial" pitchFamily="34" charset="0"/>
              </a:rPr>
            </a:br>
            <a:r>
              <a:rPr kumimoji="0" lang="nb-NO" altLang="en-US" sz="600" b="0" i="0" u="none" strike="noStrike" kern="1200" cap="none" spc="0" normalizeH="0" baseline="0" noProof="0">
                <a:ln>
                  <a:noFill/>
                </a:ln>
                <a:solidFill>
                  <a:srgbClr val="000000"/>
                </a:solidFill>
                <a:effectLst/>
                <a:uLnTx/>
                <a:uFillTx/>
                <a:latin typeface="Arial"/>
                <a:cs typeface="Arial" pitchFamily="34" charset="0"/>
              </a:rPr>
              <a:t>L0821016378[exp1022][All States][DC,GU,MP,PR,VI]</a:t>
            </a:r>
          </a:p>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a:cs typeface="Arial" pitchFamily="34" charset="0"/>
              </a:rPr>
              <a:t>© 2023 MetLife Services and Solutions, LLC</a:t>
            </a:r>
          </a:p>
        </p:txBody>
      </p:sp>
      <p:pic>
        <p:nvPicPr>
          <p:cNvPr id="39" name="Picture 38">
            <a:hlinkClick r:id="rId7"/>
            <a:extLst>
              <a:ext uri="{FF2B5EF4-FFF2-40B4-BE49-F238E27FC236}">
                <a16:creationId xmlns:a16="http://schemas.microsoft.com/office/drawing/2014/main" id="{F80E8853-64F8-48CE-901B-47F8725F5AA3}"/>
              </a:ext>
            </a:extLst>
          </p:cNvPr>
          <p:cNvPicPr>
            <a:picLocks noChangeAspect="1"/>
          </p:cNvPicPr>
          <p:nvPr/>
        </p:nvPicPr>
        <p:blipFill>
          <a:blip r:embed="rId8"/>
          <a:srcRect l="24974" t="22979" r="29548" b="31348"/>
          <a:stretch>
            <a:fillRect/>
          </a:stretch>
        </p:blipFill>
        <p:spPr>
          <a:xfrm>
            <a:off x="3454311" y="3529865"/>
            <a:ext cx="1167283" cy="659413"/>
          </a:xfrm>
          <a:prstGeom prst="rect">
            <a:avLst/>
          </a:prstGeom>
        </p:spPr>
      </p:pic>
      <p:pic>
        <p:nvPicPr>
          <p:cNvPr id="23" name="Picture 22">
            <a:extLst>
              <a:ext uri="{FF2B5EF4-FFF2-40B4-BE49-F238E27FC236}">
                <a16:creationId xmlns:a16="http://schemas.microsoft.com/office/drawing/2014/main" id="{E6AFE7AB-4DB2-4697-849D-B2418B2C06B9}"/>
              </a:ext>
            </a:extLst>
          </p:cNvPr>
          <p:cNvPicPr>
            <a:picLocks noChangeAspect="1"/>
          </p:cNvPicPr>
          <p:nvPr/>
        </p:nvPicPr>
        <p:blipFill>
          <a:blip r:embed="rId9"/>
          <a:srcRect l="25413" t="26251" r="26893" b="21130"/>
          <a:stretch>
            <a:fillRect/>
          </a:stretch>
        </p:blipFill>
        <p:spPr>
          <a:xfrm>
            <a:off x="1018574" y="2381596"/>
            <a:ext cx="4217997" cy="2654259"/>
          </a:xfrm>
          <a:prstGeom prst="rect">
            <a:avLst/>
          </a:prstGeom>
        </p:spPr>
      </p:pic>
      <p:sp>
        <p:nvSpPr>
          <p:cNvPr id="26" name="TextBox 25">
            <a:extLst>
              <a:ext uri="{FF2B5EF4-FFF2-40B4-BE49-F238E27FC236}">
                <a16:creationId xmlns:a16="http://schemas.microsoft.com/office/drawing/2014/main" id="{1AF2475D-E801-49FB-9D89-7FC60FD68A02}"/>
              </a:ext>
            </a:extLst>
          </p:cNvPr>
          <p:cNvSpPr txBox="1"/>
          <p:nvPr/>
        </p:nvSpPr>
        <p:spPr>
          <a:xfrm>
            <a:off x="3810000" y="5580013"/>
            <a:ext cx="4572000" cy="276999"/>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a:cs typeface="Arial" pitchFamily="34" charset="0"/>
              </a:rPr>
              <a:t>Metropolitan Life Insurance Company, New York, NY</a:t>
            </a:r>
          </a:p>
          <a:p>
            <a:pPr marL="0" marR="0" lvl="0" indent="0" algn="ctr" defTabSz="685800" rtl="0" eaLnBrk="1" fontAlgn="auto"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a:cs typeface="Arial" pitchFamily="34" charset="0"/>
              </a:rPr>
              <a:t>© 2023 MetLife Services and Solutions, LLC</a:t>
            </a:r>
          </a:p>
        </p:txBody>
      </p:sp>
    </p:spTree>
    <p:extLst>
      <p:ext uri="{BB962C8B-B14F-4D97-AF65-F5344CB8AC3E}">
        <p14:creationId xmlns:p14="http://schemas.microsoft.com/office/powerpoint/2010/main" val="3008899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itle 1">
            <a:extLst>
              <a:ext uri="{FF2B5EF4-FFF2-40B4-BE49-F238E27FC236}">
                <a16:creationId xmlns:a16="http://schemas.microsoft.com/office/drawing/2014/main" id="{42EAD110-7AD5-4BB1-BDC7-7829833E6251}"/>
              </a:ext>
            </a:extLst>
          </p:cNvPr>
          <p:cNvSpPr>
            <a:spLocks noGrp="1" noChangeArrowheads="1"/>
          </p:cNvSpPr>
          <p:nvPr>
            <p:ph type="title"/>
          </p:nvPr>
        </p:nvSpPr>
        <p:spPr>
          <a:xfrm>
            <a:off x="609600" y="2743200"/>
            <a:ext cx="8459788" cy="914400"/>
          </a:xfrm>
        </p:spPr>
        <p:txBody>
          <a:bodyPr/>
          <a:lstStyle/>
          <a:p>
            <a:pPr eaLnBrk="1" hangingPunct="1"/>
            <a:r>
              <a:rPr lang="en-US" altLang="en-US"/>
              <a:t>Thank you.</a:t>
            </a:r>
          </a:p>
        </p:txBody>
      </p:sp>
      <p:sp>
        <p:nvSpPr>
          <p:cNvPr id="2" name="TextBox 1">
            <a:extLst>
              <a:ext uri="{FF2B5EF4-FFF2-40B4-BE49-F238E27FC236}">
                <a16:creationId xmlns:a16="http://schemas.microsoft.com/office/drawing/2014/main" id="{061D439B-AB20-0A4D-AC28-61F61B1DB83C}"/>
              </a:ext>
            </a:extLst>
          </p:cNvPr>
          <p:cNvSpPr txBox="1"/>
          <p:nvPr/>
        </p:nvSpPr>
        <p:spPr>
          <a:xfrm flipH="1">
            <a:off x="5888736" y="3547872"/>
            <a:ext cx="0" cy="0"/>
          </a:xfrm>
          <a:prstGeom prst="rect">
            <a:avLst/>
          </a:prstGeom>
          <a:noFill/>
        </p:spPr>
        <p:txBody>
          <a:bodyPr wrap="none" lIns="0" tIns="0" rIns="0" bIns="0" rtlCol="0">
            <a:noAutofit/>
          </a:bodyPr>
          <a:lstStyle/>
          <a:p>
            <a:pPr marL="0" marR="0" lvl="0" indent="0" algn="l" defTabSz="456758"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err="1">
              <a:ln>
                <a:noFill/>
              </a:ln>
              <a:solidFill>
                <a:srgbClr val="75787B"/>
              </a:solidFill>
              <a:effectLst/>
              <a:uLnTx/>
              <a:uFillTx/>
              <a:latin typeface="Arial"/>
              <a:ea typeface="MetLife Circular Light" charset="0"/>
              <a:cs typeface="MetLife Circular Light"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1">
            <a:extLst>
              <a:ext uri="{FF2B5EF4-FFF2-40B4-BE49-F238E27FC236}">
                <a16:creationId xmlns:a16="http://schemas.microsoft.com/office/drawing/2014/main" id="{3EE7EFF4-50D1-49FF-8AC9-D6C3579E3DA0}"/>
              </a:ext>
            </a:extLst>
          </p:cNvPr>
          <p:cNvSpPr>
            <a:spLocks noGrp="1" noChangeArrowheads="1"/>
          </p:cNvSpPr>
          <p:nvPr>
            <p:ph type="title"/>
          </p:nvPr>
        </p:nvSpPr>
        <p:spPr>
          <a:xfrm>
            <a:off x="609600" y="352425"/>
            <a:ext cx="8185150" cy="484188"/>
          </a:xfrm>
        </p:spPr>
        <p:txBody>
          <a:bodyPr/>
          <a:lstStyle/>
          <a:p>
            <a:pPr eaLnBrk="1" hangingPunct="1"/>
            <a:r>
              <a:rPr lang="en-US" altLang="en-US" dirty="0"/>
              <a:t>Dental Footnotes</a:t>
            </a:r>
          </a:p>
        </p:txBody>
      </p:sp>
      <p:sp>
        <p:nvSpPr>
          <p:cNvPr id="7" name="Text Placeholder 4">
            <a:extLst>
              <a:ext uri="{FF2B5EF4-FFF2-40B4-BE49-F238E27FC236}">
                <a16:creationId xmlns:a16="http://schemas.microsoft.com/office/drawing/2014/main" id="{3F3F541D-9752-44EB-9279-ABD663ED9565}"/>
              </a:ext>
            </a:extLst>
          </p:cNvPr>
          <p:cNvSpPr txBox="1">
            <a:spLocks/>
          </p:cNvSpPr>
          <p:nvPr/>
        </p:nvSpPr>
        <p:spPr>
          <a:xfrm>
            <a:off x="521209" y="1976598"/>
            <a:ext cx="8842711" cy="4402821"/>
          </a:xfrm>
          <a:prstGeom prst="rect">
            <a:avLst/>
          </a:prstGeom>
        </p:spPr>
        <p:txBody>
          <a:bodyPr anchor="b"/>
          <a:lstStyle>
            <a:lvl1pPr marL="57600" indent="-57600" algn="l" defTabSz="914400" rtl="0" eaLnBrk="1" latinLnBrk="0" hangingPunct="1">
              <a:lnSpc>
                <a:spcPct val="90000"/>
              </a:lnSpc>
              <a:spcBef>
                <a:spcPts val="0"/>
              </a:spcBef>
              <a:buFontTx/>
              <a:buNone/>
              <a:defRPr sz="900" kern="1200">
                <a:solidFill>
                  <a:srgbClr val="7F7F7F"/>
                </a:solidFill>
                <a:latin typeface="+mn-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2pPr>
            <a:lvl3pPr marL="288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  May be subject to any plan cost sharing such as benefits maximums.</a:t>
            </a:r>
            <a:endParaRPr kumimoji="0" lang="en-US" sz="900" b="0" i="0" u="none" strike="sngStrike" kern="1200" cap="none" spc="0" normalizeH="0" baseline="0" noProof="0" dirty="0">
              <a:ln>
                <a:noFill/>
              </a:ln>
              <a:solidFill>
                <a:srgbClr val="000000"/>
              </a:solidFill>
              <a:effectLst/>
              <a:uLnTx/>
              <a:uFillTx/>
              <a:latin typeface="Arial"/>
              <a:cs typeface="Arial"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D1. Like most group benefit programs, benefit programs offered by MetLife and its affiliates contain certain exclusions, exceptions, reductions, limitations, waiting periods and terms for keeping them in force. Please contact MetLife or your plan administrator for costs and complete details.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D2. Certain providers may participate with MetLife through an agreement that MetLife has with a vendor. Providers available through a vendor are subject to the vendor’s credentialing process and requirements, not MetLife’s. If you should have any questions, contact MetLife Customer Service.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D3. A pre-treatment estimate is only an estimate. The actual amount that MetLife will pay is determined when a claim is submitted, and is subject to any co-payments, deductibles, cost sharing and benefits maximums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D4. Negotiated fees refer to the fees that in-network dentists have agreed to accept as payment in full for covered services, subject to any deductibles, copayments, cost sharing and benefit maximums. Negotiated fees are subject to change.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a:cs typeface="Arial"/>
              </a:rPr>
              <a:t>D5. Reimbursement for out-of-network services is based on the lesser of the dentist’s actual fee or the Maximum Allowable Charge (MAC). Maximum Allowable Charge: The out-of-network Maximum Allowable Charge is equal to the in-network negotiated fee.</a:t>
            </a:r>
            <a:endParaRPr kumimoji="0" lang="en-US" sz="900" b="0"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D6. Based on internal analysis by MetLife. </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D7. R&amp;C fee refers to the Reasonable and Customary (R&amp;C) charge, which is based on the lowest of 1) the dentist’s actual charge, 2) the dentist’s usual charge for the same or similar services or 3) the usual charge of most dentists in the same geographic area for the same or similar services as determined by MetLife.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D8. Please see plan details for out-of-network benefits.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D9. MetLife PDP Copay plans are only available to groups with 1,000 or more eligible employees. Copay plans are not available for insured cases in Texas, including plans </a:t>
            </a:r>
            <a:r>
              <a:rPr kumimoji="0" lang="en-US" sz="900" b="0" i="0" u="none" strike="noStrike" kern="1200" cap="none" spc="0" normalizeH="0" baseline="0" noProof="0" dirty="0" err="1">
                <a:ln>
                  <a:noFill/>
                </a:ln>
                <a:solidFill>
                  <a:srgbClr val="000000"/>
                </a:solidFill>
                <a:effectLst/>
                <a:uLnTx/>
                <a:uFillTx/>
                <a:latin typeface="Arial"/>
                <a:cs typeface="Arial"/>
              </a:rPr>
              <a:t>sitused</a:t>
            </a:r>
            <a:r>
              <a:rPr kumimoji="0" lang="en-US" sz="900" b="0" i="0" u="none" strike="noStrike" kern="1200" cap="none" spc="0" normalizeH="0" baseline="0" noProof="0" dirty="0">
                <a:ln>
                  <a:noFill/>
                </a:ln>
                <a:solidFill>
                  <a:srgbClr val="000000"/>
                </a:solidFill>
                <a:effectLst/>
                <a:uLnTx/>
                <a:uFillTx/>
                <a:latin typeface="Arial"/>
                <a:cs typeface="Arial"/>
              </a:rPr>
              <a:t> in Texas or covering Texas residents. Copay plans are also not available for insured cases in Connecticut.</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D10. Certain Limitations apply to some services; please review your Schedule of Benefits for full details.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cs typeface="Arial"/>
              </a:rPr>
              <a:t>D11. In California, orthodontic and </a:t>
            </a:r>
            <a:r>
              <a:rPr kumimoji="0" lang="en-US" sz="900" b="0" i="0" u="none" strike="noStrike" kern="1200" cap="none" spc="0" normalizeH="0" baseline="0" noProof="0" dirty="0" err="1">
                <a:ln>
                  <a:noFill/>
                </a:ln>
                <a:solidFill>
                  <a:srgbClr val="000000"/>
                </a:solidFill>
                <a:effectLst/>
                <a:uLnTx/>
                <a:uFillTx/>
                <a:latin typeface="Arial"/>
                <a:cs typeface="Arial"/>
              </a:rPr>
              <a:t>pedodontic</a:t>
            </a:r>
            <a:r>
              <a:rPr kumimoji="0" lang="en-US" sz="900" b="0" i="0" u="none" strike="noStrike" kern="1200" cap="none" spc="0" normalizeH="0" baseline="0" noProof="0" dirty="0">
                <a:ln>
                  <a:noFill/>
                </a:ln>
                <a:solidFill>
                  <a:srgbClr val="000000"/>
                </a:solidFill>
                <a:effectLst/>
                <a:uLnTx/>
                <a:uFillTx/>
                <a:latin typeface="Arial"/>
                <a:cs typeface="Arial"/>
              </a:rPr>
              <a:t> specialty services require pre-approval. Your selected participating dentist will contact </a:t>
            </a:r>
            <a:r>
              <a:rPr kumimoji="0" lang="en-US" sz="900" b="0" i="0" u="none" strike="noStrike" kern="1200" cap="none" spc="0" normalizeH="0" baseline="0" noProof="0" dirty="0" err="1">
                <a:ln>
                  <a:noFill/>
                </a:ln>
                <a:solidFill>
                  <a:srgbClr val="000000"/>
                </a:solidFill>
                <a:effectLst/>
                <a:uLnTx/>
                <a:uFillTx/>
                <a:latin typeface="Arial"/>
                <a:cs typeface="Arial"/>
              </a:rPr>
              <a:t>SafeGuard</a:t>
            </a:r>
            <a:r>
              <a:rPr kumimoji="0" lang="en-US" sz="900" b="0" i="0" u="none" strike="noStrike" kern="1200" cap="none" spc="0" normalizeH="0" baseline="0" noProof="0" dirty="0">
                <a:ln>
                  <a:noFill/>
                </a:ln>
                <a:solidFill>
                  <a:srgbClr val="000000"/>
                </a:solidFill>
                <a:effectLst/>
                <a:uLnTx/>
                <a:uFillTx/>
                <a:latin typeface="Arial"/>
                <a:cs typeface="Arial"/>
              </a:rPr>
              <a:t> for pre-approval. Once approved, your dentist will contact you with the name of a participating specialist.  </a:t>
            </a: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FFFFFF">
                  <a:lumMod val="50000"/>
                </a:srgbClr>
              </a:solidFill>
              <a:effectLst/>
              <a:uLnTx/>
              <a:uFillTx/>
              <a:latin typeface="Arial"/>
              <a:cs typeface="Arial"/>
            </a:endParaRP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900" b="0" i="0" u="none" strike="noStrike" kern="1200" cap="none" spc="0" normalizeH="0" baseline="0" noProof="0" dirty="0">
              <a:ln>
                <a:noFill/>
              </a:ln>
              <a:solidFill>
                <a:srgbClr val="000000">
                  <a:lumMod val="50000"/>
                  <a:lumOff val="50000"/>
                </a:srgbClr>
              </a:solidFill>
              <a:effectLst/>
              <a:uLnTx/>
              <a:uFillTx/>
              <a:latin typeface="Arial"/>
              <a:cs typeface="Arial" panose="020B0604020202020204" pitchFamily="34" charset="0"/>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1FE87-A6D5-494C-807E-816B2062D06B}"/>
              </a:ext>
            </a:extLst>
          </p:cNvPr>
          <p:cNvSpPr>
            <a:spLocks noGrp="1"/>
          </p:cNvSpPr>
          <p:nvPr>
            <p:ph type="title"/>
          </p:nvPr>
        </p:nvSpPr>
        <p:spPr>
          <a:xfrm>
            <a:off x="623165" y="389061"/>
            <a:ext cx="8555037" cy="511175"/>
          </a:xfrm>
        </p:spPr>
        <p:txBody>
          <a:bodyPr rtlCol="0">
            <a:noAutofit/>
          </a:bodyPr>
          <a:lstStyle/>
          <a:p>
            <a:pPr eaLnBrk="1" fontAlgn="auto" hangingPunct="1">
              <a:spcAft>
                <a:spcPts val="0"/>
              </a:spcAft>
              <a:defRPr/>
            </a:pPr>
            <a:r>
              <a:rPr lang="en-US" sz="1800" dirty="0">
                <a:latin typeface="+mn-lt"/>
              </a:rPr>
              <a:t>Product Disclaimers</a:t>
            </a:r>
          </a:p>
        </p:txBody>
      </p:sp>
      <p:sp>
        <p:nvSpPr>
          <p:cNvPr id="268292" name="Text Box 4">
            <a:extLst>
              <a:ext uri="{FF2B5EF4-FFF2-40B4-BE49-F238E27FC236}">
                <a16:creationId xmlns:a16="http://schemas.microsoft.com/office/drawing/2014/main" id="{A942F4B2-E599-41D6-BDE3-B15275CE0F13}"/>
              </a:ext>
            </a:extLst>
          </p:cNvPr>
          <p:cNvSpPr txBox="1">
            <a:spLocks noChangeArrowheads="1"/>
          </p:cNvSpPr>
          <p:nvPr/>
        </p:nvSpPr>
        <p:spPr bwMode="auto">
          <a:xfrm>
            <a:off x="540150" y="741483"/>
            <a:ext cx="8268184" cy="830989"/>
          </a:xfrm>
          <a:prstGeom prst="rect">
            <a:avLst/>
          </a:prstGeom>
          <a:noFill/>
          <a:ln>
            <a:noFill/>
          </a:ln>
        </p:spPr>
        <p:txBody>
          <a:bodyPr wrap="square" lIns="91432" tIns="45716" rIns="91432" bIns="45716">
            <a:spAutoFit/>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6678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Like most group benefit programs, benefit programs offered by MetLife and its affiliates contain certain exclusions, exceptions, waiting periods, reductions of benefits, limitations and terms for keeping them in force. Please contact MetLife for complete details.] </a:t>
            </a: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6678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Group dental insurance policies featuring the Preferred Dentist Program are underwritten by Metropolitan Life Insurance Company, New York, NY 10166.</a:t>
            </a: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66788"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sp>
        <p:nvSpPr>
          <p:cNvPr id="469000" name="Footer Placeholder 4">
            <a:extLst>
              <a:ext uri="{FF2B5EF4-FFF2-40B4-BE49-F238E27FC236}">
                <a16:creationId xmlns:a16="http://schemas.microsoft.com/office/drawing/2014/main" id="{D6557CA3-FB4A-4ED2-9BE2-55BA8B12DC96}"/>
              </a:ext>
            </a:extLst>
          </p:cNvPr>
          <p:cNvSpPr txBox="1">
            <a:spLocks noChangeArrowheads="1"/>
          </p:cNvSpPr>
          <p:nvPr/>
        </p:nvSpPr>
        <p:spPr bwMode="auto">
          <a:xfrm>
            <a:off x="7023368" y="6492875"/>
            <a:ext cx="1657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ADF# MULTI1825.18</a:t>
            </a:r>
            <a:endParaRPr kumimoji="0" lang="en-US" altLang="en-US" sz="1000" b="0" i="0" u="none" strike="noStrike" kern="1200" cap="none" spc="0" normalizeH="0" baseline="0" noProof="0" dirty="0">
              <a:ln>
                <a:noFill/>
              </a:ln>
              <a:solidFill>
                <a:srgbClr val="75787B"/>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17864-8CB6-C327-54F6-60020F179E04}"/>
              </a:ext>
            </a:extLst>
          </p:cNvPr>
          <p:cNvSpPr>
            <a:spLocks noGrp="1"/>
          </p:cNvSpPr>
          <p:nvPr>
            <p:ph type="title"/>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54">
              <a:spcBef>
                <a:spcPts val="0"/>
              </a:spcBef>
              <a:defRPr/>
            </a:pPr>
            <a:r>
              <a:rPr lang="en-US" sz="1867" b="1" dirty="0">
                <a:solidFill>
                  <a:srgbClr val="003846"/>
                </a:solidFill>
                <a:latin typeface="Sun Life New Text"/>
              </a:rPr>
              <a:t>YOUR BENEFITS FROM SUN LIFE</a:t>
            </a:r>
            <a:br>
              <a:rPr lang="en-US" sz="1867" b="1" dirty="0">
                <a:solidFill>
                  <a:srgbClr val="003846"/>
                </a:solidFill>
                <a:latin typeface="Sun Life New Text"/>
              </a:rPr>
            </a:br>
            <a:r>
              <a:rPr lang="en-US" sz="4400" spc="-40" dirty="0">
                <a:solidFill>
                  <a:srgbClr val="003846"/>
                </a:solidFill>
                <a:latin typeface="Sun Life New Display"/>
              </a:rPr>
              <a:t>Discover new ways to protect what you love</a:t>
            </a:r>
            <a:endParaRPr lang="en-GB" dirty="0"/>
          </a:p>
        </p:txBody>
      </p:sp>
      <p:sp>
        <p:nvSpPr>
          <p:cNvPr id="5" name="Content Placeholder 4">
            <a:extLst>
              <a:ext uri="{FF2B5EF4-FFF2-40B4-BE49-F238E27FC236}">
                <a16:creationId xmlns:a16="http://schemas.microsoft.com/office/drawing/2014/main" id="{ADB4FE12-9E2A-611E-6101-A6409ABB0177}"/>
              </a:ext>
            </a:extLst>
          </p:cNvPr>
          <p:cNvSpPr>
            <a:spLocks noGrp="1"/>
          </p:cNvSpPr>
          <p:nvPr>
            <p:ph sz="quarter" idx="14"/>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GB" dirty="0"/>
              <a:t>Janet Ruggiano</a:t>
            </a:r>
          </a:p>
          <a:p>
            <a:r>
              <a:rPr lang="en-GB" dirty="0"/>
              <a:t>Benefits </a:t>
            </a:r>
            <a:r>
              <a:rPr lang="en-GB" dirty="0" err="1"/>
              <a:t>Counselor</a:t>
            </a:r>
            <a:r>
              <a:rPr lang="en-GB" dirty="0"/>
              <a:t>, Sun Life</a:t>
            </a:r>
          </a:p>
        </p:txBody>
      </p:sp>
      <p:sp>
        <p:nvSpPr>
          <p:cNvPr id="6" name="Text Placeholder 5">
            <a:extLst>
              <a:ext uri="{FF2B5EF4-FFF2-40B4-BE49-F238E27FC236}">
                <a16:creationId xmlns:a16="http://schemas.microsoft.com/office/drawing/2014/main" id="{3C968832-8BD2-71A3-C46C-DF684923F51B}"/>
              </a:ext>
            </a:extLst>
          </p:cNvPr>
          <p:cNvSpPr>
            <a:spLocks noGrp="1"/>
          </p:cNvSpPr>
          <p:nvPr>
            <p:ph type="body" sz="quarter" idx="39"/>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GB" sz="2667" b="1" dirty="0"/>
              <a:t>PY 2025</a:t>
            </a:r>
          </a:p>
        </p:txBody>
      </p:sp>
      <p:pic>
        <p:nvPicPr>
          <p:cNvPr id="7" name="Picture Placeholder 6" descr="A child holding a bowl with a spoon&#10;&#10;Description automatically generated">
            <a:extLst>
              <a:ext uri="{FF2B5EF4-FFF2-40B4-BE49-F238E27FC236}">
                <a16:creationId xmlns:a16="http://schemas.microsoft.com/office/drawing/2014/main" id="{BAA5E802-C29C-9C37-369D-8D9506DC11CD}"/>
              </a:ext>
            </a:extLst>
          </p:cNvPr>
          <p:cNvPicPr>
            <a:picLocks noGrp="1" noChangeAspect="1"/>
          </p:cNvPicPr>
          <p:nvPr>
            <p:ph type="pic" sz="quarter" idx="16"/>
          </p:nvPr>
        </p:nvPicPr>
        <p:blipFill>
          <a:blip r:embed="rId4"/>
          <a:srcRect l="26324" r="26324"/>
          <a:stretch/>
        </p:blipFill>
        <p:spPr/>
      </p:pic>
    </p:spTree>
    <p:custDataLst>
      <p:custData r:id="rId1"/>
      <p:custData r:id="rId2"/>
    </p:custDataLst>
    <p:extLst>
      <p:ext uri="{BB962C8B-B14F-4D97-AF65-F5344CB8AC3E}">
        <p14:creationId xmlns:p14="http://schemas.microsoft.com/office/powerpoint/2010/main" val="1438931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190870-623E-E6A5-B689-73747DCAC4C4}"/>
              </a:ext>
            </a:extLst>
          </p:cNvPr>
          <p:cNvSpPr>
            <a:spLocks noGrp="1"/>
          </p:cNvSpPr>
          <p:nvPr>
            <p:ph type="ctrTitle"/>
          </p:nvPr>
        </p:nvSpPr>
        <p:spPr/>
        <p:txBody>
          <a:bodyPr/>
          <a:lstStyle/>
          <a:p>
            <a:r>
              <a:rPr lang="en-US" dirty="0"/>
              <a:t>Dental insurance</a:t>
            </a:r>
          </a:p>
        </p:txBody>
      </p:sp>
      <p:sp>
        <p:nvSpPr>
          <p:cNvPr id="8" name="Text Placeholder 7">
            <a:extLst>
              <a:ext uri="{FF2B5EF4-FFF2-40B4-BE49-F238E27FC236}">
                <a16:creationId xmlns:a16="http://schemas.microsoft.com/office/drawing/2014/main" id="{00CFCAB8-FD4E-083B-3B85-45208CA8EEA1}"/>
              </a:ext>
            </a:extLst>
          </p:cNvPr>
          <p:cNvSpPr>
            <a:spLocks noGrp="1"/>
          </p:cNvSpPr>
          <p:nvPr>
            <p:ph type="body" sz="quarter" idx="10"/>
          </p:nvPr>
        </p:nvSpPr>
        <p:spPr/>
        <p:txBody>
          <a:bodyPr/>
          <a:lstStyle/>
          <a:p>
            <a:pPr marL="380990" indent="-380990">
              <a:buFont typeface="Wingdings" panose="05000000000000000000" pitchFamily="2" charset="2"/>
              <a:buChar char="ü"/>
            </a:pPr>
            <a:r>
              <a:rPr lang="en-US" dirty="0"/>
              <a:t>Protects your smile</a:t>
            </a:r>
          </a:p>
          <a:p>
            <a:pPr marL="380990" indent="-380990">
              <a:buFont typeface="Wingdings" panose="05000000000000000000" pitchFamily="2" charset="2"/>
              <a:buChar char="ü"/>
            </a:pPr>
            <a:r>
              <a:rPr lang="en-US" dirty="0"/>
              <a:t>Prevents other health issues </a:t>
            </a:r>
          </a:p>
          <a:p>
            <a:pPr marL="380990" indent="-380990">
              <a:buFont typeface="Wingdings" panose="05000000000000000000" pitchFamily="2" charset="2"/>
              <a:buChar char="ü"/>
            </a:pPr>
            <a:r>
              <a:rPr lang="en-US" dirty="0"/>
              <a:t>Lowers out-of-pocket expenses</a:t>
            </a:r>
          </a:p>
        </p:txBody>
      </p:sp>
      <p:sp>
        <p:nvSpPr>
          <p:cNvPr id="12" name="Footer Placeholder 11">
            <a:extLst>
              <a:ext uri="{FF2B5EF4-FFF2-40B4-BE49-F238E27FC236}">
                <a16:creationId xmlns:a16="http://schemas.microsoft.com/office/drawing/2014/main" id="{9CC57ABE-BEA9-33CF-03B6-D94D4AFCD203}"/>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pic>
        <p:nvPicPr>
          <p:cNvPr id="11" name="Picture Placeholder 10">
            <a:extLst>
              <a:ext uri="{FF2B5EF4-FFF2-40B4-BE49-F238E27FC236}">
                <a16:creationId xmlns:a16="http://schemas.microsoft.com/office/drawing/2014/main" id="{B3F9B2C5-ACC5-E04B-31E0-463F6F4D3D01}"/>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t="13293" b="13293"/>
          <a:stretch/>
        </p:blipFill>
        <p:spPr/>
      </p:pic>
    </p:spTree>
    <p:extLst>
      <p:ext uri="{BB962C8B-B14F-4D97-AF65-F5344CB8AC3E}">
        <p14:creationId xmlns:p14="http://schemas.microsoft.com/office/powerpoint/2010/main" val="1128056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569D-DF46-4800-B5A6-24BF8C6AEE5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6C0A165-AB3B-B4A1-9F1F-E9F7ED836E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9" t="13151" r="299" b="28649"/>
          <a:stretch/>
        </p:blipFill>
        <p:spPr>
          <a:xfrm>
            <a:off x="6217920" y="364717"/>
            <a:ext cx="5668760" cy="4351339"/>
          </a:xfrm>
          <a:prstGeom prst="rect">
            <a:avLst/>
          </a:prstGeom>
        </p:spPr>
      </p:pic>
      <p:sp>
        <p:nvSpPr>
          <p:cNvPr id="4" name="Title 3">
            <a:extLst>
              <a:ext uri="{FF2B5EF4-FFF2-40B4-BE49-F238E27FC236}">
                <a16:creationId xmlns:a16="http://schemas.microsoft.com/office/drawing/2014/main" id="{2744CCE0-96B7-CF8F-203D-12C979220A8D}"/>
              </a:ext>
            </a:extLst>
          </p:cNvPr>
          <p:cNvSpPr>
            <a:spLocks noGrp="1"/>
          </p:cNvSpPr>
          <p:nvPr>
            <p:ph type="title"/>
          </p:nvPr>
        </p:nvSpPr>
        <p:spPr/>
        <p:txBody>
          <a:bodyPr/>
          <a:lstStyle/>
          <a:p>
            <a:r>
              <a:rPr lang="en-US" dirty="0"/>
              <a:t>Sun Life Dental</a:t>
            </a:r>
          </a:p>
        </p:txBody>
      </p:sp>
      <p:sp>
        <p:nvSpPr>
          <p:cNvPr id="5" name="Content Placeholder 4">
            <a:extLst>
              <a:ext uri="{FF2B5EF4-FFF2-40B4-BE49-F238E27FC236}">
                <a16:creationId xmlns:a16="http://schemas.microsoft.com/office/drawing/2014/main" id="{A3F9ABA7-B42C-52E8-1409-20BFDBD5A3C7}"/>
              </a:ext>
            </a:extLst>
          </p:cNvPr>
          <p:cNvSpPr>
            <a:spLocks noGrp="1"/>
          </p:cNvSpPr>
          <p:nvPr>
            <p:ph sz="half" idx="10"/>
          </p:nvPr>
        </p:nvSpPr>
        <p:spPr>
          <a:xfrm>
            <a:off x="294436" y="817359"/>
            <a:ext cx="5457613" cy="4351339"/>
          </a:xfrm>
        </p:spPr>
        <p:txBody>
          <a:bodyPr/>
          <a:lstStyle/>
          <a:p>
            <a:pPr marL="0" indent="0">
              <a:buNone/>
            </a:pPr>
            <a:r>
              <a:rPr lang="en-US" sz="2400" b="1" dirty="0"/>
              <a:t>Dental insurance can help lower your out-of-pocket expenses so you and your family can maintain healthy smiles – and better overall health, too.</a:t>
            </a:r>
          </a:p>
          <a:p>
            <a:r>
              <a:rPr lang="en-US" sz="1867" dirty="0"/>
              <a:t>Deductible: $30 per person per calendar year</a:t>
            </a:r>
          </a:p>
          <a:p>
            <a:r>
              <a:rPr lang="en-US" sz="1867" dirty="0"/>
              <a:t>Annual maximum: $1750 per person per calendar year – Preventive, Basic and Major Services</a:t>
            </a:r>
          </a:p>
          <a:p>
            <a:r>
              <a:rPr lang="en-US" sz="1867" dirty="0"/>
              <a:t>Orthodontia Services: $1500 Lifetime Maximum per child to age 19</a:t>
            </a:r>
          </a:p>
          <a:p>
            <a:r>
              <a:rPr lang="en-US" sz="1867" dirty="0"/>
              <a:t>Freedom to choose dentists both in and out of the network</a:t>
            </a:r>
          </a:p>
        </p:txBody>
      </p:sp>
      <p:sp>
        <p:nvSpPr>
          <p:cNvPr id="3" name="Content Placeholder 6">
            <a:extLst>
              <a:ext uri="{FF2B5EF4-FFF2-40B4-BE49-F238E27FC236}">
                <a16:creationId xmlns:a16="http://schemas.microsoft.com/office/drawing/2014/main" id="{494EC667-7022-5746-D015-884AE2315301}"/>
              </a:ext>
            </a:extLst>
          </p:cNvPr>
          <p:cNvSpPr txBox="1">
            <a:spLocks/>
          </p:cNvSpPr>
          <p:nvPr/>
        </p:nvSpPr>
        <p:spPr>
          <a:xfrm>
            <a:off x="6217921" y="4716058"/>
            <a:ext cx="5668759" cy="1671245"/>
          </a:xfrm>
          <a:prstGeom prst="rect">
            <a:avLst/>
          </a:prstGeom>
          <a:solidFill>
            <a:schemeClr val="accent2"/>
          </a:solidFill>
        </p:spPr>
        <p:txBody>
          <a:bodyPr vert="horz" lIns="121920" tIns="121920" rIns="121920" bIns="121920" rtlCol="0" anchor="ctr">
            <a:noAutofit/>
          </a:bodyPr>
          <a:lstStyle>
            <a:lvl1pPr marL="304792" indent="-304792" algn="l" defTabSz="914377" rtl="0" eaLnBrk="1" latinLnBrk="0" hangingPunct="1">
              <a:lnSpc>
                <a:spcPct val="100000"/>
              </a:lnSpc>
              <a:spcBef>
                <a:spcPts val="800"/>
              </a:spcBef>
              <a:spcAft>
                <a:spcPts val="0"/>
              </a:spcAft>
              <a:buClr>
                <a:srgbClr val="ECB319"/>
              </a:buClr>
              <a:buSzPct val="75000"/>
              <a:buFont typeface="Arial" charset="0"/>
              <a:buChar char="•"/>
              <a:defRPr sz="3200" kern="1200">
                <a:solidFill>
                  <a:schemeClr val="bg2"/>
                </a:solidFill>
                <a:latin typeface="+mn-lt"/>
                <a:ea typeface="+mn-ea"/>
                <a:cs typeface="+mn-cs"/>
              </a:defRPr>
            </a:lvl1pPr>
            <a:lvl2pPr marL="609585" indent="-304792" algn="l" defTabSz="914377" rtl="0" eaLnBrk="1" latinLnBrk="0" hangingPunct="1">
              <a:lnSpc>
                <a:spcPct val="100000"/>
              </a:lnSpc>
              <a:spcBef>
                <a:spcPts val="800"/>
              </a:spcBef>
              <a:spcAft>
                <a:spcPts val="0"/>
              </a:spcAft>
              <a:buClr>
                <a:srgbClr val="ECB319"/>
              </a:buClr>
              <a:buSzPct val="100000"/>
              <a:buFont typeface="AppleSymbols" charset="0"/>
              <a:buChar char="⎻"/>
              <a:defRPr sz="2933" kern="1200">
                <a:solidFill>
                  <a:schemeClr val="bg2"/>
                </a:solidFill>
                <a:latin typeface="+mn-lt"/>
                <a:ea typeface="+mn-ea"/>
                <a:cs typeface="+mn-cs"/>
              </a:defRPr>
            </a:lvl2pPr>
            <a:lvl3pPr marL="792460" indent="-182875" algn="l" defTabSz="914377" rtl="0" eaLnBrk="1" latinLnBrk="0" hangingPunct="1">
              <a:lnSpc>
                <a:spcPct val="100000"/>
              </a:lnSpc>
              <a:spcBef>
                <a:spcPts val="800"/>
              </a:spcBef>
              <a:spcAft>
                <a:spcPts val="0"/>
              </a:spcAft>
              <a:buClr>
                <a:schemeClr val="bg2"/>
              </a:buClr>
              <a:buSzPct val="75000"/>
              <a:buFont typeface="Arial" charset="0"/>
              <a:buChar char="•"/>
              <a:defRPr sz="2667" kern="1200">
                <a:solidFill>
                  <a:schemeClr val="bg2"/>
                </a:solidFill>
                <a:latin typeface="+mn-lt"/>
                <a:ea typeface="+mn-ea"/>
                <a:cs typeface="+mn-cs"/>
              </a:defRPr>
            </a:lvl3pPr>
            <a:lvl4pPr marL="1036294" indent="-182875" algn="l" defTabSz="914377" rtl="0" eaLnBrk="1" latinLnBrk="0" hangingPunct="1">
              <a:lnSpc>
                <a:spcPct val="100000"/>
              </a:lnSpc>
              <a:spcBef>
                <a:spcPts val="800"/>
              </a:spcBef>
              <a:spcAft>
                <a:spcPts val="0"/>
              </a:spcAft>
              <a:buClr>
                <a:schemeClr val="bg2"/>
              </a:buClr>
              <a:buSzPct val="85000"/>
              <a:buFont typeface="AppleSymbols" charset="0"/>
              <a:buChar char="⎻"/>
              <a:defRPr sz="2400" kern="1200">
                <a:solidFill>
                  <a:schemeClr val="bg2"/>
                </a:solidFill>
                <a:latin typeface="+mn-lt"/>
                <a:ea typeface="+mn-ea"/>
                <a:cs typeface="+mn-cs"/>
              </a:defRPr>
            </a:lvl4pPr>
            <a:lvl5pPr marL="1194786" indent="-304792" algn="l" defTabSz="914377" rtl="0" eaLnBrk="1" latinLnBrk="0" hangingPunct="1">
              <a:lnSpc>
                <a:spcPct val="100000"/>
              </a:lnSpc>
              <a:spcBef>
                <a:spcPts val="0"/>
              </a:spcBef>
              <a:spcAft>
                <a:spcPts val="800"/>
              </a:spcAft>
              <a:buSzPct val="85000"/>
              <a:buFont typeface="Arial" panose="020B0604020202020204" pitchFamily="34" charset="0"/>
              <a:buChar char="•"/>
              <a:defRPr sz="1867" kern="1200">
                <a:solidFill>
                  <a:srgbClr val="6C6C6C"/>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39" rtl="0" eaLnBrk="1" fontAlgn="auto" latinLnBrk="0" hangingPunct="1">
              <a:lnSpc>
                <a:spcPct val="100000"/>
              </a:lnSpc>
              <a:spcBef>
                <a:spcPts val="1067"/>
              </a:spcBef>
              <a:spcAft>
                <a:spcPts val="0"/>
              </a:spcAft>
              <a:buClr>
                <a:srgbClr val="ECB319"/>
              </a:buClr>
              <a:buSzPct val="75000"/>
              <a:buFont typeface="Arial" charset="0"/>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Periodontal disease can lead to receding gums, loss of teeth, and </a:t>
            </a:r>
            <a:r>
              <a:rPr kumimoji="0" lang="en-US" sz="2133" b="1" i="0" u="none" strike="noStrike" kern="1200" cap="none" spc="0" normalizeH="0" baseline="0" noProof="0" dirty="0">
                <a:ln>
                  <a:noFill/>
                </a:ln>
                <a:solidFill>
                  <a:srgbClr val="000000"/>
                </a:solidFill>
                <a:effectLst/>
                <a:uLnTx/>
                <a:uFillTx/>
                <a:latin typeface="Arial" panose="020B0604020202020204"/>
                <a:ea typeface="+mn-ea"/>
                <a:cs typeface="+mn-cs"/>
              </a:rPr>
              <a:t>can increase the risk of other health problems</a:t>
            </a: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 such as heart disease and diabetes.</a:t>
            </a:r>
            <a:r>
              <a:rPr kumimoji="0" lang="en-US" sz="2133" b="0" i="0" u="none" strike="noStrike" kern="1200" cap="none" spc="0" normalizeH="0" baseline="30000" noProof="0" dirty="0">
                <a:ln>
                  <a:noFill/>
                </a:ln>
                <a:solidFill>
                  <a:srgbClr val="000000"/>
                </a:solidFill>
                <a:effectLst/>
                <a:uLnTx/>
                <a:uFillTx/>
                <a:latin typeface="Arial" panose="020B0604020202020204"/>
                <a:ea typeface="+mn-ea"/>
                <a:cs typeface="+mn-cs"/>
              </a:rPr>
              <a:t>1</a:t>
            </a:r>
          </a:p>
        </p:txBody>
      </p:sp>
      <p:sp>
        <p:nvSpPr>
          <p:cNvPr id="6" name="TextBox 5">
            <a:extLst>
              <a:ext uri="{FF2B5EF4-FFF2-40B4-BE49-F238E27FC236}">
                <a16:creationId xmlns:a16="http://schemas.microsoft.com/office/drawing/2014/main" id="{B39BB6E9-1D27-9B66-040B-AE275EAF04A5}"/>
              </a:ext>
            </a:extLst>
          </p:cNvPr>
          <p:cNvSpPr txBox="1"/>
          <p:nvPr/>
        </p:nvSpPr>
        <p:spPr>
          <a:xfrm>
            <a:off x="409379" y="6002867"/>
            <a:ext cx="4876800" cy="384435"/>
          </a:xfrm>
          <a:prstGeom prst="rect">
            <a:avLst/>
          </a:prstGeom>
          <a:noFill/>
        </p:spPr>
        <p:txBody>
          <a:bodyPr wrap="square" lIns="0" tIns="0" rIns="0" bIns="0" rtlCol="0" anchor="b"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1. https://www.mayoclinic.org/diseases-conditions/periodontitis/symptoms-causes/syc-20354473 (accessed 08/23)</a:t>
            </a:r>
          </a:p>
        </p:txBody>
      </p:sp>
      <p:sp>
        <p:nvSpPr>
          <p:cNvPr id="9" name="Footer Placeholder 8">
            <a:extLst>
              <a:ext uri="{FF2B5EF4-FFF2-40B4-BE49-F238E27FC236}">
                <a16:creationId xmlns:a16="http://schemas.microsoft.com/office/drawing/2014/main" id="{D605A2DF-E769-B122-46EB-A3064BEA469E}"/>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674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34226-A10A-474F-83CB-A8B5590BEFF6}"/>
              </a:ext>
            </a:extLst>
          </p:cNvPr>
          <p:cNvSpPr>
            <a:spLocks noGrp="1"/>
          </p:cNvSpPr>
          <p:nvPr>
            <p:ph type="title"/>
          </p:nvPr>
        </p:nvSpPr>
        <p:spPr/>
        <p:txBody>
          <a:bodyPr/>
          <a:lstStyle/>
          <a:p>
            <a:r>
              <a:rPr lang="en-US" dirty="0"/>
              <a:t>All dental plans</a:t>
            </a:r>
          </a:p>
        </p:txBody>
      </p:sp>
      <p:sp>
        <p:nvSpPr>
          <p:cNvPr id="7" name="Content Placeholder 4">
            <a:extLst>
              <a:ext uri="{FF2B5EF4-FFF2-40B4-BE49-F238E27FC236}">
                <a16:creationId xmlns:a16="http://schemas.microsoft.com/office/drawing/2014/main" id="{3834F7E7-0B5C-4213-9D78-9BEFF3C35BA7}"/>
              </a:ext>
            </a:extLst>
          </p:cNvPr>
          <p:cNvSpPr txBox="1">
            <a:spLocks/>
          </p:cNvSpPr>
          <p:nvPr/>
        </p:nvSpPr>
        <p:spPr>
          <a:xfrm>
            <a:off x="990600" y="19891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Preventive care.</a:t>
            </a:r>
          </a:p>
          <a:p>
            <a:r>
              <a:rPr lang="en-US" dirty="0"/>
              <a:t>Basic care.</a:t>
            </a:r>
          </a:p>
          <a:p>
            <a:r>
              <a:rPr lang="en-US" dirty="0"/>
              <a:t>Major care.</a:t>
            </a:r>
          </a:p>
          <a:p>
            <a:r>
              <a:rPr lang="en-US" dirty="0"/>
              <a:t>Orthodontic care.</a:t>
            </a:r>
          </a:p>
        </p:txBody>
      </p:sp>
    </p:spTree>
    <p:extLst>
      <p:ext uri="{BB962C8B-B14F-4D97-AF65-F5344CB8AC3E}">
        <p14:creationId xmlns:p14="http://schemas.microsoft.com/office/powerpoint/2010/main" val="8971545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C8F02-8442-D2A5-7AF1-88AF86C29FEC}"/>
              </a:ext>
            </a:extLst>
          </p:cNvPr>
          <p:cNvSpPr>
            <a:spLocks noGrp="1"/>
          </p:cNvSpPr>
          <p:nvPr>
            <p:ph type="title"/>
          </p:nvPr>
        </p:nvSpPr>
        <p:spPr/>
        <p:txBody>
          <a:bodyPr/>
          <a:lstStyle/>
          <a:p>
            <a:r>
              <a:rPr lang="en-US" dirty="0"/>
              <a:t>Coinsurance for Covered Services</a:t>
            </a:r>
          </a:p>
        </p:txBody>
      </p:sp>
      <p:sp>
        <p:nvSpPr>
          <p:cNvPr id="3" name="Content Placeholder 2">
            <a:extLst>
              <a:ext uri="{FF2B5EF4-FFF2-40B4-BE49-F238E27FC236}">
                <a16:creationId xmlns:a16="http://schemas.microsoft.com/office/drawing/2014/main" id="{0F72BEE5-885B-411D-1B4E-5BB9CEF581E3}"/>
              </a:ext>
            </a:extLst>
          </p:cNvPr>
          <p:cNvSpPr>
            <a:spLocks noGrp="1"/>
          </p:cNvSpPr>
          <p:nvPr>
            <p:ph idx="1"/>
          </p:nvPr>
        </p:nvSpPr>
        <p:spPr>
          <a:xfrm>
            <a:off x="301413" y="4381139"/>
            <a:ext cx="7031457" cy="548640"/>
          </a:xfrm>
        </p:spPr>
        <p:txBody>
          <a:bodyPr/>
          <a:lstStyle/>
          <a:p>
            <a:r>
              <a:rPr lang="en-US" dirty="0">
                <a:solidFill>
                  <a:schemeClr val="tx2"/>
                </a:solidFill>
                <a:latin typeface="Georgia" panose="02040502050405020303" pitchFamily="18" charset="0"/>
              </a:rPr>
              <a:t>These are the percentages your plan pays of the provider’s fee (after any applicable deductible has been satisfied).</a:t>
            </a:r>
          </a:p>
        </p:txBody>
      </p:sp>
      <p:sp>
        <p:nvSpPr>
          <p:cNvPr id="2" name="Footer Placeholder 1">
            <a:extLst>
              <a:ext uri="{FF2B5EF4-FFF2-40B4-BE49-F238E27FC236}">
                <a16:creationId xmlns:a16="http://schemas.microsoft.com/office/drawing/2014/main" id="{F469300C-2E42-948B-0184-AB942C5C8CCF}"/>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graphicFrame>
        <p:nvGraphicFramePr>
          <p:cNvPr id="7" name="Table 6">
            <a:extLst>
              <a:ext uri="{FF2B5EF4-FFF2-40B4-BE49-F238E27FC236}">
                <a16:creationId xmlns:a16="http://schemas.microsoft.com/office/drawing/2014/main" id="{9517A80B-DDE1-7640-F27E-0018BDBE70FD}"/>
              </a:ext>
            </a:extLst>
          </p:cNvPr>
          <p:cNvGraphicFramePr>
            <a:graphicFrameLocks noGrp="1"/>
          </p:cNvGraphicFramePr>
          <p:nvPr/>
        </p:nvGraphicFramePr>
        <p:xfrm>
          <a:off x="477078" y="1443845"/>
          <a:ext cx="5557078" cy="1985153"/>
        </p:xfrm>
        <a:graphic>
          <a:graphicData uri="http://schemas.openxmlformats.org/drawingml/2006/table">
            <a:tbl>
              <a:tblPr firstRow="1" bandRow="1">
                <a:tableStyleId>{0E3FDE45-AF77-4B5C-9715-49D594BDF05E}</a:tableStyleId>
              </a:tblPr>
              <a:tblGrid>
                <a:gridCol w="2157789">
                  <a:extLst>
                    <a:ext uri="{9D8B030D-6E8A-4147-A177-3AD203B41FA5}">
                      <a16:colId xmlns:a16="http://schemas.microsoft.com/office/drawing/2014/main" val="2318793177"/>
                    </a:ext>
                  </a:extLst>
                </a:gridCol>
                <a:gridCol w="1501072">
                  <a:extLst>
                    <a:ext uri="{9D8B030D-6E8A-4147-A177-3AD203B41FA5}">
                      <a16:colId xmlns:a16="http://schemas.microsoft.com/office/drawing/2014/main" val="458820581"/>
                    </a:ext>
                  </a:extLst>
                </a:gridCol>
                <a:gridCol w="1898217">
                  <a:extLst>
                    <a:ext uri="{9D8B030D-6E8A-4147-A177-3AD203B41FA5}">
                      <a16:colId xmlns:a16="http://schemas.microsoft.com/office/drawing/2014/main" val="871867415"/>
                    </a:ext>
                  </a:extLst>
                </a:gridCol>
              </a:tblGrid>
              <a:tr h="388957">
                <a:tc>
                  <a:txBody>
                    <a:bodyPr/>
                    <a:lstStyle/>
                    <a:p>
                      <a:pPr algn="l"/>
                      <a:r>
                        <a:rPr lang="en-US" sz="1400" b="1" i="0" dirty="0">
                          <a:solidFill>
                            <a:schemeClr val="tx2"/>
                          </a:solidFill>
                          <a:latin typeface="Arial" panose="020B0604020202020204" pitchFamily="34" charset="0"/>
                        </a:rPr>
                        <a:t>Procedure</a:t>
                      </a:r>
                      <a:endParaRPr lang="en-US" sz="1400" b="1" i="0" dirty="0">
                        <a:solidFill>
                          <a:schemeClr val="tx2"/>
                        </a:solidFill>
                        <a:latin typeface="Arial" panose="020B0604020202020204" pitchFamily="34" charset="0"/>
                        <a:cs typeface="Calibri" panose="020F0502020204030204" pitchFamily="34" charset="0"/>
                      </a:endParaRPr>
                    </a:p>
                  </a:txBody>
                  <a:tcPr marL="121920" marR="60960" marT="24384" marB="24384" anchor="ctr">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rPr>
                        <a:t>In Network</a:t>
                      </a:r>
                      <a:endPar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Calibri" panose="020F0502020204030204" pitchFamily="34" charset="0"/>
                      </a:endParaRPr>
                    </a:p>
                  </a:txBody>
                  <a:tcPr marL="121920" marR="60960" marT="24384" marB="243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Calibri" panose="020F0502020204030204" pitchFamily="34" charset="0"/>
                        </a:rPr>
                        <a:t>Out of Network</a:t>
                      </a:r>
                    </a:p>
                  </a:txBody>
                  <a:tcPr marL="121920" marR="60960" marT="24384" marB="243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extLst>
                  <a:ext uri="{0D108BD9-81ED-4DB2-BD59-A6C34878D82A}">
                    <a16:rowId xmlns:a16="http://schemas.microsoft.com/office/drawing/2014/main" val="2404343108"/>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Preventive – Type 1</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100%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100%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78845005"/>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Basic – Type 2</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85%</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70%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537895889"/>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Major – Type 3</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50%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1964654333"/>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Orthodontia – Type 4</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50%</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798717088"/>
                  </a:ext>
                </a:extLst>
              </a:tr>
            </a:tbl>
          </a:graphicData>
        </a:graphic>
      </p:graphicFrame>
      <p:pic>
        <p:nvPicPr>
          <p:cNvPr id="9" name="Picture 8" descr="A person in a yellow hoodie">
            <a:extLst>
              <a:ext uri="{FF2B5EF4-FFF2-40B4-BE49-F238E27FC236}">
                <a16:creationId xmlns:a16="http://schemas.microsoft.com/office/drawing/2014/main" id="{7FFF63B6-40C1-89F0-586F-B351E8346821}"/>
              </a:ext>
            </a:extLst>
          </p:cNvPr>
          <p:cNvPicPr>
            <a:picLocks noChangeAspect="1"/>
          </p:cNvPicPr>
          <p:nvPr/>
        </p:nvPicPr>
        <p:blipFill rotWithShape="1">
          <a:blip r:embed="rId2"/>
          <a:srcRect l="34548" t="373" r="20625" b="3883"/>
          <a:stretch/>
        </p:blipFill>
        <p:spPr>
          <a:xfrm>
            <a:off x="7772843" y="270597"/>
            <a:ext cx="3986253" cy="5675980"/>
          </a:xfrm>
          <a:prstGeom prst="rect">
            <a:avLst/>
          </a:prstGeom>
        </p:spPr>
      </p:pic>
    </p:spTree>
    <p:extLst>
      <p:ext uri="{BB962C8B-B14F-4D97-AF65-F5344CB8AC3E}">
        <p14:creationId xmlns:p14="http://schemas.microsoft.com/office/powerpoint/2010/main" val="248807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C8F02-8442-D2A5-7AF1-88AF86C29FEC}"/>
              </a:ext>
            </a:extLst>
          </p:cNvPr>
          <p:cNvSpPr>
            <a:spLocks noGrp="1"/>
          </p:cNvSpPr>
          <p:nvPr>
            <p:ph type="title"/>
          </p:nvPr>
        </p:nvSpPr>
        <p:spPr/>
        <p:txBody>
          <a:bodyPr/>
          <a:lstStyle/>
          <a:p>
            <a:r>
              <a:rPr lang="en-US" dirty="0"/>
              <a:t>Network dentists can save you* $$</a:t>
            </a:r>
          </a:p>
        </p:txBody>
      </p:sp>
      <p:sp>
        <p:nvSpPr>
          <p:cNvPr id="3" name="Content Placeholder 2">
            <a:extLst>
              <a:ext uri="{FF2B5EF4-FFF2-40B4-BE49-F238E27FC236}">
                <a16:creationId xmlns:a16="http://schemas.microsoft.com/office/drawing/2014/main" id="{0F72BEE5-885B-411D-1B4E-5BB9CEF581E3}"/>
              </a:ext>
            </a:extLst>
          </p:cNvPr>
          <p:cNvSpPr>
            <a:spLocks noGrp="1"/>
          </p:cNvSpPr>
          <p:nvPr>
            <p:ph idx="1"/>
          </p:nvPr>
        </p:nvSpPr>
        <p:spPr>
          <a:xfrm>
            <a:off x="301412" y="4381139"/>
            <a:ext cx="9144000" cy="548640"/>
          </a:xfrm>
        </p:spPr>
        <p:txBody>
          <a:bodyPr/>
          <a:lstStyle/>
          <a:p>
            <a:r>
              <a:rPr lang="en-US" b="1" dirty="0">
                <a:solidFill>
                  <a:schemeClr val="tx2"/>
                </a:solidFill>
                <a:latin typeface="Georgia" panose="02040502050405020303" pitchFamily="18" charset="0"/>
              </a:rPr>
              <a:t>You could save $192 by going to a network dentist!</a:t>
            </a:r>
            <a:endParaRPr lang="en-US" dirty="0">
              <a:solidFill>
                <a:schemeClr val="tx2"/>
              </a:solidFill>
              <a:latin typeface="Georgia" panose="02040502050405020303" pitchFamily="18" charset="0"/>
            </a:endParaRPr>
          </a:p>
        </p:txBody>
      </p:sp>
      <p:sp>
        <p:nvSpPr>
          <p:cNvPr id="6" name="TextBox 5">
            <a:extLst>
              <a:ext uri="{FF2B5EF4-FFF2-40B4-BE49-F238E27FC236}">
                <a16:creationId xmlns:a16="http://schemas.microsoft.com/office/drawing/2014/main" id="{3E3D034E-5474-E6B9-995B-6D2488124128}"/>
              </a:ext>
            </a:extLst>
          </p:cNvPr>
          <p:cNvSpPr txBox="1"/>
          <p:nvPr/>
        </p:nvSpPr>
        <p:spPr>
          <a:xfrm>
            <a:off x="301413" y="5638801"/>
            <a:ext cx="7221712" cy="584968"/>
          </a:xfrm>
          <a:prstGeom prst="rect">
            <a:avLst/>
          </a:prstGeom>
          <a:noFill/>
        </p:spPr>
        <p:txBody>
          <a:bodyPr wrap="square" l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*This example is for illustrative purposes only. Cost of dental procedures may differ depending on location or dental provider. Savings may also differ in cases when deductibles apply or if the dentist’s discount differs from 30%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**2023 Fair Health data. Figures have been rounded to the nearest dollar. </a:t>
            </a:r>
          </a:p>
        </p:txBody>
      </p:sp>
      <p:sp>
        <p:nvSpPr>
          <p:cNvPr id="2" name="Footer Placeholder 1">
            <a:extLst>
              <a:ext uri="{FF2B5EF4-FFF2-40B4-BE49-F238E27FC236}">
                <a16:creationId xmlns:a16="http://schemas.microsoft.com/office/drawing/2014/main" id="{F469300C-2E42-948B-0184-AB942C5C8CCF}"/>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graphicFrame>
        <p:nvGraphicFramePr>
          <p:cNvPr id="7" name="Table 6">
            <a:extLst>
              <a:ext uri="{FF2B5EF4-FFF2-40B4-BE49-F238E27FC236}">
                <a16:creationId xmlns:a16="http://schemas.microsoft.com/office/drawing/2014/main" id="{9517A80B-DDE1-7640-F27E-0018BDBE70FD}"/>
              </a:ext>
            </a:extLst>
          </p:cNvPr>
          <p:cNvGraphicFramePr>
            <a:graphicFrameLocks noGrp="1"/>
          </p:cNvGraphicFramePr>
          <p:nvPr/>
        </p:nvGraphicFramePr>
        <p:xfrm>
          <a:off x="301413" y="1584961"/>
          <a:ext cx="7221713" cy="2384202"/>
        </p:xfrm>
        <a:graphic>
          <a:graphicData uri="http://schemas.openxmlformats.org/drawingml/2006/table">
            <a:tbl>
              <a:tblPr firstRow="1" bandRow="1">
                <a:tableStyleId>{0E3FDE45-AF77-4B5C-9715-49D594BDF05E}</a:tableStyleId>
              </a:tblPr>
              <a:tblGrid>
                <a:gridCol w="2804160">
                  <a:extLst>
                    <a:ext uri="{9D8B030D-6E8A-4147-A177-3AD203B41FA5}">
                      <a16:colId xmlns:a16="http://schemas.microsoft.com/office/drawing/2014/main" val="2318793177"/>
                    </a:ext>
                  </a:extLst>
                </a:gridCol>
                <a:gridCol w="1950720">
                  <a:extLst>
                    <a:ext uri="{9D8B030D-6E8A-4147-A177-3AD203B41FA5}">
                      <a16:colId xmlns:a16="http://schemas.microsoft.com/office/drawing/2014/main" val="458820581"/>
                    </a:ext>
                  </a:extLst>
                </a:gridCol>
                <a:gridCol w="2466833">
                  <a:extLst>
                    <a:ext uri="{9D8B030D-6E8A-4147-A177-3AD203B41FA5}">
                      <a16:colId xmlns:a16="http://schemas.microsoft.com/office/drawing/2014/main" val="871867415"/>
                    </a:ext>
                  </a:extLst>
                </a:gridCol>
              </a:tblGrid>
              <a:tr h="388957">
                <a:tc>
                  <a:txBody>
                    <a:bodyPr/>
                    <a:lstStyle/>
                    <a:p>
                      <a:pPr algn="l"/>
                      <a:r>
                        <a:rPr lang="en-US" sz="1400" b="0" i="0" dirty="0">
                          <a:solidFill>
                            <a:schemeClr val="tx2"/>
                          </a:solidFill>
                          <a:latin typeface="Arial" panose="020B0604020202020204" pitchFamily="34" charset="0"/>
                        </a:rPr>
                        <a:t>Example</a:t>
                      </a:r>
                      <a:endParaRPr lang="en-US" sz="1400" b="0" i="0" dirty="0">
                        <a:solidFill>
                          <a:schemeClr val="tx2"/>
                        </a:solidFill>
                        <a:latin typeface="Arial" panose="020B0604020202020204" pitchFamily="34" charset="0"/>
                        <a:cs typeface="Calibri" panose="020F0502020204030204" pitchFamily="34" charset="0"/>
                      </a:endParaRPr>
                    </a:p>
                  </a:txBody>
                  <a:tcPr marL="121920" marR="60960" marT="24384" marB="24384" anchor="ctr">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panose="020B0604020202020204" pitchFamily="34" charset="0"/>
                        </a:rPr>
                        <a:t>Network Dentist</a:t>
                      </a:r>
                      <a:endPar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Calibri" panose="020F0502020204030204" pitchFamily="34" charset="0"/>
                      </a:endParaRPr>
                    </a:p>
                  </a:txBody>
                  <a:tcPr marL="121920" marR="60960" marT="24384" marB="243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Calibri" panose="020F0502020204030204" pitchFamily="34" charset="0"/>
                        </a:rPr>
                        <a:t>Non-Network Dentist</a:t>
                      </a:r>
                    </a:p>
                  </a:txBody>
                  <a:tcPr marL="121920" marR="60960" marT="24384" marB="243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rgbClr val="E0DCD1"/>
                      </a:solidFill>
                      <a:prstDash val="solid"/>
                      <a:round/>
                      <a:headEnd type="none" w="med" len="med"/>
                      <a:tailEnd type="none" w="med" len="med"/>
                    </a:lnB>
                    <a:solidFill>
                      <a:schemeClr val="accent2"/>
                    </a:solidFill>
                  </a:tcPr>
                </a:tc>
                <a:extLst>
                  <a:ext uri="{0D108BD9-81ED-4DB2-BD59-A6C34878D82A}">
                    <a16:rowId xmlns:a16="http://schemas.microsoft.com/office/drawing/2014/main" val="2404343108"/>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Average charge for crown**</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$1,278</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$1,278</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78845005"/>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Minus network discount</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30%</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NA</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537895889"/>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Actual fee</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$894</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$1,278</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1964654333"/>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Insurance pays 50%</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$447</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$639</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1"/>
                    </a:solidFill>
                  </a:tcPr>
                </a:tc>
                <a:extLst>
                  <a:ext uri="{0D108BD9-81ED-4DB2-BD59-A6C34878D82A}">
                    <a16:rowId xmlns:a16="http://schemas.microsoft.com/office/drawing/2014/main" val="798717088"/>
                  </a:ext>
                </a:extLst>
              </a:tr>
              <a:tr h="399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Claimant pays</a:t>
                      </a:r>
                    </a:p>
                  </a:txBody>
                  <a:tcPr marL="121920" marR="121920" marT="0" marB="0" anchor="ctr">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$447</a:t>
                      </a:r>
                    </a:p>
                  </a:txBody>
                  <a:tcPr marL="121920" marR="54864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$639</a:t>
                      </a:r>
                    </a:p>
                  </a:txBody>
                  <a:tcPr marL="121920" marR="85344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E0DCD1"/>
                      </a:solidFill>
                      <a:prstDash val="solid"/>
                      <a:round/>
                      <a:headEnd type="none" w="med" len="med"/>
                      <a:tailEnd type="none" w="med" len="med"/>
                    </a:lnT>
                    <a:lnB w="6350" cap="flat" cmpd="sng" algn="ctr">
                      <a:solidFill>
                        <a:srgbClr val="E0DCD1"/>
                      </a:solidFill>
                      <a:prstDash val="solid"/>
                      <a:round/>
                      <a:headEnd type="none" w="med" len="med"/>
                      <a:tailEnd type="none" w="med" len="med"/>
                    </a:lnB>
                    <a:solidFill>
                      <a:schemeClr val="bg2"/>
                    </a:solidFill>
                  </a:tcPr>
                </a:tc>
                <a:extLst>
                  <a:ext uri="{0D108BD9-81ED-4DB2-BD59-A6C34878D82A}">
                    <a16:rowId xmlns:a16="http://schemas.microsoft.com/office/drawing/2014/main" val="2815567810"/>
                  </a:ext>
                </a:extLst>
              </a:tr>
            </a:tbl>
          </a:graphicData>
        </a:graphic>
      </p:graphicFrame>
      <p:pic>
        <p:nvPicPr>
          <p:cNvPr id="8" name="Picture 7" descr="A person standing with his arms crossed&#10;&#10;Description automatically generated with low confidence">
            <a:extLst>
              <a:ext uri="{FF2B5EF4-FFF2-40B4-BE49-F238E27FC236}">
                <a16:creationId xmlns:a16="http://schemas.microsoft.com/office/drawing/2014/main" id="{24D2A596-F8D1-9BAA-38DA-48C7F5C3D5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922" t="13677" r="7173" b="772"/>
          <a:stretch/>
        </p:blipFill>
        <p:spPr>
          <a:xfrm>
            <a:off x="8171543" y="304802"/>
            <a:ext cx="3732588" cy="5928357"/>
          </a:xfrm>
          <a:prstGeom prst="rect">
            <a:avLst/>
          </a:prstGeom>
        </p:spPr>
      </p:pic>
    </p:spTree>
    <p:extLst>
      <p:ext uri="{BB962C8B-B14F-4D97-AF65-F5344CB8AC3E}">
        <p14:creationId xmlns:p14="http://schemas.microsoft.com/office/powerpoint/2010/main" val="858170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0612890-ECD7-6E54-D91A-38ED533C9653}"/>
              </a:ext>
            </a:extLst>
          </p:cNvPr>
          <p:cNvSpPr>
            <a:spLocks noGrp="1"/>
          </p:cNvSpPr>
          <p:nvPr>
            <p:ph type="ftr" sz="quarter" idx="3"/>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dirty="0"/>
              <a:t>Lifetime of Smiles</a:t>
            </a:r>
            <a:r>
              <a:rPr lang="en-US" sz="3200" baseline="30000" dirty="0"/>
              <a:t>®</a:t>
            </a:r>
            <a:r>
              <a:rPr lang="en-US" sz="3200" dirty="0"/>
              <a:t> </a:t>
            </a:r>
          </a:p>
        </p:txBody>
      </p:sp>
      <p:sp>
        <p:nvSpPr>
          <p:cNvPr id="3" name="Content Placeholder 2"/>
          <p:cNvSpPr>
            <a:spLocks noGrp="1"/>
          </p:cNvSpPr>
          <p:nvPr>
            <p:ph sz="half" idx="4294967295"/>
          </p:nvPr>
        </p:nvSpPr>
        <p:spPr>
          <a:xfrm>
            <a:off x="287339" y="1219201"/>
            <a:ext cx="5199061" cy="4364039"/>
          </a:xfrm>
        </p:spPr>
        <p:txBody>
          <a:bodyPr numCol="1"/>
          <a:lstStyle/>
          <a:p>
            <a:pPr marL="0" indent="0">
              <a:buNone/>
            </a:pPr>
            <a:r>
              <a:rPr lang="en-US" b="1" dirty="0"/>
              <a:t>Your plan includes:</a:t>
            </a:r>
          </a:p>
          <a:p>
            <a:pPr>
              <a:spcBef>
                <a:spcPts val="800"/>
              </a:spcBef>
            </a:pPr>
            <a:r>
              <a:rPr lang="en-US" sz="1733" dirty="0"/>
              <a:t>Brush biopsies for early detection of oral cancer</a:t>
            </a:r>
          </a:p>
          <a:p>
            <a:pPr>
              <a:spcBef>
                <a:spcPts val="800"/>
              </a:spcBef>
            </a:pPr>
            <a:r>
              <a:rPr lang="en-US" sz="1733" dirty="0"/>
              <a:t>Genetic testing to help identify individuals at genetic risk for gum disease</a:t>
            </a:r>
          </a:p>
          <a:p>
            <a:pPr>
              <a:spcBef>
                <a:spcPts val="800"/>
              </a:spcBef>
            </a:pPr>
            <a:r>
              <a:rPr lang="en-US" sz="1733" dirty="0" err="1"/>
              <a:t>Periochips</a:t>
            </a:r>
            <a:r>
              <a:rPr lang="en-US" sz="1733" dirty="0"/>
              <a:t> to control bacteria and reduce the size of periodontal pockets</a:t>
            </a:r>
          </a:p>
          <a:p>
            <a:pPr>
              <a:spcBef>
                <a:spcPts val="800"/>
              </a:spcBef>
            </a:pPr>
            <a:r>
              <a:rPr lang="en-US" sz="1733" dirty="0"/>
              <a:t>Four cleanings per year to help prevent gum disease (coverage up to 4 periodontal cleanings in a 12-month period)</a:t>
            </a:r>
            <a:r>
              <a:rPr lang="en-US" sz="1733" baseline="30000" dirty="0"/>
              <a:t>1,2</a:t>
            </a:r>
            <a:endParaRPr lang="en-US" sz="1733" dirty="0"/>
          </a:p>
          <a:p>
            <a:pPr>
              <a:spcBef>
                <a:spcPts val="800"/>
              </a:spcBef>
            </a:pPr>
            <a:r>
              <a:rPr lang="en-US" sz="1733" dirty="0"/>
              <a:t>Tooth-colored fillings for back teeth</a:t>
            </a:r>
          </a:p>
        </p:txBody>
      </p:sp>
      <p:sp>
        <p:nvSpPr>
          <p:cNvPr id="9" name="Text Placeholder 3">
            <a:extLst>
              <a:ext uri="{FF2B5EF4-FFF2-40B4-BE49-F238E27FC236}">
                <a16:creationId xmlns:a16="http://schemas.microsoft.com/office/drawing/2014/main" id="{7AF2DF0D-1130-CDBF-EE64-9B469164E3C7}"/>
              </a:ext>
            </a:extLst>
          </p:cNvPr>
          <p:cNvSpPr txBox="1">
            <a:spLocks/>
          </p:cNvSpPr>
          <p:nvPr/>
        </p:nvSpPr>
        <p:spPr>
          <a:xfrm>
            <a:off x="304801" y="5878885"/>
            <a:ext cx="11170920" cy="537352"/>
          </a:xfrm>
          <a:prstGeom prst="rect">
            <a:avLst/>
          </a:prstGeom>
        </p:spPr>
        <p:txBody>
          <a:bodyPr lIns="0" anchor="b"/>
          <a:lstStyle>
            <a:lvl1pPr marL="0" indent="0" algn="l" defTabSz="685800" rtl="0" eaLnBrk="1" latinLnBrk="0" hangingPunct="1">
              <a:lnSpc>
                <a:spcPct val="100000"/>
              </a:lnSpc>
              <a:spcBef>
                <a:spcPts val="300"/>
              </a:spcBef>
              <a:spcAft>
                <a:spcPts val="0"/>
              </a:spcAft>
              <a:buClr>
                <a:srgbClr val="ECB319"/>
              </a:buClr>
              <a:buSzPct val="75000"/>
              <a:buFontTx/>
              <a:buNone/>
              <a:defRPr sz="900" kern="1200">
                <a:solidFill>
                  <a:schemeClr val="bg1">
                    <a:lumMod val="50000"/>
                  </a:schemeClr>
                </a:solidFill>
                <a:latin typeface="+mn-lt"/>
                <a:ea typeface="+mn-ea"/>
                <a:cs typeface="+mn-cs"/>
              </a:defRPr>
            </a:lvl1pPr>
            <a:lvl2pPr marL="182880" indent="0" algn="l" defTabSz="685800" rtl="0" eaLnBrk="1" latinLnBrk="0" hangingPunct="1">
              <a:lnSpc>
                <a:spcPct val="100000"/>
              </a:lnSpc>
              <a:spcBef>
                <a:spcPts val="600"/>
              </a:spcBef>
              <a:spcAft>
                <a:spcPts val="0"/>
              </a:spcAft>
              <a:buClr>
                <a:srgbClr val="ECB319"/>
              </a:buClr>
              <a:buSzPct val="100000"/>
              <a:buFontTx/>
              <a:buNone/>
              <a:defRPr sz="2200" kern="1200">
                <a:solidFill>
                  <a:schemeClr val="bg2"/>
                </a:solidFill>
                <a:latin typeface="+mn-lt"/>
                <a:ea typeface="+mn-ea"/>
                <a:cs typeface="+mn-cs"/>
              </a:defRPr>
            </a:lvl2pPr>
            <a:lvl3pPr marL="365760" indent="0" algn="l" defTabSz="685800" rtl="0" eaLnBrk="1" latinLnBrk="0" hangingPunct="1">
              <a:lnSpc>
                <a:spcPct val="100000"/>
              </a:lnSpc>
              <a:spcBef>
                <a:spcPts val="600"/>
              </a:spcBef>
              <a:spcAft>
                <a:spcPts val="0"/>
              </a:spcAft>
              <a:buClr>
                <a:schemeClr val="bg2"/>
              </a:buClr>
              <a:buSzPct val="75000"/>
              <a:buFontTx/>
              <a:buNone/>
              <a:defRPr sz="2000" kern="1200">
                <a:solidFill>
                  <a:schemeClr val="bg2"/>
                </a:solidFill>
                <a:latin typeface="+mn-lt"/>
                <a:ea typeface="+mn-ea"/>
                <a:cs typeface="+mn-cs"/>
              </a:defRPr>
            </a:lvl3pPr>
            <a:lvl4pPr marL="548640" indent="0" algn="l" defTabSz="685800" rtl="0" eaLnBrk="1" latinLnBrk="0" hangingPunct="1">
              <a:lnSpc>
                <a:spcPct val="100000"/>
              </a:lnSpc>
              <a:spcBef>
                <a:spcPts val="600"/>
              </a:spcBef>
              <a:spcAft>
                <a:spcPts val="0"/>
              </a:spcAft>
              <a:buClr>
                <a:schemeClr val="bg2"/>
              </a:buClr>
              <a:buSzPct val="75000"/>
              <a:buFontTx/>
              <a:buNone/>
              <a:defRPr sz="1800" kern="1200">
                <a:solidFill>
                  <a:schemeClr val="bg2"/>
                </a:solidFill>
                <a:latin typeface="+mn-lt"/>
                <a:ea typeface="+mn-ea"/>
                <a:cs typeface="+mn-cs"/>
              </a:defRPr>
            </a:lvl4pPr>
            <a:lvl5pPr marL="576072" indent="0" algn="l" defTabSz="685800" rtl="0" eaLnBrk="1" latinLnBrk="0" hangingPunct="1">
              <a:lnSpc>
                <a:spcPct val="100000"/>
              </a:lnSpc>
              <a:spcBef>
                <a:spcPts val="0"/>
              </a:spcBef>
              <a:spcAft>
                <a:spcPts val="600"/>
              </a:spcAft>
              <a:buSzPct val="75000"/>
              <a:buFontTx/>
              <a:buNone/>
              <a:defRPr sz="1350" kern="1200">
                <a:solidFill>
                  <a:srgbClr val="6C6C6C"/>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400"/>
              </a:spcBef>
              <a:spcAft>
                <a:spcPts val="0"/>
              </a:spcAft>
              <a:buClr>
                <a:srgbClr val="ECB319"/>
              </a:buClr>
              <a:buSzPct val="75000"/>
              <a:buFontTx/>
              <a:buNone/>
              <a:tabLst/>
              <a:defRPr/>
            </a:pPr>
            <a:r>
              <a:rPr kumimoji="0" lang="en-US" sz="1067" b="0" i="0" u="none" strike="noStrike" kern="1200" cap="none" spc="-13" normalizeH="0" baseline="0" noProof="0" dirty="0">
                <a:ln>
                  <a:noFill/>
                </a:ln>
                <a:solidFill>
                  <a:srgbClr val="000000"/>
                </a:solidFill>
                <a:effectLst/>
                <a:uLnTx/>
                <a:uFillTx/>
                <a:latin typeface="Arial" panose="020B0604020202020204"/>
                <a:ea typeface="+mn-ea"/>
                <a:cs typeface="+mn-cs"/>
              </a:rPr>
              <a:t>1. Dental prophylaxis cleaning is limited to 1 time in any 6-month period and periodontal maintenance procedure is limited to 1 in any 3-month period. Total number of combined dental prophylaxis cleanings and periodontal maintenance procedures cannot exceed 4 in a 12-month period. 2. Classification of services varies by plan design. </a:t>
            </a:r>
          </a:p>
        </p:txBody>
      </p:sp>
      <p:sp>
        <p:nvSpPr>
          <p:cNvPr id="6" name="Content Placeholder 2">
            <a:extLst>
              <a:ext uri="{FF2B5EF4-FFF2-40B4-BE49-F238E27FC236}">
                <a16:creationId xmlns:a16="http://schemas.microsoft.com/office/drawing/2014/main" id="{1BECD024-EC18-270A-BDE4-54CD49A3E183}"/>
              </a:ext>
            </a:extLst>
          </p:cNvPr>
          <p:cNvSpPr txBox="1">
            <a:spLocks/>
          </p:cNvSpPr>
          <p:nvPr/>
        </p:nvSpPr>
        <p:spPr>
          <a:xfrm>
            <a:off x="6096002" y="1219202"/>
            <a:ext cx="5655735" cy="4365367"/>
          </a:xfrm>
          <a:prstGeom prst="rect">
            <a:avLst/>
          </a:prstGeom>
        </p:spPr>
        <p:txBody>
          <a:bodyPr vert="horz" lIns="0" tIns="0" rIns="0" bIns="0" numCol="1" rtlCol="0">
            <a:noAutofit/>
          </a:bodyPr>
          <a:lstStyle>
            <a:lvl1pPr marL="182880" indent="-182880" algn="l" defTabSz="685800" rtl="0" eaLnBrk="1" latinLnBrk="0" hangingPunct="1">
              <a:lnSpc>
                <a:spcPct val="100000"/>
              </a:lnSpc>
              <a:spcBef>
                <a:spcPts val="1200"/>
              </a:spcBef>
              <a:spcAft>
                <a:spcPts val="0"/>
              </a:spcAft>
              <a:buFont typeface="Arial" panose="020B0604020202020204" pitchFamily="34" charset="0"/>
              <a:buChar char="•"/>
              <a:defRPr sz="1600" b="0" i="0" kern="1200" spc="-20" baseline="0">
                <a:solidFill>
                  <a:schemeClr val="tx1"/>
                </a:solidFill>
                <a:latin typeface="Arial" panose="020B0604020202020204" pitchFamily="34" charset="0"/>
                <a:ea typeface="+mn-ea"/>
                <a:cs typeface="+mn-cs"/>
              </a:defRPr>
            </a:lvl1pPr>
            <a:lvl2pPr marL="457200" indent="-228600" algn="l" defTabSz="685800" rtl="0" eaLnBrk="1" latinLnBrk="0" hangingPunct="1">
              <a:lnSpc>
                <a:spcPct val="100000"/>
              </a:lnSpc>
              <a:spcBef>
                <a:spcPts val="375"/>
              </a:spcBef>
              <a:spcAft>
                <a:spcPts val="0"/>
              </a:spcAft>
              <a:buSzPct val="100000"/>
              <a:buFont typeface="AppleSymbols" charset="0"/>
              <a:buChar char="⎻"/>
              <a:defRPr sz="1400" b="0" i="0" kern="1200">
                <a:solidFill>
                  <a:schemeClr val="tx1"/>
                </a:solidFill>
                <a:latin typeface="Arial" panose="020B0604020202020204" pitchFamily="34" charset="0"/>
                <a:ea typeface="+mn-ea"/>
                <a:cs typeface="+mn-cs"/>
              </a:defRPr>
            </a:lvl2pPr>
            <a:lvl3pPr marL="594360" indent="-137160" algn="l" defTabSz="685800" rtl="0" eaLnBrk="1" latinLnBrk="0" hangingPunct="1">
              <a:lnSpc>
                <a:spcPct val="100000"/>
              </a:lnSpc>
              <a:spcBef>
                <a:spcPts val="375"/>
              </a:spcBef>
              <a:spcAft>
                <a:spcPts val="0"/>
              </a:spcAft>
              <a:buFont typeface="Arial" panose="020B0604020202020204" pitchFamily="34" charset="0"/>
              <a:buChar char="•"/>
              <a:defRPr sz="1200" b="0" i="0" kern="1200">
                <a:solidFill>
                  <a:schemeClr val="tx1"/>
                </a:solidFill>
                <a:latin typeface="Arial" panose="020B0604020202020204" pitchFamily="34" charset="0"/>
                <a:ea typeface="+mn-ea"/>
                <a:cs typeface="+mn-cs"/>
              </a:defRPr>
            </a:lvl3pPr>
            <a:lvl4pPr marL="731520" indent="-137160" algn="l" defTabSz="685800" rtl="0" eaLnBrk="1" latinLnBrk="0" hangingPunct="1">
              <a:lnSpc>
                <a:spcPct val="100000"/>
              </a:lnSpc>
              <a:spcBef>
                <a:spcPts val="375"/>
              </a:spcBef>
              <a:spcAft>
                <a:spcPts val="0"/>
              </a:spcAft>
              <a:buFont typeface="STIXGeneral-Regular" pitchFamily="2" charset="2"/>
              <a:buChar char="⎯"/>
              <a:defRPr sz="1100" b="0" i="0" kern="1200">
                <a:solidFill>
                  <a:schemeClr val="tx1"/>
                </a:solidFill>
                <a:latin typeface="Arial" panose="020B0604020202020204" pitchFamily="34" charset="0"/>
                <a:ea typeface="+mn-ea"/>
                <a:cs typeface="+mn-cs"/>
              </a:defRPr>
            </a:lvl4pPr>
            <a:lvl5pPr marL="1143000" indent="-22860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3829" marR="0" lvl="0" indent="-243829" algn="l" defTabSz="914354"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733" b="0" i="0" u="none" strike="noStrike" kern="1200" cap="none" spc="-27"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Placeholder 7">
            <a:extLst>
              <a:ext uri="{FF2B5EF4-FFF2-40B4-BE49-F238E27FC236}">
                <a16:creationId xmlns:a16="http://schemas.microsoft.com/office/drawing/2014/main" id="{0E5C6F1F-97F8-3E65-B9AC-FA58BA6D9C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83049" y="623445"/>
            <a:ext cx="4712304" cy="5188601"/>
          </a:xfrm>
          <a:prstGeom prst="rect">
            <a:avLst/>
          </a:prstGeom>
        </p:spPr>
      </p:pic>
    </p:spTree>
    <p:custDataLst>
      <p:custData r:id="rId1"/>
      <p:custData r:id="rId2"/>
    </p:custDataLst>
    <p:extLst>
      <p:ext uri="{BB962C8B-B14F-4D97-AF65-F5344CB8AC3E}">
        <p14:creationId xmlns:p14="http://schemas.microsoft.com/office/powerpoint/2010/main" val="1237173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8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EFAC-A36E-9A95-F25B-BAA09C0C7AEC}"/>
              </a:ext>
            </a:extLst>
          </p:cNvPr>
          <p:cNvSpPr>
            <a:spLocks noGrp="1"/>
          </p:cNvSpPr>
          <p:nvPr>
            <p:ph type="title"/>
          </p:nvPr>
        </p:nvSpPr>
        <p:spPr/>
        <p:txBody>
          <a:bodyPr/>
          <a:lstStyle/>
          <a:p>
            <a:r>
              <a:rPr lang="en-US" dirty="0" err="1"/>
              <a:t>Teledentistry</a:t>
            </a:r>
            <a:endParaRPr lang="en-US" dirty="0"/>
          </a:p>
        </p:txBody>
      </p:sp>
      <p:sp>
        <p:nvSpPr>
          <p:cNvPr id="3" name="Content Placeholder 2">
            <a:extLst>
              <a:ext uri="{FF2B5EF4-FFF2-40B4-BE49-F238E27FC236}">
                <a16:creationId xmlns:a16="http://schemas.microsoft.com/office/drawing/2014/main" id="{FCDB921E-11C6-B1AE-450E-C20E40932FF7}"/>
              </a:ext>
            </a:extLst>
          </p:cNvPr>
          <p:cNvSpPr>
            <a:spLocks noGrp="1"/>
          </p:cNvSpPr>
          <p:nvPr>
            <p:ph sz="half" idx="10"/>
          </p:nvPr>
        </p:nvSpPr>
        <p:spPr>
          <a:xfrm>
            <a:off x="287868" y="1219200"/>
            <a:ext cx="5808133" cy="4351339"/>
          </a:xfrm>
        </p:spPr>
        <p:txBody>
          <a:bodyPr/>
          <a:lstStyle/>
          <a:p>
            <a:pPr marL="0" indent="0">
              <a:buNone/>
            </a:pPr>
            <a:r>
              <a:rPr lang="en-US" b="1" dirty="0">
                <a:solidFill>
                  <a:schemeClr val="tx2"/>
                </a:solidFill>
              </a:rPr>
              <a:t>Virtual access to dental providers, whenever, and wherever you are.</a:t>
            </a:r>
          </a:p>
          <a:p>
            <a:pPr>
              <a:spcBef>
                <a:spcPts val="533"/>
              </a:spcBef>
            </a:pPr>
            <a:r>
              <a:rPr lang="en-US" dirty="0"/>
              <a:t>Members</a:t>
            </a:r>
            <a:r>
              <a:rPr lang="en-US" baseline="30000" dirty="0"/>
              <a:t>*</a:t>
            </a:r>
            <a:r>
              <a:rPr lang="en-US" dirty="0"/>
              <a:t>can now use TeleDentistry.com Virtual Dental Visits</a:t>
            </a:r>
            <a:r>
              <a:rPr lang="en-US" baseline="30000" dirty="0"/>
              <a:t> </a:t>
            </a:r>
            <a:r>
              <a:rPr lang="en-US" dirty="0"/>
              <a:t>for situations such as:</a:t>
            </a:r>
          </a:p>
          <a:p>
            <a:pPr lvl="1">
              <a:spcBef>
                <a:spcPts val="533"/>
              </a:spcBef>
            </a:pPr>
            <a:r>
              <a:rPr lang="en-US" sz="2133" dirty="0"/>
              <a:t>Experiencing a dental emergency and not having a dentist</a:t>
            </a:r>
          </a:p>
          <a:p>
            <a:pPr lvl="1">
              <a:spcBef>
                <a:spcPts val="533"/>
              </a:spcBef>
            </a:pPr>
            <a:r>
              <a:rPr lang="en-US" sz="2133" dirty="0"/>
              <a:t>Needing access to a dentist after hours </a:t>
            </a:r>
          </a:p>
          <a:p>
            <a:pPr lvl="1">
              <a:spcBef>
                <a:spcPts val="533"/>
              </a:spcBef>
            </a:pPr>
            <a:r>
              <a:rPr lang="en-US" sz="2133" dirty="0"/>
              <a:t>Wanting to consult a dentist without leaving home or while traveling </a:t>
            </a:r>
          </a:p>
          <a:p>
            <a:pPr>
              <a:spcBef>
                <a:spcPts val="533"/>
              </a:spcBef>
            </a:pPr>
            <a:r>
              <a:rPr lang="en-US" dirty="0"/>
              <a:t>Learn more at </a:t>
            </a:r>
            <a:r>
              <a:rPr lang="en-US" dirty="0">
                <a:solidFill>
                  <a:schemeClr val="tx2"/>
                </a:solidFill>
                <a:hlinkClick r:id="rId2">
                  <a:extLst>
                    <a:ext uri="{A12FA001-AC4F-418D-AE19-62706E023703}">
                      <ahyp:hlinkClr xmlns:ahyp="http://schemas.microsoft.com/office/drawing/2018/hyperlinkcolor" val="tx"/>
                    </a:ext>
                  </a:extLst>
                </a:hlinkClick>
              </a:rPr>
              <a:t>www.teledentistry.com/sunlife</a:t>
            </a:r>
            <a:r>
              <a:rPr lang="en-US" dirty="0">
                <a:solidFill>
                  <a:schemeClr val="tx2"/>
                </a:solidFill>
              </a:rPr>
              <a:t> </a:t>
            </a:r>
            <a:endParaRPr lang="en-US" b="1" dirty="0">
              <a:solidFill>
                <a:schemeClr val="tx2"/>
              </a:solidFill>
            </a:endParaRPr>
          </a:p>
        </p:txBody>
      </p:sp>
      <p:sp>
        <p:nvSpPr>
          <p:cNvPr id="4" name="Footer Placeholder 3">
            <a:extLst>
              <a:ext uri="{FF2B5EF4-FFF2-40B4-BE49-F238E27FC236}">
                <a16:creationId xmlns:a16="http://schemas.microsoft.com/office/drawing/2014/main" id="{D36B357A-5FAF-F682-B756-F35C0FF67F7E}"/>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pic>
        <p:nvPicPr>
          <p:cNvPr id="5" name="Picture 4">
            <a:extLst>
              <a:ext uri="{FF2B5EF4-FFF2-40B4-BE49-F238E27FC236}">
                <a16:creationId xmlns:a16="http://schemas.microsoft.com/office/drawing/2014/main" id="{E6DBB1EB-0C8B-D164-B18A-615E4C92D8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197" y="5056662"/>
            <a:ext cx="2478804" cy="457975"/>
          </a:xfrm>
          <a:prstGeom prst="rect">
            <a:avLst/>
          </a:prstGeom>
        </p:spPr>
      </p:pic>
      <p:sp>
        <p:nvSpPr>
          <p:cNvPr id="6" name="TextBox 5">
            <a:extLst>
              <a:ext uri="{FF2B5EF4-FFF2-40B4-BE49-F238E27FC236}">
                <a16:creationId xmlns:a16="http://schemas.microsoft.com/office/drawing/2014/main" id="{64A736B8-D225-4ADE-5EC9-5A2052D763F5}"/>
              </a:ext>
            </a:extLst>
          </p:cNvPr>
          <p:cNvSpPr txBox="1"/>
          <p:nvPr/>
        </p:nvSpPr>
        <p:spPr>
          <a:xfrm>
            <a:off x="287869" y="5907904"/>
            <a:ext cx="11628457" cy="492635"/>
          </a:xfrm>
          <a:prstGeom prst="rect">
            <a:avLst/>
          </a:prstGeom>
          <a:noFill/>
        </p:spPr>
        <p:txBody>
          <a:bodyPr wrap="square" lIns="0" tIns="0" rIns="0" bIns="0"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*Teledentistry.com services are only available to members covered under dental PPO plans issued or administered by Sun Life Assurance Company of Canada or, in New York, dental PPO plans issued or administered by Sun Life and Health Insurance Company (U.S.) who have access to the Sun Life Dental Network, Sun Life Focus Dental Network, Assurant Dental Network or Assurant Focus Dental Network. Members covered under a prepaid or indemnity plan are not eligible for services through Teledentistry.com.</a:t>
            </a:r>
          </a:p>
        </p:txBody>
      </p:sp>
      <p:pic>
        <p:nvPicPr>
          <p:cNvPr id="7" name="Picture 6">
            <a:extLst>
              <a:ext uri="{FF2B5EF4-FFF2-40B4-BE49-F238E27FC236}">
                <a16:creationId xmlns:a16="http://schemas.microsoft.com/office/drawing/2014/main" id="{ECE66764-C03D-37CD-BC15-48B0DE5CDE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46464" y="6588626"/>
            <a:ext cx="2946400" cy="185201"/>
          </a:xfrm>
          <a:prstGeom prst="rect">
            <a:avLst/>
          </a:prstGeom>
        </p:spPr>
      </p:pic>
      <p:pic>
        <p:nvPicPr>
          <p:cNvPr id="14" name="Picture 13" descr="A person sitting on the floor with a computer&#10;&#10;Description automatically generated with medium confidence">
            <a:extLst>
              <a:ext uri="{FF2B5EF4-FFF2-40B4-BE49-F238E27FC236}">
                <a16:creationId xmlns:a16="http://schemas.microsoft.com/office/drawing/2014/main" id="{406F8ECD-6AAF-15E1-EA60-7556502A54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765" t="5283" r="28184" b="17667"/>
          <a:stretch/>
        </p:blipFill>
        <p:spPr>
          <a:xfrm>
            <a:off x="6568403" y="364718"/>
            <a:ext cx="5318797" cy="5149919"/>
          </a:xfrm>
          <a:prstGeom prst="rect">
            <a:avLst/>
          </a:prstGeom>
        </p:spPr>
      </p:pic>
    </p:spTree>
    <p:extLst>
      <p:ext uri="{BB962C8B-B14F-4D97-AF65-F5344CB8AC3E}">
        <p14:creationId xmlns:p14="http://schemas.microsoft.com/office/powerpoint/2010/main" val="3694129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F08B8B-2AB3-06B4-D010-120FF1B90444}"/>
              </a:ext>
            </a:extLst>
          </p:cNvPr>
          <p:cNvPicPr>
            <a:picLocks noChangeAspect="1"/>
          </p:cNvPicPr>
          <p:nvPr/>
        </p:nvPicPr>
        <p:blipFill rotWithShape="1">
          <a:blip r:embed="rId2"/>
          <a:srcRect l="37799" t="44991" r="15575" b="3789"/>
          <a:stretch/>
        </p:blipFill>
        <p:spPr>
          <a:xfrm>
            <a:off x="304800" y="234462"/>
            <a:ext cx="5652347" cy="4139177"/>
          </a:xfrm>
          <a:prstGeom prst="rect">
            <a:avLst/>
          </a:prstGeom>
        </p:spPr>
      </p:pic>
      <p:sp>
        <p:nvSpPr>
          <p:cNvPr id="3" name="Title 2">
            <a:extLst>
              <a:ext uri="{FF2B5EF4-FFF2-40B4-BE49-F238E27FC236}">
                <a16:creationId xmlns:a16="http://schemas.microsoft.com/office/drawing/2014/main" id="{A87DF01D-19C6-3847-0A88-A586C2D5C880}"/>
              </a:ext>
            </a:extLst>
          </p:cNvPr>
          <p:cNvSpPr>
            <a:spLocks noGrp="1"/>
          </p:cNvSpPr>
          <p:nvPr>
            <p:ph type="title"/>
          </p:nvPr>
        </p:nvSpPr>
        <p:spPr>
          <a:xfrm>
            <a:off x="576872" y="384518"/>
            <a:ext cx="3512139" cy="1359877"/>
          </a:xfrm>
        </p:spPr>
        <p:txBody>
          <a:bodyPr/>
          <a:lstStyle/>
          <a:p>
            <a:r>
              <a:rPr lang="en-US" dirty="0"/>
              <a:t>Accessing your </a:t>
            </a:r>
            <a:br>
              <a:rPr lang="en-US" dirty="0"/>
            </a:br>
            <a:r>
              <a:rPr lang="en-US" dirty="0"/>
              <a:t>dental ID card</a:t>
            </a:r>
          </a:p>
        </p:txBody>
      </p:sp>
      <p:sp>
        <p:nvSpPr>
          <p:cNvPr id="7" name="Content Placeholder 6">
            <a:extLst>
              <a:ext uri="{FF2B5EF4-FFF2-40B4-BE49-F238E27FC236}">
                <a16:creationId xmlns:a16="http://schemas.microsoft.com/office/drawing/2014/main" id="{9E7E7C26-77EA-10FC-8049-84B4590A6E1C}"/>
              </a:ext>
            </a:extLst>
          </p:cNvPr>
          <p:cNvSpPr>
            <a:spLocks noGrp="1"/>
          </p:cNvSpPr>
          <p:nvPr>
            <p:ph sz="half" idx="1"/>
          </p:nvPr>
        </p:nvSpPr>
        <p:spPr>
          <a:xfrm>
            <a:off x="287867" y="4679852"/>
            <a:ext cx="5669280" cy="1528691"/>
          </a:xfrm>
          <a:solidFill>
            <a:schemeClr val="accent2"/>
          </a:solidFill>
        </p:spPr>
        <p:txBody>
          <a:bodyPr vert="horz" lIns="243840" tIns="243840" rIns="243840" bIns="243840" rtlCol="0">
            <a:noAutofit/>
          </a:bodyPr>
          <a:lstStyle/>
          <a:p>
            <a:pPr marL="0" indent="0">
              <a:buNone/>
            </a:pPr>
            <a:r>
              <a:rPr lang="en-US" dirty="0"/>
              <a:t>You can access a copy of your dental ID card through your Sun Life account at </a:t>
            </a:r>
            <a:r>
              <a:rPr lang="en-US" dirty="0">
                <a:hlinkClick r:id="rId3"/>
              </a:rPr>
              <a:t>www.sunlife.com/account</a:t>
            </a: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4AFE7E02-F73F-3241-481D-7DEF6D702896}"/>
              </a:ext>
            </a:extLst>
          </p:cNvPr>
          <p:cNvSpPr>
            <a:spLocks noGrp="1"/>
          </p:cNvSpPr>
          <p:nvPr>
            <p:ph sz="half" idx="2"/>
          </p:nvPr>
        </p:nvSpPr>
        <p:spPr>
          <a:xfrm>
            <a:off x="6230112" y="4679852"/>
            <a:ext cx="5671251" cy="1528691"/>
          </a:xfrm>
          <a:solidFill>
            <a:schemeClr val="bg2"/>
          </a:solidFill>
        </p:spPr>
        <p:txBody>
          <a:bodyPr vert="horz" lIns="243840" tIns="243840" rIns="243840" bIns="243840" rtlCol="0">
            <a:noAutofit/>
          </a:bodyPr>
          <a:lstStyle/>
          <a:p>
            <a:pPr marL="0" indent="0">
              <a:buNone/>
            </a:pPr>
            <a:r>
              <a:rPr lang="en-US" dirty="0"/>
              <a:t>Check out our short video for step-by-step instructions on downloading your dental ID card at </a:t>
            </a:r>
            <a:r>
              <a:rPr lang="en-US" dirty="0">
                <a:hlinkClick r:id="rId4"/>
              </a:rPr>
              <a:t>www.sunlife.com/dentalIDcard</a:t>
            </a:r>
            <a:r>
              <a:rPr lang="en-US" dirty="0"/>
              <a:t> </a:t>
            </a:r>
          </a:p>
        </p:txBody>
      </p:sp>
      <p:sp>
        <p:nvSpPr>
          <p:cNvPr id="11" name="Footer Placeholder 10">
            <a:extLst>
              <a:ext uri="{FF2B5EF4-FFF2-40B4-BE49-F238E27FC236}">
                <a16:creationId xmlns:a16="http://schemas.microsoft.com/office/drawing/2014/main" id="{E4301B83-0B23-22D0-72F1-3EB20263E44C}"/>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sp>
        <p:nvSpPr>
          <p:cNvPr id="4" name="Content Placeholder 7">
            <a:extLst>
              <a:ext uri="{FF2B5EF4-FFF2-40B4-BE49-F238E27FC236}">
                <a16:creationId xmlns:a16="http://schemas.microsoft.com/office/drawing/2014/main" id="{A2808B4C-867C-6038-0628-688AE741E1AE}"/>
              </a:ext>
            </a:extLst>
          </p:cNvPr>
          <p:cNvSpPr txBox="1">
            <a:spLocks/>
          </p:cNvSpPr>
          <p:nvPr/>
        </p:nvSpPr>
        <p:spPr>
          <a:xfrm>
            <a:off x="6230112" y="278333"/>
            <a:ext cx="5671251" cy="4095305"/>
          </a:xfrm>
          <a:prstGeom prst="rect">
            <a:avLst/>
          </a:prstGeom>
          <a:solidFill>
            <a:schemeClr val="accent3"/>
          </a:solidFill>
        </p:spPr>
        <p:txBody>
          <a:bodyPr vert="horz" lIns="243840" tIns="243840" rIns="243840" bIns="243840" rtlCol="0">
            <a:noAutofit/>
          </a:bodyPr>
          <a:lstStyle>
            <a:lvl1pPr marL="228600" indent="-228600" algn="l" defTabSz="685800" rtl="0" eaLnBrk="1" latinLnBrk="0" hangingPunct="1">
              <a:lnSpc>
                <a:spcPct val="100000"/>
              </a:lnSpc>
              <a:spcBef>
                <a:spcPts val="900"/>
              </a:spcBef>
              <a:spcAft>
                <a:spcPts val="0"/>
              </a:spcAft>
              <a:buFont typeface="Arial" panose="020B0604020202020204" pitchFamily="34" charset="0"/>
              <a:buChar char="•"/>
              <a:defRPr sz="1600" b="0" i="0" kern="1200" spc="-20" baseline="0">
                <a:solidFill>
                  <a:schemeClr val="tx1"/>
                </a:solidFill>
                <a:latin typeface="Arial" panose="020B0604020202020204" pitchFamily="34" charset="0"/>
                <a:ea typeface="+mn-ea"/>
                <a:cs typeface="+mn-cs"/>
              </a:defRPr>
            </a:lvl1pPr>
            <a:lvl2pPr marL="457200" indent="-228600" algn="l" defTabSz="685800" rtl="0" eaLnBrk="1" latinLnBrk="0" hangingPunct="1">
              <a:lnSpc>
                <a:spcPct val="100000"/>
              </a:lnSpc>
              <a:spcBef>
                <a:spcPts val="375"/>
              </a:spcBef>
              <a:spcAft>
                <a:spcPts val="0"/>
              </a:spcAft>
              <a:buSzPct val="100000"/>
              <a:buFont typeface="AppleSymbols" charset="0"/>
              <a:buChar char="⎻"/>
              <a:defRPr sz="1400" b="0" i="0" kern="1200">
                <a:solidFill>
                  <a:schemeClr val="tx1"/>
                </a:solidFill>
                <a:latin typeface="Arial" panose="020B0604020202020204" pitchFamily="34" charset="0"/>
                <a:ea typeface="+mn-ea"/>
                <a:cs typeface="+mn-cs"/>
              </a:defRPr>
            </a:lvl2pPr>
            <a:lvl3pPr marL="594360" indent="-137160" algn="l" defTabSz="685800" rtl="0" eaLnBrk="1" latinLnBrk="0" hangingPunct="1">
              <a:lnSpc>
                <a:spcPct val="100000"/>
              </a:lnSpc>
              <a:spcBef>
                <a:spcPts val="375"/>
              </a:spcBef>
              <a:spcAft>
                <a:spcPts val="0"/>
              </a:spcAft>
              <a:buFont typeface="Arial" panose="020B0604020202020204" pitchFamily="34" charset="0"/>
              <a:buChar char="•"/>
              <a:defRPr sz="1200" b="0" i="0" kern="1200">
                <a:solidFill>
                  <a:schemeClr val="tx1"/>
                </a:solidFill>
                <a:latin typeface="Arial" panose="020B0604020202020204" pitchFamily="34" charset="0"/>
                <a:ea typeface="+mn-ea"/>
                <a:cs typeface="+mn-cs"/>
              </a:defRPr>
            </a:lvl3pPr>
            <a:lvl4pPr marL="731520" indent="-137160" algn="l" defTabSz="685800" rtl="0" eaLnBrk="1" latinLnBrk="0" hangingPunct="1">
              <a:lnSpc>
                <a:spcPct val="100000"/>
              </a:lnSpc>
              <a:spcBef>
                <a:spcPts val="375"/>
              </a:spcBef>
              <a:spcAft>
                <a:spcPts val="0"/>
              </a:spcAft>
              <a:buFont typeface="STIXGeneral-Regular" pitchFamily="2" charset="2"/>
              <a:buChar char="⎯"/>
              <a:defRPr sz="1000" b="0" i="0" kern="1200">
                <a:solidFill>
                  <a:schemeClr val="tx1"/>
                </a:solidFill>
                <a:latin typeface="Arial" panose="020B0604020202020204" pitchFamily="34" charset="0"/>
                <a:ea typeface="+mn-ea"/>
                <a:cs typeface="+mn-cs"/>
              </a:defRPr>
            </a:lvl4pPr>
            <a:lvl5pPr marL="1143000" indent="-22860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133" b="1" i="0" u="none" strike="noStrike" kern="1200" cap="none" spc="0" normalizeH="0" baseline="0" noProof="0" dirty="0">
                <a:ln>
                  <a:noFill/>
                </a:ln>
                <a:solidFill>
                  <a:srgbClr val="003846"/>
                </a:solidFill>
                <a:effectLst/>
                <a:uLnTx/>
                <a:uFillTx/>
                <a:latin typeface="Georgia" panose="02040502050405020303" pitchFamily="18" charset="0"/>
                <a:ea typeface="+mn-ea"/>
                <a:cs typeface="+mn-cs"/>
              </a:rPr>
              <a:t>If your card isn’t available yet</a:t>
            </a:r>
            <a:endParaRPr kumimoji="0" lang="en-US" sz="2133" b="1" i="0" u="none" strike="noStrike" kern="1200" cap="none" spc="0" normalizeH="0" baseline="0" noProof="0" dirty="0">
              <a:ln>
                <a:noFill/>
              </a:ln>
              <a:solidFill>
                <a:srgbClr val="FEBE10"/>
              </a:solidFill>
              <a:effectLst/>
              <a:uLnTx/>
              <a:uFillTx/>
              <a:latin typeface="Georgia" panose="02040502050405020303" pitchFamily="18" charset="0"/>
              <a:ea typeface="+mn-ea"/>
              <a:cs typeface="+mn-cs"/>
            </a:endParaRPr>
          </a:p>
          <a:p>
            <a:pPr marL="0" marR="0" lvl="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Provide this info and your social security number at your next dental appointment. </a:t>
            </a:r>
            <a:endPar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Information for your dentist:</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Sun Life Dental Network</a:t>
            </a:r>
            <a:r>
              <a:rPr kumimoji="0" lang="en-US" sz="1733" b="1"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Group name: </a:t>
            </a: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State of Oklahoma</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Policy #:  </a:t>
            </a: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918714</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Effective date: </a:t>
            </a: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January 1, 2025</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Electronic claims: </a:t>
            </a: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Payor 70408</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rPr>
              <a:t>Toll-free phone: 800-442-7742, extension 1555443</a:t>
            </a:r>
          </a:p>
          <a:p>
            <a:pPr marL="0" marR="0" lvl="0" indent="0" algn="l" defTabSz="609585"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733" b="1" i="0" u="none" strike="noStrike" kern="1200" cap="none" spc="0" normalizeH="0" baseline="0" noProof="0" dirty="0">
                <a:ln>
                  <a:noFill/>
                </a:ln>
                <a:solidFill>
                  <a:srgbClr val="000000"/>
                </a:solidFill>
                <a:effectLst/>
                <a:uLnTx/>
                <a:uFillTx/>
                <a:latin typeface="Arial" panose="020B0604020202020204"/>
                <a:ea typeface="+mn-ea"/>
                <a:cs typeface="+mn-cs"/>
              </a:rPr>
              <a:t>Snap a picture </a:t>
            </a:r>
            <a:endParaRPr kumimoji="0" lang="en-US" sz="17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5858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in a kitchen looking at a phone&#10;&#10;Description automatically generated with low confidence">
            <a:extLst>
              <a:ext uri="{FF2B5EF4-FFF2-40B4-BE49-F238E27FC236}">
                <a16:creationId xmlns:a16="http://schemas.microsoft.com/office/drawing/2014/main" id="{83B9EA30-7A3F-9626-4C57-5730BFCB7068}"/>
              </a:ext>
            </a:extLst>
          </p:cNvPr>
          <p:cNvPicPr>
            <a:picLocks noChangeAspect="1"/>
          </p:cNvPicPr>
          <p:nvPr/>
        </p:nvPicPr>
        <p:blipFill rotWithShape="1">
          <a:blip r:embed="rId2"/>
          <a:srcRect l="25709" r="9440"/>
          <a:stretch/>
        </p:blipFill>
        <p:spPr>
          <a:xfrm>
            <a:off x="6095998" y="364717"/>
            <a:ext cx="5668761" cy="5827572"/>
          </a:xfrm>
          <a:prstGeom prst="rect">
            <a:avLst/>
          </a:prstGeom>
        </p:spPr>
      </p:pic>
      <p:sp>
        <p:nvSpPr>
          <p:cNvPr id="7" name="Title 6">
            <a:extLst>
              <a:ext uri="{FF2B5EF4-FFF2-40B4-BE49-F238E27FC236}">
                <a16:creationId xmlns:a16="http://schemas.microsoft.com/office/drawing/2014/main" id="{EFA0136D-A361-CCED-7C56-67620D5557B4}"/>
              </a:ext>
            </a:extLst>
          </p:cNvPr>
          <p:cNvSpPr>
            <a:spLocks noGrp="1"/>
          </p:cNvSpPr>
          <p:nvPr>
            <p:ph type="title"/>
          </p:nvPr>
        </p:nvSpPr>
        <p:spPr/>
        <p:txBody>
          <a:bodyPr/>
          <a:lstStyle/>
          <a:p>
            <a:r>
              <a:rPr lang="en-US" dirty="0"/>
              <a:t>How to find a dentist</a:t>
            </a:r>
          </a:p>
        </p:txBody>
      </p:sp>
      <p:sp>
        <p:nvSpPr>
          <p:cNvPr id="8" name="Content Placeholder 7">
            <a:extLst>
              <a:ext uri="{FF2B5EF4-FFF2-40B4-BE49-F238E27FC236}">
                <a16:creationId xmlns:a16="http://schemas.microsoft.com/office/drawing/2014/main" id="{2549EF12-4C86-CAEA-14F6-EF6B8109A9D1}"/>
              </a:ext>
            </a:extLst>
          </p:cNvPr>
          <p:cNvSpPr>
            <a:spLocks noGrp="1"/>
          </p:cNvSpPr>
          <p:nvPr>
            <p:ph sz="half" idx="10"/>
          </p:nvPr>
        </p:nvSpPr>
        <p:spPr>
          <a:xfrm>
            <a:off x="287867" y="1219200"/>
            <a:ext cx="5808131" cy="3336757"/>
          </a:xfrm>
        </p:spPr>
        <p:txBody>
          <a:bodyPr/>
          <a:lstStyle/>
          <a:p>
            <a:pPr marL="234945" indent="-234945"/>
            <a:r>
              <a:rPr lang="en-US" b="1" dirty="0"/>
              <a:t>Visit </a:t>
            </a:r>
            <a:r>
              <a:rPr lang="en-US" b="1" dirty="0">
                <a:solidFill>
                  <a:schemeClr val="tx2"/>
                </a:solidFill>
                <a:hlinkClick r:id="rId3">
                  <a:extLst>
                    <a:ext uri="{A12FA001-AC4F-418D-AE19-62706E023703}">
                      <ahyp:hlinkClr xmlns:ahyp="http://schemas.microsoft.com/office/drawing/2018/hyperlinkcolor" val="tx"/>
                    </a:ext>
                  </a:extLst>
                </a:hlinkClick>
              </a:rPr>
              <a:t>www.sunlife.com/findadentist</a:t>
            </a:r>
            <a:r>
              <a:rPr lang="en-US" b="1" dirty="0">
                <a:solidFill>
                  <a:schemeClr val="tx2"/>
                </a:solidFill>
              </a:rPr>
              <a:t>  </a:t>
            </a:r>
          </a:p>
          <a:p>
            <a:pPr marL="685783" lvl="1" indent="-380990">
              <a:buFont typeface="Arial" panose="020B0604020202020204" pitchFamily="34" charset="0"/>
              <a:buChar char="–"/>
            </a:pPr>
            <a:r>
              <a:rPr lang="en-US" sz="2133" dirty="0"/>
              <a:t>Select the network listed on your ID Card</a:t>
            </a:r>
            <a:endParaRPr lang="en-US" sz="2133" b="1" dirty="0">
              <a:solidFill>
                <a:schemeClr val="tx2"/>
              </a:solidFill>
            </a:endParaRPr>
          </a:p>
          <a:p>
            <a:pPr marL="685783" lvl="1" indent="-380990">
              <a:buFont typeface="Arial" panose="020B0604020202020204" pitchFamily="34" charset="0"/>
              <a:buChar char="–"/>
            </a:pPr>
            <a:r>
              <a:rPr lang="en-US" sz="2133" dirty="0"/>
              <a:t>Enter your search criteria and a list of participating dentists will be provided</a:t>
            </a:r>
          </a:p>
          <a:p>
            <a:pPr marL="234945" indent="-234945"/>
            <a:r>
              <a:rPr lang="en-US" b="1" dirty="0"/>
              <a:t>Call customer service </a:t>
            </a:r>
            <a:r>
              <a:rPr lang="en-US" dirty="0"/>
              <a:t>at 800-442-7742 for assistance in locating a network dentist</a:t>
            </a:r>
          </a:p>
          <a:p>
            <a:pPr marL="234945" indent="-234945"/>
            <a:r>
              <a:rPr lang="en-US" b="1" dirty="0"/>
              <a:t>Access it from the Dental Health Center </a:t>
            </a:r>
            <a:r>
              <a:rPr lang="en-US" dirty="0"/>
              <a:t>at </a:t>
            </a:r>
            <a:r>
              <a:rPr lang="en-US" b="1" dirty="0">
                <a:solidFill>
                  <a:schemeClr val="tx2"/>
                </a:solidFill>
                <a:hlinkClick r:id="rId4">
                  <a:extLst>
                    <a:ext uri="{A12FA001-AC4F-418D-AE19-62706E023703}">
                      <ahyp:hlinkClr xmlns:ahyp="http://schemas.microsoft.com/office/drawing/2018/hyperlinkcolor" val="tx"/>
                    </a:ext>
                  </a:extLst>
                </a:hlinkClick>
              </a:rPr>
              <a:t>www.sunlife.com/dentalhealthcenter</a:t>
            </a:r>
            <a:r>
              <a:rPr lang="en-US" b="1" dirty="0">
                <a:solidFill>
                  <a:schemeClr val="tx2"/>
                </a:solidFill>
              </a:rPr>
              <a:t> </a:t>
            </a:r>
          </a:p>
          <a:p>
            <a:pPr marL="0" indent="0">
              <a:buNone/>
            </a:pPr>
            <a:endParaRPr lang="en-US" dirty="0"/>
          </a:p>
        </p:txBody>
      </p:sp>
      <p:sp>
        <p:nvSpPr>
          <p:cNvPr id="4" name="Footer Placeholder 3">
            <a:extLst>
              <a:ext uri="{FF2B5EF4-FFF2-40B4-BE49-F238E27FC236}">
                <a16:creationId xmlns:a16="http://schemas.microsoft.com/office/drawing/2014/main" id="{31516E81-6745-3000-D846-B15444B9C246}"/>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21ECA4B-1B73-9736-D1DF-652793C6B428}"/>
              </a:ext>
            </a:extLst>
          </p:cNvPr>
          <p:cNvSpPr txBox="1"/>
          <p:nvPr/>
        </p:nvSpPr>
        <p:spPr>
          <a:xfrm>
            <a:off x="287868" y="4714962"/>
            <a:ext cx="5427952" cy="1477136"/>
          </a:xfrm>
          <a:prstGeom prst="rect">
            <a:avLst/>
          </a:prstGeom>
          <a:solidFill>
            <a:srgbClr val="FFF8E0"/>
          </a:solidFill>
        </p:spPr>
        <p:txBody>
          <a:bodyPr wrap="square" lIns="243840" tIns="243840" rIns="243840" bIns="24384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133" b="1" i="0" u="none" strike="noStrike" kern="1200" cap="none" spc="0" normalizeH="0" baseline="0" noProof="0" dirty="0">
                <a:ln>
                  <a:noFill/>
                </a:ln>
                <a:solidFill>
                  <a:srgbClr val="003846"/>
                </a:solidFill>
                <a:effectLst/>
                <a:uLnTx/>
                <a:uFillTx/>
                <a:latin typeface="Georgia" panose="02040502050405020303" pitchFamily="18" charset="0"/>
                <a:ea typeface="+mn-ea"/>
                <a:cs typeface="+mn-cs"/>
              </a:rPr>
              <a:t>Is your Dentist not in our network? </a:t>
            </a: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Use the Provider nomination card if your dentist is not in our network of dentists.</a:t>
            </a:r>
          </a:p>
        </p:txBody>
      </p:sp>
    </p:spTree>
    <p:extLst>
      <p:ext uri="{BB962C8B-B14F-4D97-AF65-F5344CB8AC3E}">
        <p14:creationId xmlns:p14="http://schemas.microsoft.com/office/powerpoint/2010/main" val="942412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E1B23-AA5B-0132-6ACB-19E1D218CE8C}"/>
              </a:ext>
            </a:extLst>
          </p:cNvPr>
          <p:cNvSpPr/>
          <p:nvPr/>
        </p:nvSpPr>
        <p:spPr>
          <a:xfrm>
            <a:off x="287868" y="3852741"/>
            <a:ext cx="11611525" cy="2518561"/>
          </a:xfrm>
          <a:prstGeom prst="rect">
            <a:avLst/>
          </a:prstGeom>
          <a:solidFill>
            <a:srgbClr val="FFF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3C68F76-5D6E-6739-B7C5-3CA1A274D323}"/>
              </a:ext>
            </a:extLst>
          </p:cNvPr>
          <p:cNvSpPr>
            <a:spLocks noGrp="1"/>
          </p:cNvSpPr>
          <p:nvPr>
            <p:ph type="title"/>
          </p:nvPr>
        </p:nvSpPr>
        <p:spPr/>
        <p:txBody>
          <a:bodyPr/>
          <a:lstStyle/>
          <a:p>
            <a:r>
              <a:rPr lang="en-US" dirty="0"/>
              <a:t>Sun Life’s Dental Health Center</a:t>
            </a:r>
          </a:p>
        </p:txBody>
      </p:sp>
      <p:sp>
        <p:nvSpPr>
          <p:cNvPr id="3" name="Content Placeholder 2">
            <a:extLst>
              <a:ext uri="{FF2B5EF4-FFF2-40B4-BE49-F238E27FC236}">
                <a16:creationId xmlns:a16="http://schemas.microsoft.com/office/drawing/2014/main" id="{E2A54DE5-C295-11FB-264C-7E2C4359A515}"/>
              </a:ext>
            </a:extLst>
          </p:cNvPr>
          <p:cNvSpPr>
            <a:spLocks noGrp="1"/>
          </p:cNvSpPr>
          <p:nvPr>
            <p:ph sz="half" idx="10"/>
          </p:nvPr>
        </p:nvSpPr>
        <p:spPr>
          <a:xfrm>
            <a:off x="287868" y="1219201"/>
            <a:ext cx="8137397" cy="2459400"/>
          </a:xfrm>
        </p:spPr>
        <p:txBody>
          <a:bodyPr/>
          <a:lstStyle/>
          <a:p>
            <a:pPr marL="0" indent="0">
              <a:buNone/>
            </a:pPr>
            <a:r>
              <a:rPr lang="en-US" sz="1867" b="1" dirty="0">
                <a:solidFill>
                  <a:schemeClr val="tx2"/>
                </a:solidFill>
                <a:latin typeface="+mn-lt"/>
              </a:rPr>
              <a:t>Get the most from your dental plan by visiting our Dental Health Center</a:t>
            </a:r>
          </a:p>
          <a:p>
            <a:pPr>
              <a:spcBef>
                <a:spcPts val="800"/>
              </a:spcBef>
            </a:pPr>
            <a:r>
              <a:rPr lang="en-US" sz="1867" dirty="0"/>
              <a:t>Learn more about dental treatments and find average dental procedure costs</a:t>
            </a:r>
          </a:p>
          <a:p>
            <a:pPr>
              <a:spcBef>
                <a:spcPts val="800"/>
              </a:spcBef>
            </a:pPr>
            <a:r>
              <a:rPr lang="en-US" sz="1867" dirty="0"/>
              <a:t>Access a dental insurance glossary</a:t>
            </a:r>
          </a:p>
          <a:p>
            <a:pPr>
              <a:spcBef>
                <a:spcPts val="800"/>
              </a:spcBef>
            </a:pPr>
            <a:r>
              <a:rPr lang="en-US" sz="1867" dirty="0"/>
              <a:t>Read the latest dental news</a:t>
            </a:r>
          </a:p>
          <a:p>
            <a:pPr>
              <a:spcBef>
                <a:spcPts val="800"/>
              </a:spcBef>
            </a:pPr>
            <a:r>
              <a:rPr lang="en-US" sz="1867" dirty="0"/>
              <a:t>Pose questions through ask-a-dentist</a:t>
            </a:r>
          </a:p>
          <a:p>
            <a:pPr>
              <a:spcBef>
                <a:spcPts val="800"/>
              </a:spcBef>
            </a:pPr>
            <a:r>
              <a:rPr lang="en-US" sz="1867" dirty="0"/>
              <a:t>Take control of your dental health at </a:t>
            </a:r>
            <a:r>
              <a:rPr lang="en-US" sz="1867" dirty="0">
                <a:solidFill>
                  <a:schemeClr val="tx2"/>
                </a:solidFill>
                <a:hlinkClick r:id="rId2">
                  <a:extLst>
                    <a:ext uri="{A12FA001-AC4F-418D-AE19-62706E023703}">
                      <ahyp:hlinkClr xmlns:ahyp="http://schemas.microsoft.com/office/drawing/2018/hyperlinkcolor" val="tx"/>
                    </a:ext>
                  </a:extLst>
                </a:hlinkClick>
              </a:rPr>
              <a:t>www.sunlife.com/dentalhealthcenter</a:t>
            </a:r>
            <a:r>
              <a:rPr lang="en-US" sz="1867" dirty="0">
                <a:solidFill>
                  <a:schemeClr val="tx2"/>
                </a:solidFill>
              </a:rPr>
              <a:t> </a:t>
            </a:r>
          </a:p>
        </p:txBody>
      </p:sp>
      <p:sp>
        <p:nvSpPr>
          <p:cNvPr id="4" name="Footer Placeholder 3">
            <a:extLst>
              <a:ext uri="{FF2B5EF4-FFF2-40B4-BE49-F238E27FC236}">
                <a16:creationId xmlns:a16="http://schemas.microsoft.com/office/drawing/2014/main" id="{E5027260-2485-DF4D-B9A7-62493520BD86}"/>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pic>
        <p:nvPicPr>
          <p:cNvPr id="5" name="Picture 4">
            <a:extLst>
              <a:ext uri="{FF2B5EF4-FFF2-40B4-BE49-F238E27FC236}">
                <a16:creationId xmlns:a16="http://schemas.microsoft.com/office/drawing/2014/main" id="{881F7153-4D9B-AA38-C0AB-EF60BBE86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451" r="-23451"/>
          <a:stretch/>
        </p:blipFill>
        <p:spPr>
          <a:xfrm>
            <a:off x="884858" y="4074960"/>
            <a:ext cx="3091541" cy="2079441"/>
          </a:xfrm>
          <a:prstGeom prst="rect">
            <a:avLst/>
          </a:prstGeom>
          <a:solidFill>
            <a:schemeClr val="bg1"/>
          </a:solidFill>
        </p:spPr>
      </p:pic>
      <p:pic>
        <p:nvPicPr>
          <p:cNvPr id="6" name="Picture 5">
            <a:extLst>
              <a:ext uri="{FF2B5EF4-FFF2-40B4-BE49-F238E27FC236}">
                <a16:creationId xmlns:a16="http://schemas.microsoft.com/office/drawing/2014/main" id="{38EB388A-CDA9-F795-107B-2B4EA8F3B2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136" t="-5939" r="-34013"/>
          <a:stretch/>
        </p:blipFill>
        <p:spPr>
          <a:xfrm>
            <a:off x="4550230" y="4074960"/>
            <a:ext cx="3091541" cy="2079441"/>
          </a:xfrm>
          <a:prstGeom prst="rect">
            <a:avLst/>
          </a:prstGeom>
          <a:solidFill>
            <a:schemeClr val="bg1"/>
          </a:solidFill>
        </p:spPr>
      </p:pic>
      <p:pic>
        <p:nvPicPr>
          <p:cNvPr id="7" name="Picture 6">
            <a:extLst>
              <a:ext uri="{FF2B5EF4-FFF2-40B4-BE49-F238E27FC236}">
                <a16:creationId xmlns:a16="http://schemas.microsoft.com/office/drawing/2014/main" id="{CE11370C-DCA7-9CEC-89F4-659CAAC944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120" t="-2166" r="-20120" b="3372"/>
          <a:stretch/>
        </p:blipFill>
        <p:spPr>
          <a:xfrm>
            <a:off x="8215602" y="4074960"/>
            <a:ext cx="3091541" cy="2079441"/>
          </a:xfrm>
          <a:prstGeom prst="rect">
            <a:avLst/>
          </a:prstGeom>
          <a:solidFill>
            <a:schemeClr val="bg1"/>
          </a:solidFill>
        </p:spPr>
      </p:pic>
      <p:pic>
        <p:nvPicPr>
          <p:cNvPr id="11" name="Picture 10" descr="A person looking at her phone&#10;&#10;Description automatically generated with medium confidence">
            <a:extLst>
              <a:ext uri="{FF2B5EF4-FFF2-40B4-BE49-F238E27FC236}">
                <a16:creationId xmlns:a16="http://schemas.microsoft.com/office/drawing/2014/main" id="{8EBBF3C7-7650-421A-A46B-4BFDED18DA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38284" y="375139"/>
            <a:ext cx="3048000" cy="3260280"/>
          </a:xfrm>
          <a:prstGeom prst="rect">
            <a:avLst/>
          </a:prstGeom>
        </p:spPr>
      </p:pic>
      <p:pic>
        <p:nvPicPr>
          <p:cNvPr id="13" name="Picture 12">
            <a:extLst>
              <a:ext uri="{FF2B5EF4-FFF2-40B4-BE49-F238E27FC236}">
                <a16:creationId xmlns:a16="http://schemas.microsoft.com/office/drawing/2014/main" id="{9AAE8D2E-9861-EF5F-A2A9-5E1C6CA2DC4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045076" y="6583681"/>
            <a:ext cx="2946384" cy="185201"/>
          </a:xfrm>
          <a:prstGeom prst="rect">
            <a:avLst/>
          </a:prstGeom>
        </p:spPr>
      </p:pic>
    </p:spTree>
    <p:extLst>
      <p:ext uri="{BB962C8B-B14F-4D97-AF65-F5344CB8AC3E}">
        <p14:creationId xmlns:p14="http://schemas.microsoft.com/office/powerpoint/2010/main" val="913427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EAF595-433A-1622-D6D6-AF43717B24A6}"/>
              </a:ext>
            </a:extLst>
          </p:cNvPr>
          <p:cNvSpPr>
            <a:spLocks noGrp="1"/>
          </p:cNvSpPr>
          <p:nvPr>
            <p:ph type="title"/>
          </p:nvPr>
        </p:nvSpPr>
        <p:spPr/>
        <p:txBody>
          <a:bodyPr/>
          <a:lstStyle/>
          <a:p>
            <a:r>
              <a:rPr lang="en-US" dirty="0"/>
              <a:t>The importance of submitting a pre-determination </a:t>
            </a:r>
          </a:p>
        </p:txBody>
      </p:sp>
      <p:sp>
        <p:nvSpPr>
          <p:cNvPr id="5" name="Content Placeholder 4">
            <a:extLst>
              <a:ext uri="{FF2B5EF4-FFF2-40B4-BE49-F238E27FC236}">
                <a16:creationId xmlns:a16="http://schemas.microsoft.com/office/drawing/2014/main" id="{B86E8AD8-10A8-F8F5-2DC7-12F1571D241D}"/>
              </a:ext>
            </a:extLst>
          </p:cNvPr>
          <p:cNvSpPr>
            <a:spLocks noGrp="1"/>
          </p:cNvSpPr>
          <p:nvPr>
            <p:ph sz="half" idx="10"/>
          </p:nvPr>
        </p:nvSpPr>
        <p:spPr>
          <a:xfrm>
            <a:off x="287868" y="1219200"/>
            <a:ext cx="6870017" cy="4351339"/>
          </a:xfrm>
        </p:spPr>
        <p:txBody>
          <a:bodyPr/>
          <a:lstStyle/>
          <a:p>
            <a:pPr marL="0" indent="0">
              <a:buNone/>
            </a:pPr>
            <a:r>
              <a:rPr lang="en-US" b="1" dirty="0">
                <a:solidFill>
                  <a:srgbClr val="003946"/>
                </a:solidFill>
              </a:rPr>
              <a:t>We highly recommend a pre-determination for any of those major services that are expected to exceed $500</a:t>
            </a:r>
          </a:p>
          <a:p>
            <a:pPr marL="0" indent="0">
              <a:buNone/>
            </a:pPr>
            <a:r>
              <a:rPr lang="en-US" b="1" dirty="0"/>
              <a:t>Pre-determination facts: </a:t>
            </a:r>
          </a:p>
          <a:p>
            <a:r>
              <a:rPr lang="en-US" dirty="0"/>
              <a:t>A pre-determination is an estimate of how much of a proposed treatment plan will be covered under your dental program. </a:t>
            </a:r>
          </a:p>
          <a:p>
            <a:r>
              <a:rPr lang="en-US" dirty="0"/>
              <a:t>A pre-determination allows you, the member, to figure costs before receiving major treatment.</a:t>
            </a:r>
          </a:p>
          <a:p>
            <a:r>
              <a:rPr lang="en-US" dirty="0"/>
              <a:t>A pre-determination is designed to help avoid any </a:t>
            </a:r>
            <a:br>
              <a:rPr lang="en-US" dirty="0"/>
            </a:br>
            <a:r>
              <a:rPr lang="en-US" dirty="0"/>
              <a:t>mis-understanding between you, your dentist, and us as to how much will be paid for any dental services.</a:t>
            </a:r>
          </a:p>
          <a:p>
            <a:endParaRPr lang="en-US" dirty="0"/>
          </a:p>
          <a:p>
            <a:endParaRPr lang="en-US" dirty="0"/>
          </a:p>
        </p:txBody>
      </p:sp>
      <p:sp>
        <p:nvSpPr>
          <p:cNvPr id="2" name="Footer Placeholder 1">
            <a:extLst>
              <a:ext uri="{FF2B5EF4-FFF2-40B4-BE49-F238E27FC236}">
                <a16:creationId xmlns:a16="http://schemas.microsoft.com/office/drawing/2014/main" id="{8BE777A0-FBFB-A4CF-D73F-48E71B8FB4AC}"/>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pic>
        <p:nvPicPr>
          <p:cNvPr id="7" name="Picture 6">
            <a:extLst>
              <a:ext uri="{FF2B5EF4-FFF2-40B4-BE49-F238E27FC236}">
                <a16:creationId xmlns:a16="http://schemas.microsoft.com/office/drawing/2014/main" id="{C5E96A73-B778-D400-FDF4-DBE910E671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13" r="41741"/>
          <a:stretch/>
        </p:blipFill>
        <p:spPr>
          <a:xfrm>
            <a:off x="7721601" y="1219200"/>
            <a:ext cx="4043159" cy="4783667"/>
          </a:xfrm>
          <a:prstGeom prst="rect">
            <a:avLst/>
          </a:prstGeom>
        </p:spPr>
      </p:pic>
    </p:spTree>
    <p:extLst>
      <p:ext uri="{BB962C8B-B14F-4D97-AF65-F5344CB8AC3E}">
        <p14:creationId xmlns:p14="http://schemas.microsoft.com/office/powerpoint/2010/main" val="3208430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38FC-36C2-8DE6-3C25-0671E0060AE2}"/>
              </a:ext>
            </a:extLst>
          </p:cNvPr>
          <p:cNvSpPr>
            <a:spLocks noGrp="1"/>
          </p:cNvSpPr>
          <p:nvPr>
            <p:ph type="title"/>
          </p:nvPr>
        </p:nvSpPr>
        <p:spPr/>
        <p:txBody>
          <a:bodyPr/>
          <a:lstStyle/>
          <a:p>
            <a:r>
              <a:rPr lang="en-US" dirty="0"/>
              <a:t>What if you are in the middle </a:t>
            </a:r>
            <a:br>
              <a:rPr lang="en-US" dirty="0"/>
            </a:br>
            <a:r>
              <a:rPr lang="en-US" dirty="0"/>
              <a:t>of a treatment?</a:t>
            </a:r>
          </a:p>
        </p:txBody>
      </p:sp>
      <p:sp>
        <p:nvSpPr>
          <p:cNvPr id="3" name="Content Placeholder 2">
            <a:extLst>
              <a:ext uri="{FF2B5EF4-FFF2-40B4-BE49-F238E27FC236}">
                <a16:creationId xmlns:a16="http://schemas.microsoft.com/office/drawing/2014/main" id="{1AA4BCFE-A75C-7078-6D46-2D18A3AC46F7}"/>
              </a:ext>
            </a:extLst>
          </p:cNvPr>
          <p:cNvSpPr>
            <a:spLocks noGrp="1"/>
          </p:cNvSpPr>
          <p:nvPr>
            <p:ph idx="1"/>
          </p:nvPr>
        </p:nvSpPr>
        <p:spPr>
          <a:xfrm>
            <a:off x="301413" y="1584960"/>
            <a:ext cx="6282267" cy="4459451"/>
          </a:xfrm>
        </p:spPr>
        <p:txBody>
          <a:bodyPr/>
          <a:lstStyle/>
          <a:p>
            <a:r>
              <a:rPr lang="en-US" sz="1733" b="1" dirty="0"/>
              <a:t>Treatment in progress</a:t>
            </a:r>
            <a:br>
              <a:rPr lang="en-US" sz="1733" dirty="0"/>
            </a:br>
            <a:r>
              <a:rPr lang="en-US" sz="1733" dirty="0"/>
              <a:t>We require your history/treatment plan from your provider at the time of claim processing. Please let your dentist know that you have a new carrier and to submit your history/treatment plan to our dental claims area. We will not pay benefits if the prior plan has an extension of benefits provision that covers the treatment. Benefits may also be subject to prorating. </a:t>
            </a:r>
          </a:p>
          <a:p>
            <a:r>
              <a:rPr lang="en-US" sz="1733" b="1" dirty="0"/>
              <a:t>Orthodontia in progress</a:t>
            </a:r>
            <a:br>
              <a:rPr lang="en-US" sz="1733" dirty="0"/>
            </a:br>
            <a:r>
              <a:rPr lang="en-US" sz="1733" dirty="0"/>
              <a:t>Orthodontia coverage must have been available under the prior carrier’s plan and a payment must have been issued under that plan for the orthodontic services in progress. Any benefits allowable will be up to the lesser of the maximum benefit of our plan or the prior plan reduced by any payments made by the prior carrier. To determine your eligibility for benefits, please forward to us your current treatment plan as well as the total benefit paid by the prior carrier.]</a:t>
            </a:r>
          </a:p>
        </p:txBody>
      </p:sp>
      <p:sp>
        <p:nvSpPr>
          <p:cNvPr id="4" name="Footer Placeholder 3">
            <a:extLst>
              <a:ext uri="{FF2B5EF4-FFF2-40B4-BE49-F238E27FC236}">
                <a16:creationId xmlns:a16="http://schemas.microsoft.com/office/drawing/2014/main" id="{D1832244-D7F7-B6B2-BEF5-24259FE3BF0B}"/>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a:ln>
                  <a:noFill/>
                </a:ln>
                <a:solidFill>
                  <a:srgbClr val="003846"/>
                </a:solidFill>
                <a:effectLst/>
                <a:uLnTx/>
                <a:uFillTx/>
                <a:latin typeface="Arial" panose="020B0604020202020204" pitchFamily="34" charset="0"/>
                <a:ea typeface="+mn-ea"/>
                <a:cs typeface="+mn-cs"/>
              </a:rPr>
              <a:t>DENTAL INSURANCE</a:t>
            </a:r>
            <a:endPar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61654EF-9FD9-0DD2-51FF-9862B6A317E8}"/>
              </a:ext>
            </a:extLst>
          </p:cNvPr>
          <p:cNvSpPr txBox="1"/>
          <p:nvPr/>
        </p:nvSpPr>
        <p:spPr>
          <a:xfrm>
            <a:off x="7408984" y="2905945"/>
            <a:ext cx="4478216" cy="3447098"/>
          </a:xfrm>
          <a:prstGeom prst="rect">
            <a:avLst/>
          </a:prstGeom>
          <a:solidFill>
            <a:schemeClr val="bg2"/>
          </a:solidFill>
        </p:spPr>
        <p:txBody>
          <a:bodyPr wrap="square" lIns="243840" tIns="243840" rIns="243840" bIns="24384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These guidelines are intended to provide general information on coverage for dental treatments in progress when your dental coverage is transferred to us. This information only applies to individuals enrolled in dental coverage under the prior carrier’s plan for your employer. If you weren’t enrolled for dental coverage with the prior carrier for your employer this will not apply to you. More specific information regarding coverage can be found in your issued contract or by contacting Sun Life. </a:t>
            </a:r>
          </a:p>
        </p:txBody>
      </p:sp>
      <p:pic>
        <p:nvPicPr>
          <p:cNvPr id="9" name="Picture 8" descr="A glass cup with two sticks in it&#10;&#10;Description automatically generated">
            <a:extLst>
              <a:ext uri="{FF2B5EF4-FFF2-40B4-BE49-F238E27FC236}">
                <a16:creationId xmlns:a16="http://schemas.microsoft.com/office/drawing/2014/main" id="{C9943DFA-6533-36D4-B2FE-0F7605A9D4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543" t="26561" r="5639" b="30302"/>
          <a:stretch/>
        </p:blipFill>
        <p:spPr>
          <a:xfrm>
            <a:off x="7408984" y="341575"/>
            <a:ext cx="4447736" cy="2564371"/>
          </a:xfrm>
          <a:prstGeom prst="rect">
            <a:avLst/>
          </a:prstGeom>
        </p:spPr>
      </p:pic>
    </p:spTree>
    <p:extLst>
      <p:ext uri="{BB962C8B-B14F-4D97-AF65-F5344CB8AC3E}">
        <p14:creationId xmlns:p14="http://schemas.microsoft.com/office/powerpoint/2010/main" val="3256274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5E5AFC4-802F-2B4F-3400-6FD9B5D422C6}"/>
              </a:ext>
            </a:extLst>
          </p:cNvPr>
          <p:cNvPicPr>
            <a:picLocks noGrp="1" noChangeAspect="1"/>
          </p:cNvPicPr>
          <p:nvPr>
            <p:ph type="pic" sz="quarter" idx="14"/>
          </p:nvPr>
        </p:nvPicPr>
        <p:blipFill>
          <a:blip r:embed="rId5"/>
          <a:srcRect t="9440" b="9440"/>
          <a:stretch/>
        </p:blipFill>
        <p:spPr/>
      </p:pic>
      <p:sp>
        <p:nvSpPr>
          <p:cNvPr id="9" name="Title 1"/>
          <p:cNvSpPr>
            <a:spLocks noGrp="1"/>
          </p:cNvSpPr>
          <p:nvPr>
            <p:ph type="ctrTitle"/>
          </p:nvPr>
        </p:nvSpPr>
        <p:spPr/>
        <p:txBody>
          <a:bodyPr anchor="t"/>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3200" dirty="0">
                <a:solidFill>
                  <a:schemeClr val="bg1"/>
                </a:solidFill>
              </a:rPr>
              <a:t>You’ve built a great life. </a:t>
            </a:r>
            <a:br>
              <a:rPr lang="en-US" sz="3200" dirty="0">
                <a:solidFill>
                  <a:schemeClr val="bg1"/>
                </a:solidFill>
              </a:rPr>
            </a:br>
            <a:r>
              <a:rPr lang="en-US" sz="3200" dirty="0">
                <a:solidFill>
                  <a:schemeClr val="bg1"/>
                </a:solidFill>
              </a:rPr>
              <a:t>Protect it.</a:t>
            </a:r>
          </a:p>
        </p:txBody>
      </p:sp>
      <p:sp>
        <p:nvSpPr>
          <p:cNvPr id="2" name="Text Placeholder 1">
            <a:extLst>
              <a:ext uri="{FF2B5EF4-FFF2-40B4-BE49-F238E27FC236}">
                <a16:creationId xmlns:a16="http://schemas.microsoft.com/office/drawing/2014/main" id="{10AB654B-83B8-E23B-7177-F941365F7E8A}"/>
              </a:ext>
            </a:extLst>
          </p:cNvPr>
          <p:cNvSpPr>
            <a:spLocks noGrp="1"/>
          </p:cNvSpPr>
          <p:nvPr>
            <p:ph type="body" sz="quarter" idx="10"/>
          </p:nvPr>
        </p:nvSpPr>
        <p:spPr>
          <a:xfrm>
            <a:off x="579612" y="1897200"/>
            <a:ext cx="4906789" cy="1609344"/>
          </a:xfrm>
        </p:spPr>
        <p:txBody>
          <a:bodyPr>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b="1" dirty="0">
                <a:solidFill>
                  <a:schemeClr val="bg1"/>
                </a:solidFill>
              </a:rPr>
              <a:t>Enroll in your Sun Life benefits during your Open Enrollment</a:t>
            </a:r>
            <a:br>
              <a:rPr lang="en-US" b="1" dirty="0">
                <a:solidFill>
                  <a:schemeClr val="bg1"/>
                </a:solidFill>
              </a:rPr>
            </a:br>
            <a:endParaRPr lang="en-US" dirty="0">
              <a:solidFill>
                <a:schemeClr val="bg1"/>
              </a:solidFill>
            </a:endParaRPr>
          </a:p>
          <a:p>
            <a:endParaRPr lang="en-US" dirty="0">
              <a:solidFill>
                <a:schemeClr val="bg1"/>
              </a:solidFill>
            </a:endParaRPr>
          </a:p>
        </p:txBody>
      </p:sp>
    </p:spTree>
    <p:custDataLst>
      <p:custData r:id="rId1"/>
      <p:custData r:id="rId2"/>
    </p:custDataLst>
    <p:extLst>
      <p:ext uri="{BB962C8B-B14F-4D97-AF65-F5344CB8AC3E}">
        <p14:creationId xmlns:p14="http://schemas.microsoft.com/office/powerpoint/2010/main" val="168287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CE27DF-E82E-4D08-96BD-957EFFC85154}"/>
              </a:ext>
            </a:extLst>
          </p:cNvPr>
          <p:cNvSpPr>
            <a:spLocks noGrp="1"/>
          </p:cNvSpPr>
          <p:nvPr>
            <p:ph type="title"/>
          </p:nvPr>
        </p:nvSpPr>
        <p:spPr>
          <a:xfrm>
            <a:off x="838200" y="365125"/>
            <a:ext cx="10515600" cy="1325563"/>
          </a:xfrm>
        </p:spPr>
        <p:txBody>
          <a:bodyPr>
            <a:normAutofit/>
          </a:bodyPr>
          <a:lstStyle/>
          <a:p>
            <a:r>
              <a:rPr lang="en-US" dirty="0"/>
              <a:t>Dental plans</a:t>
            </a:r>
          </a:p>
        </p:txBody>
      </p:sp>
      <p:pic>
        <p:nvPicPr>
          <p:cNvPr id="5" name="Picture 4">
            <a:extLst>
              <a:ext uri="{FF2B5EF4-FFF2-40B4-BE49-F238E27FC236}">
                <a16:creationId xmlns:a16="http://schemas.microsoft.com/office/drawing/2014/main" id="{06E50C6A-47FD-41D4-98C8-450D1936D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210" y="1267576"/>
            <a:ext cx="2743205" cy="1600203"/>
          </a:xfrm>
          <a:prstGeom prst="rect">
            <a:avLst/>
          </a:prstGeom>
        </p:spPr>
      </p:pic>
      <p:pic>
        <p:nvPicPr>
          <p:cNvPr id="6" name="Picture 5" descr="Logo, company name&#10;&#10;Description automatically generated">
            <a:extLst>
              <a:ext uri="{FF2B5EF4-FFF2-40B4-BE49-F238E27FC236}">
                <a16:creationId xmlns:a16="http://schemas.microsoft.com/office/drawing/2014/main" id="{DFE9DBE7-E3A9-4D46-9330-74873F879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984" y="1358196"/>
            <a:ext cx="2743205" cy="1600203"/>
          </a:xfrm>
          <a:prstGeom prst="rect">
            <a:avLst/>
          </a:prstGeom>
        </p:spPr>
      </p:pic>
      <p:pic>
        <p:nvPicPr>
          <p:cNvPr id="7" name="Picture 6">
            <a:extLst>
              <a:ext uri="{FF2B5EF4-FFF2-40B4-BE49-F238E27FC236}">
                <a16:creationId xmlns:a16="http://schemas.microsoft.com/office/drawing/2014/main" id="{4E1AE08D-DBCB-4597-A089-115291A52D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6768" y="2699696"/>
            <a:ext cx="2353863" cy="1357688"/>
          </a:xfrm>
          <a:prstGeom prst="rect">
            <a:avLst/>
          </a:prstGeom>
        </p:spPr>
      </p:pic>
      <p:pic>
        <p:nvPicPr>
          <p:cNvPr id="8" name="Picture 7" descr="Logo, company name&#10;&#10;Description automatically generated">
            <a:extLst>
              <a:ext uri="{FF2B5EF4-FFF2-40B4-BE49-F238E27FC236}">
                <a16:creationId xmlns:a16="http://schemas.microsoft.com/office/drawing/2014/main" id="{32928826-AF8F-4F6F-BF70-607AB75AA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210" y="2444668"/>
            <a:ext cx="2743205" cy="1600203"/>
          </a:xfrm>
          <a:prstGeom prst="rect">
            <a:avLst/>
          </a:prstGeom>
        </p:spPr>
      </p:pic>
      <p:pic>
        <p:nvPicPr>
          <p:cNvPr id="9" name="Picture 8" descr="Logo, company name&#10;&#10;Description automatically generated">
            <a:extLst>
              <a:ext uri="{FF2B5EF4-FFF2-40B4-BE49-F238E27FC236}">
                <a16:creationId xmlns:a16="http://schemas.microsoft.com/office/drawing/2014/main" id="{1364EBD8-D4A8-47D0-9CBB-68D07DF13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611" y="3990221"/>
            <a:ext cx="2743205" cy="1600203"/>
          </a:xfrm>
          <a:prstGeom prst="rect">
            <a:avLst/>
          </a:prstGeom>
        </p:spPr>
      </p:pic>
      <p:pic>
        <p:nvPicPr>
          <p:cNvPr id="10" name="Picture 9" descr="A green sign with white text&#10;&#10;Description automatically generated with medium confidence">
            <a:extLst>
              <a:ext uri="{FF2B5EF4-FFF2-40B4-BE49-F238E27FC236}">
                <a16:creationId xmlns:a16="http://schemas.microsoft.com/office/drawing/2014/main" id="{2DEA9240-CC15-43A9-AF3C-6251973AC6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2227" y="4409608"/>
            <a:ext cx="3096717" cy="761428"/>
          </a:xfrm>
          <a:prstGeom prst="rect">
            <a:avLst/>
          </a:prstGeom>
        </p:spPr>
      </p:pic>
    </p:spTree>
    <p:extLst>
      <p:ext uri="{BB962C8B-B14F-4D97-AF65-F5344CB8AC3E}">
        <p14:creationId xmlns:p14="http://schemas.microsoft.com/office/powerpoint/2010/main" val="16956681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0" normalizeH="0" baseline="0" noProof="0" dirty="0">
                <a:ln>
                  <a:noFill/>
                </a:ln>
                <a:solidFill>
                  <a:srgbClr val="003846"/>
                </a:solidFill>
                <a:effectLst/>
                <a:uLnTx/>
                <a:uFillTx/>
                <a:latin typeface="Arial" panose="020B0604020202020204" pitchFamily="34" charset="0"/>
                <a:ea typeface="+mn-ea"/>
                <a:cs typeface="+mn-cs"/>
              </a:rPr>
              <a:t>DENTAL INSURANCE</a:t>
            </a:r>
          </a:p>
        </p:txBody>
      </p:sp>
      <p:sp>
        <p:nvSpPr>
          <p:cNvPr id="22531" name="Rectangle 3"/>
          <p:cNvSpPr>
            <a:spLocks noGrp="1" noChangeArrowheads="1"/>
          </p:cNvSpPr>
          <p:nvPr>
            <p:ph type="title"/>
          </p:nvPr>
        </p:nvSpPr>
        <p:spPr/>
        <p:txBody>
          <a:bodyPr/>
          <a:lstStyle/>
          <a:p>
            <a:r>
              <a:rPr lang="en-US" sz="3200" dirty="0"/>
              <a:t>The “fine print” </a:t>
            </a:r>
          </a:p>
        </p:txBody>
      </p:sp>
      <p:sp>
        <p:nvSpPr>
          <p:cNvPr id="6" name="Content Placeholder 5">
            <a:extLst>
              <a:ext uri="{FF2B5EF4-FFF2-40B4-BE49-F238E27FC236}">
                <a16:creationId xmlns:a16="http://schemas.microsoft.com/office/drawing/2014/main" id="{99A4618F-20A3-9863-DE4C-F008F87A467C}"/>
              </a:ext>
            </a:extLst>
          </p:cNvPr>
          <p:cNvSpPr>
            <a:spLocks noGrp="1"/>
          </p:cNvSpPr>
          <p:nvPr>
            <p:ph sz="half" idx="4294967295"/>
          </p:nvPr>
        </p:nvSpPr>
        <p:spPr>
          <a:xfrm>
            <a:off x="880534" y="1551432"/>
            <a:ext cx="9922933" cy="3755136"/>
          </a:xfrm>
        </p:spPr>
        <p:txBody>
          <a:bodyPr/>
          <a:lstStyle/>
          <a:p>
            <a:pPr marL="0" indent="0">
              <a:buNone/>
            </a:pPr>
            <a:r>
              <a:rPr lang="en-US" sz="2133" dirty="0"/>
              <a:t>This dental plan does not provide coverage for pediatric oral health services that satisfies the requirements for “minimum essential coverage” as defined by the Patient Protection and Affordable Care Act. (“PPACA”). </a:t>
            </a:r>
          </a:p>
        </p:txBody>
      </p:sp>
    </p:spTree>
    <p:extLst>
      <p:ext uri="{BB962C8B-B14F-4D97-AF65-F5344CB8AC3E}">
        <p14:creationId xmlns:p14="http://schemas.microsoft.com/office/powerpoint/2010/main" val="1075273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E7729-1E96-B37E-5C21-5C39E7B72A19}"/>
              </a:ext>
            </a:extLst>
          </p:cNvPr>
          <p:cNvSpPr>
            <a:spLocks noGrp="1"/>
          </p:cNvSpPr>
          <p:nvPr>
            <p:ph sz="quarter" idx="12"/>
          </p:nvPr>
        </p:nvSpPr>
        <p:spPr>
          <a:xfrm>
            <a:off x="287870" y="2264400"/>
            <a:ext cx="11615207" cy="2560320"/>
          </a:xfr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1200" dirty="0"/>
              <a:t>Not approved for use in New Mexico. </a:t>
            </a:r>
          </a:p>
          <a:p>
            <a:r>
              <a:rPr lang="en-US" sz="1200" dirty="0"/>
              <a:t>Group insurance policies are underwritten by Sun Life Assurance Company of Canada (Wellesley Hills, MA) in all states, except New York, under Policy Form Series 93P-LH, 98P-ADD, 07-SL REV 7-12, 07P-LH-PT/07C-LH-PT, 01P-ADD-PT/01C-ADD-PT, GP-A, GC-A, 12-GP-01, 15-GP-01, 12-DI-C-01, 16-DI-C-01, 12-SD-C-01, 13-SD-C-01, 13-SDPort-C-01, 12-AC-C-01, 12-ACPort-C-01, 16-AC-C-01, 16-ACPort-C-01, 13-ADD-C-01, 13-ADDPort-C-01, 15-ADD-C-01, 12-GPPort-P-01, 12-STDPort-C-01, 16-SD-C-01, 16-SDPort-C-01, 16-CAN-C-01, 16-CANPort-C-01, 15-LF-C-01, 15-LFPort-C-01, 16-DEN-C-01, 16-VIS-C-01, TDBPOLICY, TDI-POLICY, 20-HI-C-01, 12-GPPort-P-01, 20-HIPORT-C-01, 20-PFML-GP-01-MA, 21-PFML-GP-01-CT, 23-FAMLI-GP-01-CO, 22-PFML-GP-01-OR, 23-SD-C-01, 23-SD-PORT-C-01, 23-SD-R-01, 23-SD-R-02, 23-SD-R-03, 23-SD-R-04, 23-SD-R-05, 23-SD-R-05. Prepaid dental products are provided and administered by Sun Life Assurance Company of Canada (SLOC) under Form Series BDC-GDSA, PDC, and are provided by prepaid dental companies, affiliated with SLOC, under Form Series BDC-GDSA, UDC-CA-GA06-UDC, UDC-CA-GA06-89, FB-NJ-0281, UDC-09-GDSA-TX, PDC in certain states except New York. Prepaid dental companies are </a:t>
            </a:r>
            <a:r>
              <a:rPr lang="en-US" sz="1200" dirty="0" err="1"/>
              <a:t>Denticare</a:t>
            </a:r>
            <a:r>
              <a:rPr lang="en-US" sz="1200" dirty="0"/>
              <a:t> of Alabama, Inc., United Dental Care of Arizona, Inc., UDC Dental California, Inc., United Dental Care of Colorado, Inc., Union Security </a:t>
            </a:r>
            <a:r>
              <a:rPr lang="en-US" sz="1200" dirty="0" err="1"/>
              <a:t>DentalCare</a:t>
            </a:r>
            <a:r>
              <a:rPr lang="en-US" sz="1200" dirty="0"/>
              <a:t> of Georgia, Inc., United Dental Care of Missouri, Inc., Union Security </a:t>
            </a:r>
            <a:r>
              <a:rPr lang="en-US" sz="1200" dirty="0" err="1"/>
              <a:t>DentalCare</a:t>
            </a:r>
            <a:r>
              <a:rPr lang="en-US" sz="1200" dirty="0"/>
              <a:t> of New Jersey, Inc., United Dental Care of New Mexico, Inc., UDC of Ohio, Inc., and United Dental Care of Texas, Inc.. In New York, group insurance policies are underwritten by Sun Life and Health Insurance Company (U.S.) (Lansing, MI) under Policy Form Series 15-GP-01, 13-GP-LF-01, 13-LF-C-01, 13-GP-LH-01, 13-ADD-C-01, 12-DI-C-01, 13-LTD-C-01, 13-STD-C-01, 06P-NY-DBL, 07-NYSL REV 7-12, GC-A, GP-A, 12-GP-SD-01, 13-SD-C-01, 13-SDPort-C-01, 12-GP-01, 12-AC-C-01, 12-ACPort-C-01, 13-LFPort-C-01, 13-ADDPort-C-01, 15-LF-GP-01, 15-SD-GP-01, 12-STDPort-C-01, 16-VIS-C-01, 15-HI-GP-01, 20-HI-C-01, 12-GPPort-P-01. In New York, prepaid dental products are provided and administered by Sun Life and Health Insurance Company (U.S.) (SLHIC) (Lansing, MI) under Form Series BDC-GDSA-NY. Product offerings may not be available in all states and may vary depending on state laws and regulations. Certain provisions, benefits, exclusions or limitations may vary by state. Plans contain limitations, exclusions and restrictions. Contact us for additional information. The group insurance policies described in this advertisement do NOT provide basic hospital, basic medical, or major medical insurance.</a:t>
            </a:r>
          </a:p>
          <a:p>
            <a:r>
              <a:rPr lang="en-US" sz="1200" dirty="0"/>
              <a:t>© 2024 Sun Life Assurance Company of Canada, Wellesley Hills, MA 02481. All rights reserved. The Sun Life name and logo are registered trademarks of Sun Life Assurance Company of Canada. Visit us at www.sunlife.com/us.</a:t>
            </a:r>
          </a:p>
          <a:p>
            <a:r>
              <a:rPr lang="en-US" sz="1200" dirty="0"/>
              <a:t>GVMPPPT-EE-4496A-aj									#1365442988 05/24 (exp. 05/26)</a:t>
            </a:r>
          </a:p>
          <a:p>
            <a:endParaRPr lang="en-US" sz="1200" dirty="0"/>
          </a:p>
        </p:txBody>
      </p:sp>
    </p:spTree>
    <p:custDataLst>
      <p:custData r:id="rId1"/>
      <p:custData r:id="rId2"/>
    </p:custDataLst>
    <p:extLst>
      <p:ext uri="{BB962C8B-B14F-4D97-AF65-F5344CB8AC3E}">
        <p14:creationId xmlns:p14="http://schemas.microsoft.com/office/powerpoint/2010/main" val="3206070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6BF916-14E2-45D7-8AAE-49E5BDC0EC20}"/>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4578995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a:off x="5303231" y="3569608"/>
            <a:ext cx="3052569" cy="2017844"/>
            <a:chOff x="0" y="0"/>
            <a:chExt cx="1075894" cy="711200"/>
          </a:xfrm>
        </p:grpSpPr>
        <p:sp>
          <p:nvSpPr>
            <p:cNvPr id="4" name="Freeform 4"/>
            <p:cNvSpPr/>
            <p:nvPr/>
          </p:nvSpPr>
          <p:spPr>
            <a:xfrm>
              <a:off x="0" y="0"/>
              <a:ext cx="1075894" cy="711200"/>
            </a:xfrm>
            <a:custGeom>
              <a:avLst/>
              <a:gdLst/>
              <a:ahLst/>
              <a:cxnLst/>
              <a:rect l="l" t="t" r="r" b="b"/>
              <a:pathLst>
                <a:path w="1075894" h="711200">
                  <a:moveTo>
                    <a:pt x="537947" y="711200"/>
                  </a:moveTo>
                  <a:lnTo>
                    <a:pt x="1075894" y="0"/>
                  </a:lnTo>
                  <a:lnTo>
                    <a:pt x="0" y="0"/>
                  </a:lnTo>
                  <a:lnTo>
                    <a:pt x="537947" y="711200"/>
                  </a:lnTo>
                  <a:close/>
                </a:path>
              </a:pathLst>
            </a:custGeom>
            <a:solidFill>
              <a:srgbClr val="091E39"/>
            </a:solidFill>
          </p:spPr>
          <p:txBody>
            <a:bodyPr/>
            <a:lstStyle/>
            <a:p>
              <a:endParaRPr lang="en-US"/>
            </a:p>
          </p:txBody>
        </p:sp>
        <p:sp>
          <p:nvSpPr>
            <p:cNvPr id="5" name="TextBox 5"/>
            <p:cNvSpPr txBox="1"/>
            <p:nvPr/>
          </p:nvSpPr>
          <p:spPr>
            <a:xfrm>
              <a:off x="168108" y="50800"/>
              <a:ext cx="739677" cy="3302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755098">
            <a:off x="7105753" y="-1307501"/>
            <a:ext cx="1853929" cy="9473003"/>
            <a:chOff x="0" y="0"/>
            <a:chExt cx="732416" cy="3742421"/>
          </a:xfrm>
        </p:grpSpPr>
        <p:sp>
          <p:nvSpPr>
            <p:cNvPr id="7" name="Freeform 7"/>
            <p:cNvSpPr/>
            <p:nvPr/>
          </p:nvSpPr>
          <p:spPr>
            <a:xfrm>
              <a:off x="0" y="0"/>
              <a:ext cx="732416" cy="3742421"/>
            </a:xfrm>
            <a:custGeom>
              <a:avLst/>
              <a:gdLst/>
              <a:ahLst/>
              <a:cxnLst/>
              <a:rect l="l" t="t" r="r" b="b"/>
              <a:pathLst>
                <a:path w="732416" h="3742421">
                  <a:moveTo>
                    <a:pt x="0" y="0"/>
                  </a:moveTo>
                  <a:lnTo>
                    <a:pt x="732416" y="0"/>
                  </a:lnTo>
                  <a:lnTo>
                    <a:pt x="732416" y="3742421"/>
                  </a:lnTo>
                  <a:lnTo>
                    <a:pt x="0" y="3742421"/>
                  </a:lnTo>
                  <a:close/>
                </a:path>
              </a:pathLst>
            </a:custGeom>
            <a:solidFill>
              <a:srgbClr val="0F3566"/>
            </a:solidFill>
            <a:ln cap="sq">
              <a:noFill/>
              <a:prstDash val="solid"/>
              <a:miter/>
            </a:ln>
          </p:spPr>
          <p:txBody>
            <a:bodyPr/>
            <a:lstStyle/>
            <a:p>
              <a:endParaRPr lang="en-US"/>
            </a:p>
          </p:txBody>
        </p:sp>
        <p:sp>
          <p:nvSpPr>
            <p:cNvPr id="8" name="TextBox 8"/>
            <p:cNvSpPr txBox="1"/>
            <p:nvPr/>
          </p:nvSpPr>
          <p:spPr>
            <a:xfrm>
              <a:off x="0" y="0"/>
              <a:ext cx="732416" cy="3742421"/>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10800000">
            <a:off x="4356078" y="1499148"/>
            <a:ext cx="2306108" cy="2017844"/>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txBody>
            <a:bodyPr/>
            <a:lstStyle/>
            <a:p>
              <a:endParaRPr lang="en-US"/>
            </a:p>
          </p:txBody>
        </p:sp>
        <p:sp>
          <p:nvSpPr>
            <p:cNvPr id="11" name="TextBox 11"/>
            <p:cNvSpPr txBox="1"/>
            <p:nvPr/>
          </p:nvSpPr>
          <p:spPr>
            <a:xfrm>
              <a:off x="127000" y="50800"/>
              <a:ext cx="558800" cy="3302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172704" y="2002421"/>
            <a:ext cx="9528503" cy="1852409"/>
            <a:chOff x="0" y="0"/>
            <a:chExt cx="2792726" cy="542926"/>
          </a:xfrm>
        </p:grpSpPr>
        <p:sp>
          <p:nvSpPr>
            <p:cNvPr id="13" name="Freeform 13"/>
            <p:cNvSpPr/>
            <p:nvPr/>
          </p:nvSpPr>
          <p:spPr>
            <a:xfrm>
              <a:off x="0" y="0"/>
              <a:ext cx="2792725" cy="542926"/>
            </a:xfrm>
            <a:custGeom>
              <a:avLst/>
              <a:gdLst/>
              <a:ahLst/>
              <a:cxnLst/>
              <a:rect l="l" t="t" r="r" b="b"/>
              <a:pathLst>
                <a:path w="2792725" h="542926">
                  <a:moveTo>
                    <a:pt x="203200" y="0"/>
                  </a:moveTo>
                  <a:lnTo>
                    <a:pt x="2792725" y="0"/>
                  </a:lnTo>
                  <a:lnTo>
                    <a:pt x="2589525" y="542926"/>
                  </a:lnTo>
                  <a:lnTo>
                    <a:pt x="0" y="542926"/>
                  </a:lnTo>
                  <a:lnTo>
                    <a:pt x="203200" y="0"/>
                  </a:lnTo>
                  <a:close/>
                </a:path>
              </a:pathLst>
            </a:custGeom>
            <a:solidFill>
              <a:srgbClr val="2586AF"/>
            </a:solidFill>
          </p:spPr>
          <p:txBody>
            <a:bodyPr/>
            <a:lstStyle/>
            <a:p>
              <a:endParaRPr lang="en-US"/>
            </a:p>
          </p:txBody>
        </p:sp>
        <p:sp>
          <p:nvSpPr>
            <p:cNvPr id="14" name="TextBox 14"/>
            <p:cNvSpPr txBox="1"/>
            <p:nvPr/>
          </p:nvSpPr>
          <p:spPr>
            <a:xfrm>
              <a:off x="101600" y="0"/>
              <a:ext cx="2589526" cy="542926"/>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a:grpSpLocks noChangeAspect="1"/>
          </p:cNvGrpSpPr>
          <p:nvPr/>
        </p:nvGrpSpPr>
        <p:grpSpPr>
          <a:xfrm>
            <a:off x="6829516" y="-87315"/>
            <a:ext cx="5881767" cy="7032629"/>
            <a:chOff x="0" y="0"/>
            <a:chExt cx="8603361" cy="10286746"/>
          </a:xfrm>
        </p:grpSpPr>
        <p:sp>
          <p:nvSpPr>
            <p:cNvPr id="16" name="Freeform 1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44530" r="-34735"/>
              </a:stretch>
            </a:blipFill>
          </p:spPr>
          <p:txBody>
            <a:bodyPr/>
            <a:lstStyle/>
            <a:p>
              <a:endParaRPr lang="en-US"/>
            </a:p>
          </p:txBody>
        </p:sp>
      </p:grpSp>
      <p:grpSp>
        <p:nvGrpSpPr>
          <p:cNvPr id="17" name="Group 17"/>
          <p:cNvGrpSpPr/>
          <p:nvPr/>
        </p:nvGrpSpPr>
        <p:grpSpPr>
          <a:xfrm>
            <a:off x="1615188" y="1499148"/>
            <a:ext cx="3902173" cy="940126"/>
            <a:chOff x="0" y="0"/>
            <a:chExt cx="4523508" cy="1089820"/>
          </a:xfrm>
        </p:grpSpPr>
        <p:sp>
          <p:nvSpPr>
            <p:cNvPr id="18" name="Freeform 18"/>
            <p:cNvSpPr/>
            <p:nvPr/>
          </p:nvSpPr>
          <p:spPr>
            <a:xfrm>
              <a:off x="0" y="0"/>
              <a:ext cx="4523508" cy="1089820"/>
            </a:xfrm>
            <a:custGeom>
              <a:avLst/>
              <a:gdLst/>
              <a:ahLst/>
              <a:cxnLst/>
              <a:rect l="l" t="t" r="r" b="b"/>
              <a:pathLst>
                <a:path w="4523508" h="1089820">
                  <a:moveTo>
                    <a:pt x="203200" y="0"/>
                  </a:moveTo>
                  <a:lnTo>
                    <a:pt x="4523508" y="0"/>
                  </a:lnTo>
                  <a:lnTo>
                    <a:pt x="4320308" y="1089820"/>
                  </a:lnTo>
                  <a:lnTo>
                    <a:pt x="0" y="1089820"/>
                  </a:lnTo>
                  <a:lnTo>
                    <a:pt x="203200" y="0"/>
                  </a:lnTo>
                  <a:close/>
                </a:path>
              </a:pathLst>
            </a:custGeom>
            <a:solidFill>
              <a:srgbClr val="0F3566"/>
            </a:solidFill>
          </p:spPr>
          <p:txBody>
            <a:bodyPr/>
            <a:lstStyle/>
            <a:p>
              <a:endParaRPr lang="en-US"/>
            </a:p>
          </p:txBody>
        </p:sp>
        <p:sp>
          <p:nvSpPr>
            <p:cNvPr id="19" name="TextBox 19"/>
            <p:cNvSpPr txBox="1"/>
            <p:nvPr/>
          </p:nvSpPr>
          <p:spPr>
            <a:xfrm>
              <a:off x="101600" y="0"/>
              <a:ext cx="4320308" cy="108982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20"/>
          <p:cNvSpPr/>
          <p:nvPr/>
        </p:nvSpPr>
        <p:spPr>
          <a:xfrm>
            <a:off x="2831499" y="3667560"/>
            <a:ext cx="187270" cy="187270"/>
          </a:xfrm>
          <a:custGeom>
            <a:avLst/>
            <a:gdLst/>
            <a:ahLst/>
            <a:cxnLst/>
            <a:rect l="l" t="t" r="r" b="b"/>
            <a:pathLst>
              <a:path w="280905" h="280905">
                <a:moveTo>
                  <a:pt x="0" y="0"/>
                </a:moveTo>
                <a:lnTo>
                  <a:pt x="280904" y="0"/>
                </a:lnTo>
                <a:lnTo>
                  <a:pt x="280904" y="280905"/>
                </a:lnTo>
                <a:lnTo>
                  <a:pt x="0" y="280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1"/>
          <p:cNvSpPr txBox="1"/>
          <p:nvPr/>
        </p:nvSpPr>
        <p:spPr>
          <a:xfrm>
            <a:off x="163949" y="2559924"/>
            <a:ext cx="7524037" cy="872034"/>
          </a:xfrm>
          <a:prstGeom prst="rect">
            <a:avLst/>
          </a:prstGeom>
        </p:spPr>
        <p:txBody>
          <a:bodyPr lIns="0" tIns="0" rIns="0" bIns="0" rtlCol="0" anchor="t">
            <a:spAutoFit/>
          </a:bodyPr>
          <a:lstStyle/>
          <a:p>
            <a:pPr marL="0" marR="0" lvl="0" indent="0" algn="l" defTabSz="914400" rtl="0" eaLnBrk="1" fontAlgn="auto" latinLnBrk="0" hangingPunct="1">
              <a:lnSpc>
                <a:spcPts val="6821"/>
              </a:lnSpc>
              <a:spcBef>
                <a:spcPts val="0"/>
              </a:spcBef>
              <a:spcAft>
                <a:spcPts val="0"/>
              </a:spcAft>
              <a:buClrTx/>
              <a:buSzTx/>
              <a:buFontTx/>
              <a:buNone/>
              <a:tabLst/>
              <a:defRPr/>
            </a:pPr>
            <a:r>
              <a:rPr kumimoji="0" lang="en-US" sz="682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BlueCare Dental</a:t>
            </a:r>
          </a:p>
        </p:txBody>
      </p:sp>
      <p:sp>
        <p:nvSpPr>
          <p:cNvPr id="22" name="Freeform 22"/>
          <p:cNvSpPr/>
          <p:nvPr/>
        </p:nvSpPr>
        <p:spPr>
          <a:xfrm>
            <a:off x="7354707" y="2539820"/>
            <a:ext cx="164375" cy="88763"/>
          </a:xfrm>
          <a:custGeom>
            <a:avLst/>
            <a:gdLst/>
            <a:ahLst/>
            <a:cxnLst/>
            <a:rect l="l" t="t" r="r" b="b"/>
            <a:pathLst>
              <a:path w="246563" h="133144">
                <a:moveTo>
                  <a:pt x="0" y="0"/>
                </a:moveTo>
                <a:lnTo>
                  <a:pt x="246563" y="0"/>
                </a:lnTo>
                <a:lnTo>
                  <a:pt x="246563" y="133144"/>
                </a:lnTo>
                <a:lnTo>
                  <a:pt x="0" y="133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1948751" y="1725192"/>
            <a:ext cx="3184247" cy="488038"/>
          </a:xfrm>
          <a:custGeom>
            <a:avLst/>
            <a:gdLst/>
            <a:ahLst/>
            <a:cxnLst/>
            <a:rect l="l" t="t" r="r" b="b"/>
            <a:pathLst>
              <a:path w="4776370" h="732057">
                <a:moveTo>
                  <a:pt x="0" y="0"/>
                </a:moveTo>
                <a:lnTo>
                  <a:pt x="4776370" y="0"/>
                </a:lnTo>
                <a:lnTo>
                  <a:pt x="4776370" y="732057"/>
                </a:lnTo>
                <a:lnTo>
                  <a:pt x="0" y="732057"/>
                </a:lnTo>
                <a:lnTo>
                  <a:pt x="0" y="0"/>
                </a:lnTo>
                <a:close/>
              </a:path>
            </a:pathLst>
          </a:custGeom>
          <a:blipFill>
            <a:blip r:embed="rId8"/>
            <a:stretch>
              <a:fillRect/>
            </a:stretch>
          </a:blipFill>
        </p:spPr>
        <p:txBody>
          <a:bodyPr/>
          <a:lstStyle/>
          <a:p>
            <a:endParaRPr lang="en-US"/>
          </a:p>
        </p:txBody>
      </p:sp>
      <p:sp>
        <p:nvSpPr>
          <p:cNvPr id="24" name="TextBox 24"/>
          <p:cNvSpPr txBox="1"/>
          <p:nvPr/>
        </p:nvSpPr>
        <p:spPr>
          <a:xfrm>
            <a:off x="0" y="3978277"/>
            <a:ext cx="5745641" cy="564257"/>
          </a:xfrm>
          <a:prstGeom prst="rect">
            <a:avLst/>
          </a:prstGeom>
        </p:spPr>
        <p:txBody>
          <a:bodyPr lIns="0" tIns="0" rIns="0" bIns="0" rtlCol="0" anchor="t">
            <a:spAutoFit/>
          </a:bodyPr>
          <a:lstStyle/>
          <a:p>
            <a:pPr marL="0" marR="0" lvl="0" indent="0" algn="ctr" defTabSz="914400" rtl="0" eaLnBrk="1" fontAlgn="auto" latinLnBrk="0" hangingPunct="1">
              <a:lnSpc>
                <a:spcPts val="2165"/>
              </a:lnSpc>
              <a:spcBef>
                <a:spcPts val="0"/>
              </a:spcBef>
              <a:spcAft>
                <a:spcPts val="0"/>
              </a:spcAft>
              <a:buClrTx/>
              <a:buSzTx/>
              <a:buFontTx/>
              <a:buNone/>
              <a:tabLst/>
              <a:defRPr/>
            </a:pPr>
            <a:r>
              <a:rPr kumimoji="0" lang="en-US" sz="1883"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Connecting you to quality health care </a:t>
            </a:r>
          </a:p>
          <a:p>
            <a:pPr marL="0" marR="0" lvl="0" indent="0" algn="ctr" defTabSz="914400" rtl="0" eaLnBrk="1" fontAlgn="auto" latinLnBrk="0" hangingPunct="1">
              <a:lnSpc>
                <a:spcPts val="2165"/>
              </a:lnSpc>
              <a:spcBef>
                <a:spcPts val="0"/>
              </a:spcBef>
              <a:spcAft>
                <a:spcPts val="0"/>
              </a:spcAft>
              <a:buClrTx/>
              <a:buSzTx/>
              <a:buFontTx/>
              <a:buNone/>
              <a:tabLst/>
              <a:defRPr/>
            </a:pPr>
            <a:r>
              <a:rPr kumimoji="0" lang="en-US" sz="1883"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through every stage of life</a:t>
            </a:r>
          </a:p>
        </p:txBody>
      </p:sp>
      <p:sp>
        <p:nvSpPr>
          <p:cNvPr id="25" name="TextBox 25"/>
          <p:cNvSpPr txBox="1"/>
          <p:nvPr/>
        </p:nvSpPr>
        <p:spPr>
          <a:xfrm>
            <a:off x="163949" y="6350598"/>
            <a:ext cx="5348069" cy="297967"/>
          </a:xfrm>
          <a:prstGeom prst="rect">
            <a:avLst/>
          </a:prstGeom>
        </p:spPr>
        <p:txBody>
          <a:bodyPr lIns="0" tIns="0" rIns="0" bIns="0" rtlCol="0" anchor="t">
            <a:spAutoFit/>
          </a:bodyPr>
          <a:lstStyle/>
          <a:p>
            <a:pPr marL="0" marR="0" lvl="0" indent="0" algn="just" defTabSz="914400" rtl="0" eaLnBrk="1" fontAlgn="auto" latinLnBrk="0" hangingPunct="1">
              <a:lnSpc>
                <a:spcPts val="1213"/>
              </a:lnSpc>
              <a:spcBef>
                <a:spcPct val="0"/>
              </a:spcBef>
              <a:spcAft>
                <a:spcPts val="0"/>
              </a:spcAft>
              <a:buClrTx/>
              <a:buSzTx/>
              <a:buFontTx/>
              <a:buNone/>
              <a:tabLst/>
              <a:defRPr/>
            </a:pPr>
            <a:r>
              <a:rPr kumimoji="0" lang="en-US" sz="866" b="0" i="0" u="none" strike="noStrike" kern="1200" cap="none" spc="0" normalizeH="0" baseline="0" noProof="0">
                <a:ln>
                  <a:noFill/>
                </a:ln>
                <a:solidFill>
                  <a:srgbClr val="003D61"/>
                </a:solidFill>
                <a:effectLst/>
                <a:uLnTx/>
                <a:uFillTx/>
                <a:latin typeface="Open Sans"/>
                <a:ea typeface="Open Sans"/>
                <a:cs typeface="Open Sans"/>
                <a:sym typeface="Open Sans"/>
              </a:rPr>
              <a:t>Blue Cross and Blue Shield of Oklahoma, a Division of Health Care Service Corporation, a Mutual Legal Reserve Company, an Independent Licensee of the Blue Cross and Blue Shield Association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sp>
        <p:nvSpPr>
          <p:cNvPr id="3" name="Freeform 3"/>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3"/>
            <a:stretch>
              <a:fillRect t="-12147" b="-12147"/>
            </a:stretch>
          </a:blipFill>
        </p:spPr>
        <p:txBody>
          <a:bodyPr/>
          <a:lstStyle/>
          <a:p>
            <a:endParaRPr lang="en-US"/>
          </a:p>
        </p:txBody>
      </p:sp>
      <p:sp>
        <p:nvSpPr>
          <p:cNvPr id="4" name="Freeform 4"/>
          <p:cNvSpPr/>
          <p:nvPr/>
        </p:nvSpPr>
        <p:spPr>
          <a:xfrm>
            <a:off x="2560800" y="1380950"/>
            <a:ext cx="3479949" cy="5215182"/>
          </a:xfrm>
          <a:custGeom>
            <a:avLst/>
            <a:gdLst/>
            <a:ahLst/>
            <a:cxnLst/>
            <a:rect l="l" t="t" r="r" b="b"/>
            <a:pathLst>
              <a:path w="5219923" h="7822773">
                <a:moveTo>
                  <a:pt x="0" y="0"/>
                </a:moveTo>
                <a:lnTo>
                  <a:pt x="5219923" y="0"/>
                </a:lnTo>
                <a:lnTo>
                  <a:pt x="5219923" y="7822772"/>
                </a:lnTo>
                <a:lnTo>
                  <a:pt x="0" y="78227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453498" y="1380950"/>
            <a:ext cx="3479949" cy="5215182"/>
          </a:xfrm>
          <a:custGeom>
            <a:avLst/>
            <a:gdLst/>
            <a:ahLst/>
            <a:cxnLst/>
            <a:rect l="l" t="t" r="r" b="b"/>
            <a:pathLst>
              <a:path w="5219923" h="7822773">
                <a:moveTo>
                  <a:pt x="0" y="0"/>
                </a:moveTo>
                <a:lnTo>
                  <a:pt x="5219923" y="0"/>
                </a:lnTo>
                <a:lnTo>
                  <a:pt x="5219923" y="7822772"/>
                </a:lnTo>
                <a:lnTo>
                  <a:pt x="0" y="7822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542052" y="1645932"/>
            <a:ext cx="1517444" cy="1686049"/>
          </a:xfrm>
          <a:custGeom>
            <a:avLst/>
            <a:gdLst/>
            <a:ahLst/>
            <a:cxnLst/>
            <a:rect l="l" t="t" r="r" b="b"/>
            <a:pathLst>
              <a:path w="2276166" h="2529074">
                <a:moveTo>
                  <a:pt x="0" y="0"/>
                </a:moveTo>
                <a:lnTo>
                  <a:pt x="2276166" y="0"/>
                </a:lnTo>
                <a:lnTo>
                  <a:pt x="2276166" y="2529073"/>
                </a:lnTo>
                <a:lnTo>
                  <a:pt x="0" y="25290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7416672" y="1769859"/>
            <a:ext cx="1553601" cy="1562122"/>
          </a:xfrm>
          <a:custGeom>
            <a:avLst/>
            <a:gdLst/>
            <a:ahLst/>
            <a:cxnLst/>
            <a:rect l="l" t="t" r="r" b="b"/>
            <a:pathLst>
              <a:path w="2330402" h="2343183">
                <a:moveTo>
                  <a:pt x="0" y="0"/>
                </a:moveTo>
                <a:lnTo>
                  <a:pt x="2330402" y="0"/>
                </a:lnTo>
                <a:lnTo>
                  <a:pt x="2330402" y="2343182"/>
                </a:lnTo>
                <a:lnTo>
                  <a:pt x="0" y="23431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2735177" y="3971607"/>
            <a:ext cx="3113151" cy="192360"/>
          </a:xfrm>
          <a:prstGeom prst="rect">
            <a:avLst/>
          </a:prstGeom>
        </p:spPr>
        <p:txBody>
          <a:bodyPr lIns="0" tIns="0" rIns="0" bIns="0" rtlCol="0" anchor="t">
            <a:spAutoFit/>
          </a:bodyPr>
          <a:lstStyle/>
          <a:p>
            <a:pPr marL="0" marR="0" lvl="0" indent="0" algn="ctr" defTabSz="914400" rtl="0" eaLnBrk="1" fontAlgn="auto" latinLnBrk="0" hangingPunct="1">
              <a:lnSpc>
                <a:spcPts val="1481"/>
              </a:lnSpc>
              <a:spcBef>
                <a:spcPts val="0"/>
              </a:spcBef>
              <a:spcAft>
                <a:spcPts val="0"/>
              </a:spcAft>
              <a:buClrTx/>
              <a:buSzTx/>
              <a:buFontTx/>
              <a:buNone/>
              <a:tabLst/>
              <a:defRPr/>
            </a:pPr>
            <a:r>
              <a:rPr kumimoji="0" lang="en-US" sz="146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SAVING YOU MONEY</a:t>
            </a:r>
          </a:p>
        </p:txBody>
      </p:sp>
      <p:sp>
        <p:nvSpPr>
          <p:cNvPr id="9" name="TextBox 9"/>
          <p:cNvSpPr txBox="1"/>
          <p:nvPr/>
        </p:nvSpPr>
        <p:spPr>
          <a:xfrm>
            <a:off x="6636897" y="4013940"/>
            <a:ext cx="3113151" cy="192360"/>
          </a:xfrm>
          <a:prstGeom prst="rect">
            <a:avLst/>
          </a:prstGeom>
        </p:spPr>
        <p:txBody>
          <a:bodyPr lIns="0" tIns="0" rIns="0" bIns="0" rtlCol="0" anchor="t">
            <a:spAutoFit/>
          </a:bodyPr>
          <a:lstStyle/>
          <a:p>
            <a:pPr marL="0" marR="0" lvl="0" indent="0" algn="ctr" defTabSz="914400" rtl="0" eaLnBrk="1" fontAlgn="auto" latinLnBrk="0" hangingPunct="1">
              <a:lnSpc>
                <a:spcPts val="1481"/>
              </a:lnSpc>
              <a:spcBef>
                <a:spcPts val="0"/>
              </a:spcBef>
              <a:spcAft>
                <a:spcPts val="0"/>
              </a:spcAft>
              <a:buClrTx/>
              <a:buSzTx/>
              <a:buFontTx/>
              <a:buNone/>
              <a:tabLst/>
              <a:defRPr/>
            </a:pPr>
            <a:r>
              <a:rPr kumimoji="0" lang="en-US" sz="146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ACCESS TO HEALTH CARE</a:t>
            </a:r>
          </a:p>
        </p:txBody>
      </p:sp>
      <p:sp>
        <p:nvSpPr>
          <p:cNvPr id="10" name="TextBox 10"/>
          <p:cNvSpPr txBox="1"/>
          <p:nvPr/>
        </p:nvSpPr>
        <p:spPr>
          <a:xfrm>
            <a:off x="2714110" y="4358390"/>
            <a:ext cx="3066289" cy="1952266"/>
          </a:xfrm>
          <a:prstGeom prst="rect">
            <a:avLst/>
          </a:prstGeom>
        </p:spPr>
        <p:txBody>
          <a:bodyPr lIns="0" tIns="0" rIns="0" bIns="0" rtlCol="0" anchor="t">
            <a:spAutoFit/>
          </a:bodyPr>
          <a:lstStyle/>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Affordable plan options to fit your budget</a:t>
            </a:r>
          </a:p>
          <a:p>
            <a:pPr marL="0" marR="0" lvl="0" indent="0" algn="l" defTabSz="91440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Discounts throughout the network</a:t>
            </a:r>
          </a:p>
          <a:p>
            <a:pPr marL="0" marR="0" lvl="0" indent="0" algn="l" defTabSz="91440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Cost comparison tool to shop for dental services</a:t>
            </a:r>
          </a:p>
          <a:p>
            <a:pPr marL="0" marR="0" lvl="0" indent="0" algn="ctr" defTabSz="914400" rtl="0" eaLnBrk="1" fontAlgn="auto" latinLnBrk="0" hangingPunct="1">
              <a:lnSpc>
                <a:spcPts val="1693"/>
              </a:lnSpc>
              <a:spcBef>
                <a:spcPct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1" name="TextBox 11"/>
          <p:cNvSpPr txBox="1"/>
          <p:nvPr/>
        </p:nvSpPr>
        <p:spPr>
          <a:xfrm>
            <a:off x="6617848" y="4358391"/>
            <a:ext cx="3066289" cy="2170274"/>
          </a:xfrm>
          <a:prstGeom prst="rect">
            <a:avLst/>
          </a:prstGeom>
        </p:spPr>
        <p:txBody>
          <a:bodyPr lIns="0" tIns="0" rIns="0" bIns="0" rtlCol="0" anchor="t">
            <a:spAutoFit/>
          </a:bodyPr>
          <a:lstStyle/>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Large Dental network across the whole country</a:t>
            </a:r>
          </a:p>
          <a:p>
            <a:pPr marL="0" marR="0" lvl="0" indent="0" algn="l" defTabSz="91440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Choose BlueLincs HMO   to have all dental and medical info together</a:t>
            </a:r>
          </a:p>
          <a:p>
            <a:pPr marL="0" marR="0" lvl="0" indent="0" algn="l" defTabSz="914400" rtl="0" eaLnBrk="1" fontAlgn="auto" latinLnBrk="0" hangingPunct="1">
              <a:lnSpc>
                <a:spcPts val="1693"/>
              </a:lnSpc>
              <a:spcBef>
                <a:spcPts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a:p>
            <a:pPr marL="304718" marR="0" lvl="1" indent="-152359" algn="l" defTabSz="914400" rtl="0" eaLnBrk="1" fontAlgn="auto" latinLnBrk="0" hangingPunct="1">
              <a:lnSpc>
                <a:spcPts val="1693"/>
              </a:lnSpc>
              <a:spcBef>
                <a:spcPts val="0"/>
              </a:spcBef>
              <a:spcAft>
                <a:spcPts val="0"/>
              </a:spcAft>
              <a:buClrTx/>
              <a:buSzTx/>
              <a:buFont typeface="Arial"/>
              <a:buChar char="•"/>
              <a:tabLst/>
              <a:defRPr/>
            </a:pPr>
            <a:r>
              <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Dental Wellness Center: online resource tool</a:t>
            </a:r>
          </a:p>
          <a:p>
            <a:pPr marL="0" marR="0" lvl="0" indent="0" algn="ctr" defTabSz="914400" rtl="0" eaLnBrk="1" fontAlgn="auto" latinLnBrk="0" hangingPunct="1">
              <a:lnSpc>
                <a:spcPts val="1693"/>
              </a:lnSpc>
              <a:spcBef>
                <a:spcPct val="0"/>
              </a:spcBef>
              <a:spcAft>
                <a:spcPts val="0"/>
              </a:spcAft>
              <a:buClrTx/>
              <a:buSzTx/>
              <a:buFontTx/>
              <a:buNone/>
              <a:tabLst/>
              <a:defRPr/>
            </a:pPr>
            <a:endParaRPr kumimoji="0" lang="en-US" sz="1411"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2" name="Freeform 12"/>
          <p:cNvSpPr/>
          <p:nvPr/>
        </p:nvSpPr>
        <p:spPr>
          <a:xfrm>
            <a:off x="9092029" y="4982142"/>
            <a:ext cx="107477" cy="58038"/>
          </a:xfrm>
          <a:custGeom>
            <a:avLst/>
            <a:gdLst/>
            <a:ahLst/>
            <a:cxnLst/>
            <a:rect l="l" t="t" r="r" b="b"/>
            <a:pathLst>
              <a:path w="161216" h="87057">
                <a:moveTo>
                  <a:pt x="0" y="0"/>
                </a:moveTo>
                <a:lnTo>
                  <a:pt x="161216" y="0"/>
                </a:lnTo>
                <a:lnTo>
                  <a:pt x="161216" y="87056"/>
                </a:lnTo>
                <a:lnTo>
                  <a:pt x="0" y="870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3" name="Group 13"/>
          <p:cNvGrpSpPr/>
          <p:nvPr/>
        </p:nvGrpSpPr>
        <p:grpSpPr>
          <a:xfrm>
            <a:off x="838372" y="298362"/>
            <a:ext cx="10606622" cy="784137"/>
            <a:chOff x="0" y="0"/>
            <a:chExt cx="3108713" cy="229824"/>
          </a:xfrm>
        </p:grpSpPr>
        <p:sp>
          <p:nvSpPr>
            <p:cNvPr id="14" name="Freeform 14"/>
            <p:cNvSpPr/>
            <p:nvPr/>
          </p:nvSpPr>
          <p:spPr>
            <a:xfrm>
              <a:off x="0" y="0"/>
              <a:ext cx="3108714" cy="229824"/>
            </a:xfrm>
            <a:custGeom>
              <a:avLst/>
              <a:gdLst/>
              <a:ahLst/>
              <a:cxnLst/>
              <a:rect l="l" t="t" r="r" b="b"/>
              <a:pathLst>
                <a:path w="3108714" h="229824">
                  <a:moveTo>
                    <a:pt x="203200" y="0"/>
                  </a:moveTo>
                  <a:lnTo>
                    <a:pt x="3108714" y="0"/>
                  </a:lnTo>
                  <a:lnTo>
                    <a:pt x="2905514" y="229824"/>
                  </a:lnTo>
                  <a:lnTo>
                    <a:pt x="0" y="229824"/>
                  </a:lnTo>
                  <a:lnTo>
                    <a:pt x="203200" y="0"/>
                  </a:lnTo>
                  <a:close/>
                </a:path>
              </a:pathLst>
            </a:custGeom>
            <a:solidFill>
              <a:srgbClr val="2586AF"/>
            </a:solidFill>
          </p:spPr>
          <p:txBody>
            <a:bodyPr/>
            <a:lstStyle/>
            <a:p>
              <a:endParaRPr lang="en-US"/>
            </a:p>
          </p:txBody>
        </p:sp>
        <p:sp>
          <p:nvSpPr>
            <p:cNvPr id="15" name="TextBox 15"/>
            <p:cNvSpPr txBox="1"/>
            <p:nvPr/>
          </p:nvSpPr>
          <p:spPr>
            <a:xfrm>
              <a:off x="101600" y="0"/>
              <a:ext cx="2905513" cy="229824"/>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6"/>
          <p:cNvSpPr txBox="1"/>
          <p:nvPr/>
        </p:nvSpPr>
        <p:spPr>
          <a:xfrm>
            <a:off x="-25987" y="463489"/>
            <a:ext cx="12335341" cy="487313"/>
          </a:xfrm>
          <a:prstGeom prst="rect">
            <a:avLst/>
          </a:prstGeom>
        </p:spPr>
        <p:txBody>
          <a:bodyPr lIns="0" tIns="0" rIns="0" bIns="0" rtlCol="0" anchor="t">
            <a:spAutoFit/>
          </a:bodyPr>
          <a:lstStyle/>
          <a:p>
            <a:pPr marL="0" marR="0" lvl="0" indent="0" algn="ctr" defTabSz="914400" rtl="0" eaLnBrk="1" fontAlgn="auto" latinLnBrk="0" hangingPunct="1">
              <a:lnSpc>
                <a:spcPts val="3755"/>
              </a:lnSpc>
              <a:spcBef>
                <a:spcPts val="0"/>
              </a:spcBef>
              <a:spcAft>
                <a:spcPts val="0"/>
              </a:spcAft>
              <a:buClrTx/>
              <a:buSzTx/>
              <a:buFontTx/>
              <a:buNone/>
              <a:tabLst/>
              <a:defRPr/>
            </a:pPr>
            <a:r>
              <a:rPr kumimoji="0" lang="en-US" sz="375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BlueCare Dental Benefits — Simplified</a:t>
            </a:r>
          </a:p>
        </p:txBody>
      </p:sp>
      <p:sp>
        <p:nvSpPr>
          <p:cNvPr id="17" name="Freeform 17"/>
          <p:cNvSpPr/>
          <p:nvPr/>
        </p:nvSpPr>
        <p:spPr>
          <a:xfrm>
            <a:off x="335283" y="6172200"/>
            <a:ext cx="910786" cy="423931"/>
          </a:xfrm>
          <a:custGeom>
            <a:avLst/>
            <a:gdLst/>
            <a:ahLst/>
            <a:cxnLst/>
            <a:rect l="l" t="t" r="r" b="b"/>
            <a:pathLst>
              <a:path w="1366179" h="635896">
                <a:moveTo>
                  <a:pt x="0" y="0"/>
                </a:moveTo>
                <a:lnTo>
                  <a:pt x="1366179" y="0"/>
                </a:lnTo>
                <a:lnTo>
                  <a:pt x="1366179" y="635896"/>
                </a:lnTo>
                <a:lnTo>
                  <a:pt x="0" y="635896"/>
                </a:lnTo>
                <a:lnTo>
                  <a:pt x="0" y="0"/>
                </a:lnTo>
                <a:close/>
              </a:path>
            </a:pathLst>
          </a:custGeom>
          <a:blipFill>
            <a:blip r:embed="rId14"/>
            <a:stretch>
              <a:fillRect r="-179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endParaRPr lang="en-US"/>
          </a:p>
        </p:txBody>
      </p:sp>
      <p:sp>
        <p:nvSpPr>
          <p:cNvPr id="3" name="Freeform 3"/>
          <p:cNvSpPr/>
          <p:nvPr/>
        </p:nvSpPr>
        <p:spPr>
          <a:xfrm>
            <a:off x="1602328" y="320692"/>
            <a:ext cx="8987344" cy="2201899"/>
          </a:xfrm>
          <a:custGeom>
            <a:avLst/>
            <a:gdLst/>
            <a:ahLst/>
            <a:cxnLst/>
            <a:rect l="l" t="t" r="r" b="b"/>
            <a:pathLst>
              <a:path w="13481016" h="3302849">
                <a:moveTo>
                  <a:pt x="0" y="0"/>
                </a:moveTo>
                <a:lnTo>
                  <a:pt x="13481016" y="0"/>
                </a:lnTo>
                <a:lnTo>
                  <a:pt x="13481016" y="3302849"/>
                </a:lnTo>
                <a:lnTo>
                  <a:pt x="0" y="3302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154669" y="990043"/>
            <a:ext cx="1025454" cy="825051"/>
          </a:xfrm>
          <a:custGeom>
            <a:avLst/>
            <a:gdLst/>
            <a:ahLst/>
            <a:cxnLst/>
            <a:rect l="l" t="t" r="r" b="b"/>
            <a:pathLst>
              <a:path w="1538181" h="1237576">
                <a:moveTo>
                  <a:pt x="0" y="0"/>
                </a:moveTo>
                <a:lnTo>
                  <a:pt x="1538181" y="0"/>
                </a:lnTo>
                <a:lnTo>
                  <a:pt x="1538181" y="1237576"/>
                </a:lnTo>
                <a:lnTo>
                  <a:pt x="0" y="1237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2516644" y="2810116"/>
            <a:ext cx="2355898" cy="569835"/>
            <a:chOff x="0" y="0"/>
            <a:chExt cx="915414" cy="221417"/>
          </a:xfrm>
        </p:grpSpPr>
        <p:sp>
          <p:nvSpPr>
            <p:cNvPr id="6" name="Freeform 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7" name="TextBox 7"/>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4918842" y="2810116"/>
            <a:ext cx="2355898" cy="569835"/>
            <a:chOff x="0" y="0"/>
            <a:chExt cx="915414" cy="221417"/>
          </a:xfrm>
        </p:grpSpPr>
        <p:sp>
          <p:nvSpPr>
            <p:cNvPr id="9" name="Freeform 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endParaRPr lang="en-US"/>
            </a:p>
          </p:txBody>
        </p:sp>
        <p:sp>
          <p:nvSpPr>
            <p:cNvPr id="10" name="TextBox 10"/>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1"/>
          <p:cNvSpPr txBox="1"/>
          <p:nvPr/>
        </p:nvSpPr>
        <p:spPr>
          <a:xfrm>
            <a:off x="2516644" y="2906547"/>
            <a:ext cx="2355898" cy="690958"/>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DEDUCTIBLE*</a:t>
            </a:r>
          </a:p>
          <a:p>
            <a:pPr marL="0" marR="0" lvl="0" indent="0" algn="ctr" defTabSz="914400" rtl="0" eaLnBrk="1" fontAlgn="auto" latinLnBrk="0" hangingPunct="1">
              <a:lnSpc>
                <a:spcPts val="2849"/>
              </a:lnSpc>
              <a:spcBef>
                <a:spcPts val="0"/>
              </a:spcBef>
              <a:spcAft>
                <a:spcPts val="0"/>
              </a:spcAft>
              <a:buClrTx/>
              <a:buSzTx/>
              <a:buFontTx/>
              <a:buNone/>
              <a:tabLst/>
              <a:defRPr/>
            </a:pPr>
            <a:endPar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endParaRPr>
          </a:p>
        </p:txBody>
      </p:sp>
      <p:grpSp>
        <p:nvGrpSpPr>
          <p:cNvPr id="12" name="Group 12"/>
          <p:cNvGrpSpPr/>
          <p:nvPr/>
        </p:nvGrpSpPr>
        <p:grpSpPr>
          <a:xfrm>
            <a:off x="2515305" y="3399042"/>
            <a:ext cx="2355898" cy="569835"/>
            <a:chOff x="0" y="0"/>
            <a:chExt cx="915414" cy="221417"/>
          </a:xfrm>
        </p:grpSpPr>
        <p:sp>
          <p:nvSpPr>
            <p:cNvPr id="13" name="Freeform 1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14" name="TextBox 14"/>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p:nvPr/>
        </p:nvGrpSpPr>
        <p:grpSpPr>
          <a:xfrm>
            <a:off x="4917502" y="3399042"/>
            <a:ext cx="2355898" cy="569835"/>
            <a:chOff x="0" y="0"/>
            <a:chExt cx="915414" cy="221417"/>
          </a:xfrm>
        </p:grpSpPr>
        <p:sp>
          <p:nvSpPr>
            <p:cNvPr id="16" name="Freeform 1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endParaRPr lang="en-US"/>
            </a:p>
          </p:txBody>
        </p:sp>
        <p:sp>
          <p:nvSpPr>
            <p:cNvPr id="17" name="TextBox 17"/>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7319217" y="2810116"/>
            <a:ext cx="2355898" cy="569835"/>
            <a:chOff x="0" y="0"/>
            <a:chExt cx="915414" cy="221417"/>
          </a:xfrm>
        </p:grpSpPr>
        <p:sp>
          <p:nvSpPr>
            <p:cNvPr id="19" name="Freeform 1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endParaRPr lang="en-US"/>
            </a:p>
          </p:txBody>
        </p:sp>
        <p:sp>
          <p:nvSpPr>
            <p:cNvPr id="20" name="TextBox 20"/>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a:off x="7319217" y="3399042"/>
            <a:ext cx="2355898" cy="569835"/>
            <a:chOff x="0" y="0"/>
            <a:chExt cx="915414" cy="221417"/>
          </a:xfrm>
        </p:grpSpPr>
        <p:sp>
          <p:nvSpPr>
            <p:cNvPr id="22" name="Freeform 22"/>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endParaRPr lang="en-US"/>
            </a:p>
          </p:txBody>
        </p:sp>
        <p:sp>
          <p:nvSpPr>
            <p:cNvPr id="23" name="TextBox 23"/>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4"/>
          <p:cNvGrpSpPr/>
          <p:nvPr/>
        </p:nvGrpSpPr>
        <p:grpSpPr>
          <a:xfrm>
            <a:off x="2516886" y="3987968"/>
            <a:ext cx="2355898" cy="569835"/>
            <a:chOff x="0" y="0"/>
            <a:chExt cx="915414" cy="221417"/>
          </a:xfrm>
        </p:grpSpPr>
        <p:sp>
          <p:nvSpPr>
            <p:cNvPr id="25" name="Freeform 25"/>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26" name="TextBox 26"/>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4919083" y="3987968"/>
            <a:ext cx="2355898" cy="569835"/>
            <a:chOff x="0" y="0"/>
            <a:chExt cx="915414" cy="221417"/>
          </a:xfrm>
        </p:grpSpPr>
        <p:sp>
          <p:nvSpPr>
            <p:cNvPr id="28" name="Freeform 28"/>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endParaRPr lang="en-US"/>
            </a:p>
          </p:txBody>
        </p:sp>
        <p:sp>
          <p:nvSpPr>
            <p:cNvPr id="29" name="TextBox 29"/>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30"/>
          <p:cNvGrpSpPr/>
          <p:nvPr/>
        </p:nvGrpSpPr>
        <p:grpSpPr>
          <a:xfrm>
            <a:off x="7320798" y="3987968"/>
            <a:ext cx="2355898" cy="569835"/>
            <a:chOff x="0" y="0"/>
            <a:chExt cx="915414" cy="221417"/>
          </a:xfrm>
        </p:grpSpPr>
        <p:sp>
          <p:nvSpPr>
            <p:cNvPr id="31" name="Freeform 31"/>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endParaRPr lang="en-US"/>
            </a:p>
          </p:txBody>
        </p:sp>
        <p:sp>
          <p:nvSpPr>
            <p:cNvPr id="32" name="TextBox 32"/>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18225" y="4639661"/>
            <a:ext cx="2355898" cy="569835"/>
            <a:chOff x="0" y="0"/>
            <a:chExt cx="915414" cy="221417"/>
          </a:xfrm>
        </p:grpSpPr>
        <p:sp>
          <p:nvSpPr>
            <p:cNvPr id="34" name="Freeform 34"/>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35" name="TextBox 35"/>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4920422" y="4639661"/>
            <a:ext cx="2355898" cy="569835"/>
            <a:chOff x="0" y="0"/>
            <a:chExt cx="915414" cy="221417"/>
          </a:xfrm>
        </p:grpSpPr>
        <p:sp>
          <p:nvSpPr>
            <p:cNvPr id="37" name="Freeform 37"/>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endParaRPr lang="en-US"/>
            </a:p>
          </p:txBody>
        </p:sp>
        <p:sp>
          <p:nvSpPr>
            <p:cNvPr id="38" name="TextBox 38"/>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9"/>
          <p:cNvGrpSpPr/>
          <p:nvPr/>
        </p:nvGrpSpPr>
        <p:grpSpPr>
          <a:xfrm>
            <a:off x="2516886" y="5228546"/>
            <a:ext cx="2355898" cy="569835"/>
            <a:chOff x="0" y="0"/>
            <a:chExt cx="915414" cy="221417"/>
          </a:xfrm>
        </p:grpSpPr>
        <p:sp>
          <p:nvSpPr>
            <p:cNvPr id="40" name="Freeform 40"/>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87D1F5"/>
            </a:solidFill>
          </p:spPr>
          <p:txBody>
            <a:bodyPr/>
            <a:lstStyle/>
            <a:p>
              <a:endParaRPr lang="en-US"/>
            </a:p>
          </p:txBody>
        </p:sp>
        <p:sp>
          <p:nvSpPr>
            <p:cNvPr id="41" name="TextBox 41"/>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2"/>
          <p:cNvGrpSpPr/>
          <p:nvPr/>
        </p:nvGrpSpPr>
        <p:grpSpPr>
          <a:xfrm>
            <a:off x="4919083" y="5228546"/>
            <a:ext cx="2355898" cy="569835"/>
            <a:chOff x="0" y="0"/>
            <a:chExt cx="915414" cy="221417"/>
          </a:xfrm>
        </p:grpSpPr>
        <p:sp>
          <p:nvSpPr>
            <p:cNvPr id="43" name="Freeform 43"/>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2586AF"/>
            </a:solidFill>
          </p:spPr>
          <p:txBody>
            <a:bodyPr/>
            <a:lstStyle/>
            <a:p>
              <a:endParaRPr lang="en-US"/>
            </a:p>
          </p:txBody>
        </p:sp>
        <p:sp>
          <p:nvSpPr>
            <p:cNvPr id="44" name="TextBox 44"/>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5"/>
          <p:cNvGrpSpPr/>
          <p:nvPr/>
        </p:nvGrpSpPr>
        <p:grpSpPr>
          <a:xfrm>
            <a:off x="7320798" y="4639661"/>
            <a:ext cx="2355898" cy="569835"/>
            <a:chOff x="0" y="0"/>
            <a:chExt cx="915414" cy="221417"/>
          </a:xfrm>
        </p:grpSpPr>
        <p:sp>
          <p:nvSpPr>
            <p:cNvPr id="46" name="Freeform 46"/>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endParaRPr lang="en-US"/>
            </a:p>
          </p:txBody>
        </p:sp>
        <p:sp>
          <p:nvSpPr>
            <p:cNvPr id="47" name="TextBox 47"/>
            <p:cNvSpPr txBox="1"/>
            <p:nvPr/>
          </p:nvSpPr>
          <p:spPr>
            <a:xfrm>
              <a:off x="0" y="0"/>
              <a:ext cx="915414" cy="221417"/>
            </a:xfrm>
            <a:prstGeom prst="rect">
              <a:avLst/>
            </a:prstGeom>
          </p:spPr>
          <p:txBody>
            <a:bodyPr lIns="39536" tIns="39536" rIns="39536" bIns="39536"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Group 48"/>
          <p:cNvGrpSpPr/>
          <p:nvPr/>
        </p:nvGrpSpPr>
        <p:grpSpPr>
          <a:xfrm>
            <a:off x="7320798" y="5228546"/>
            <a:ext cx="2355898" cy="569835"/>
            <a:chOff x="0" y="0"/>
            <a:chExt cx="915414" cy="221417"/>
          </a:xfrm>
        </p:grpSpPr>
        <p:sp>
          <p:nvSpPr>
            <p:cNvPr id="49" name="Freeform 49"/>
            <p:cNvSpPr/>
            <p:nvPr/>
          </p:nvSpPr>
          <p:spPr>
            <a:xfrm>
              <a:off x="0" y="0"/>
              <a:ext cx="915414" cy="221417"/>
            </a:xfrm>
            <a:custGeom>
              <a:avLst/>
              <a:gdLst/>
              <a:ahLst/>
              <a:cxnLst/>
              <a:rect l="l" t="t" r="r" b="b"/>
              <a:pathLst>
                <a:path w="915414" h="221417">
                  <a:moveTo>
                    <a:pt x="0" y="0"/>
                  </a:moveTo>
                  <a:lnTo>
                    <a:pt x="915414" y="0"/>
                  </a:lnTo>
                  <a:lnTo>
                    <a:pt x="915414" y="221417"/>
                  </a:lnTo>
                  <a:lnTo>
                    <a:pt x="0" y="221417"/>
                  </a:lnTo>
                  <a:close/>
                </a:path>
              </a:pathLst>
            </a:custGeom>
            <a:solidFill>
              <a:srgbClr val="003D61"/>
            </a:solidFill>
          </p:spPr>
          <p:txBody>
            <a:bodyPr/>
            <a:lstStyle/>
            <a:p>
              <a:endParaRPr lang="en-US"/>
            </a:p>
          </p:txBody>
        </p:sp>
        <p:sp>
          <p:nvSpPr>
            <p:cNvPr id="50" name="TextBox 50"/>
            <p:cNvSpPr txBox="1"/>
            <p:nvPr/>
          </p:nvSpPr>
          <p:spPr>
            <a:xfrm>
              <a:off x="0" y="0"/>
              <a:ext cx="915414" cy="221417"/>
            </a:xfrm>
            <a:prstGeom prst="rect">
              <a:avLst/>
            </a:prstGeom>
          </p:spPr>
          <p:txBody>
            <a:bodyPr lIns="34433" tIns="34433" rIns="34433" bIns="34433"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51"/>
          <p:cNvSpPr/>
          <p:nvPr/>
        </p:nvSpPr>
        <p:spPr>
          <a:xfrm>
            <a:off x="377936" y="6166681"/>
            <a:ext cx="2521349" cy="386438"/>
          </a:xfrm>
          <a:custGeom>
            <a:avLst/>
            <a:gdLst/>
            <a:ahLst/>
            <a:cxnLst/>
            <a:rect l="l" t="t" r="r" b="b"/>
            <a:pathLst>
              <a:path w="3782023" h="579657">
                <a:moveTo>
                  <a:pt x="0" y="0"/>
                </a:moveTo>
                <a:lnTo>
                  <a:pt x="3782022" y="0"/>
                </a:lnTo>
                <a:lnTo>
                  <a:pt x="3782022" y="579657"/>
                </a:lnTo>
                <a:lnTo>
                  <a:pt x="0" y="579657"/>
                </a:lnTo>
                <a:lnTo>
                  <a:pt x="0" y="0"/>
                </a:lnTo>
                <a:close/>
              </a:path>
            </a:pathLst>
          </a:custGeom>
          <a:blipFill>
            <a:blip r:embed="rId7"/>
            <a:stretch>
              <a:fillRect/>
            </a:stretch>
          </a:blipFill>
        </p:spPr>
        <p:txBody>
          <a:bodyPr/>
          <a:lstStyle/>
          <a:p>
            <a:endParaRPr lang="en-US"/>
          </a:p>
        </p:txBody>
      </p:sp>
      <p:sp>
        <p:nvSpPr>
          <p:cNvPr id="52" name="TextBox 52"/>
          <p:cNvSpPr txBox="1"/>
          <p:nvPr/>
        </p:nvSpPr>
        <p:spPr>
          <a:xfrm>
            <a:off x="3368604" y="397552"/>
            <a:ext cx="6761897" cy="423193"/>
          </a:xfrm>
          <a:prstGeom prst="rect">
            <a:avLst/>
          </a:prstGeom>
        </p:spPr>
        <p:txBody>
          <a:bodyPr lIns="0" tIns="0" rIns="0" bIns="0" rtlCol="0" anchor="t">
            <a:spAutoFit/>
          </a:bodyPr>
          <a:lstStyle/>
          <a:p>
            <a:pPr marL="0" marR="0" lvl="0" indent="0" algn="ctr" defTabSz="914400" rtl="0" eaLnBrk="1" fontAlgn="auto" latinLnBrk="0" hangingPunct="1">
              <a:lnSpc>
                <a:spcPts val="3344"/>
              </a:lnSpc>
              <a:spcBef>
                <a:spcPts val="0"/>
              </a:spcBef>
              <a:spcAft>
                <a:spcPts val="0"/>
              </a:spcAft>
              <a:buClrTx/>
              <a:buSzTx/>
              <a:buFontTx/>
              <a:buNone/>
              <a:tabLst/>
              <a:defRPr/>
            </a:pPr>
            <a:r>
              <a:rPr kumimoji="0" lang="en-US" sz="2907" b="0" i="0" u="sng"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NO COPAY</a:t>
            </a:r>
            <a:r>
              <a:rPr kumimoji="0" lang="en-US" sz="2907"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 - PREVENTIVE CARE</a:t>
            </a:r>
          </a:p>
        </p:txBody>
      </p:sp>
      <p:sp>
        <p:nvSpPr>
          <p:cNvPr id="53" name="TextBox 53"/>
          <p:cNvSpPr txBox="1"/>
          <p:nvPr/>
        </p:nvSpPr>
        <p:spPr>
          <a:xfrm>
            <a:off x="3619333" y="878716"/>
            <a:ext cx="6237959" cy="1897892"/>
          </a:xfrm>
          <a:prstGeom prst="rect">
            <a:avLst/>
          </a:prstGeom>
        </p:spPr>
        <p:txBody>
          <a:bodyPr lIns="0" tIns="0" rIns="0" bIns="0" rtlCol="0" anchor="t">
            <a:spAutoFit/>
          </a:bodyPr>
          <a:lstStyle/>
          <a:p>
            <a:pPr marL="402686" marR="0" lvl="1" indent="-201343" algn="l" defTabSz="91440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Cleanings and Routine Oral Exams</a:t>
            </a:r>
          </a:p>
          <a:p>
            <a:pPr marL="402686" marR="0" lvl="1" indent="-201343" algn="l" defTabSz="91440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Full-Mouth and Bitewing X-Rays</a:t>
            </a:r>
          </a:p>
          <a:p>
            <a:pPr marL="402686" marR="0" lvl="1" indent="-201343" algn="l" defTabSz="91440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Sealants</a:t>
            </a:r>
          </a:p>
          <a:p>
            <a:pPr marL="402686" marR="0" lvl="1" indent="-201343" algn="l" defTabSz="91440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Space Maintainers</a:t>
            </a:r>
          </a:p>
          <a:p>
            <a:pPr marL="402686" marR="0" lvl="1" indent="-201343" algn="l" defTabSz="914400" rtl="0" eaLnBrk="1" fontAlgn="auto" latinLnBrk="0" hangingPunct="1">
              <a:lnSpc>
                <a:spcPts val="2480"/>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rPr>
              <a:t>Topical Fluoride Application</a:t>
            </a:r>
          </a:p>
          <a:p>
            <a:pPr marL="0" marR="0" lvl="0" indent="0" algn="ctr" defTabSz="914400" rtl="0" eaLnBrk="1" fontAlgn="auto" latinLnBrk="0" hangingPunct="1">
              <a:lnSpc>
                <a:spcPts val="2480"/>
              </a:lnSpc>
              <a:spcBef>
                <a:spcPts val="0"/>
              </a:spcBef>
              <a:spcAft>
                <a:spcPts val="0"/>
              </a:spcAft>
              <a:buClrTx/>
              <a:buSzTx/>
              <a:buFontTx/>
              <a:buNone/>
              <a:tabLst/>
              <a:defRPr/>
            </a:pPr>
            <a:endParaRPr kumimoji="0" lang="en-US" sz="1865" b="0" i="0" u="none" strike="noStrike" kern="1200" cap="none" spc="0" normalizeH="0" baseline="0" noProof="0">
              <a:ln>
                <a:noFill/>
              </a:ln>
              <a:solidFill>
                <a:srgbClr val="FBFDFD"/>
              </a:solidFill>
              <a:effectLst/>
              <a:uLnTx/>
              <a:uFillTx/>
              <a:latin typeface="Open Sans Bold"/>
              <a:ea typeface="Open Sans Bold"/>
              <a:cs typeface="Open Sans Bold"/>
              <a:sym typeface="Open Sans Bold"/>
            </a:endParaRPr>
          </a:p>
        </p:txBody>
      </p:sp>
      <p:sp>
        <p:nvSpPr>
          <p:cNvPr id="54" name="TextBox 54"/>
          <p:cNvSpPr txBox="1"/>
          <p:nvPr/>
        </p:nvSpPr>
        <p:spPr>
          <a:xfrm>
            <a:off x="6039040" y="6395281"/>
            <a:ext cx="7048163" cy="859787"/>
          </a:xfrm>
          <a:prstGeom prst="rect">
            <a:avLst/>
          </a:prstGeom>
        </p:spPr>
        <p:txBody>
          <a:bodyPr lIns="0" tIns="0" rIns="0" bIns="0" rtlCol="0" anchor="t">
            <a:spAutoFit/>
          </a:bodyPr>
          <a:lstStyle/>
          <a:p>
            <a:pPr marL="0" marR="0" lvl="0" indent="0" algn="l" defTabSz="914400" rtl="0" eaLnBrk="1" fontAlgn="auto" latinLnBrk="0" hangingPunct="1">
              <a:lnSpc>
                <a:spcPts val="1827"/>
              </a:lnSpc>
              <a:spcBef>
                <a:spcPts val="0"/>
              </a:spcBef>
              <a:spcAft>
                <a:spcPts val="0"/>
              </a:spcAft>
              <a:buClrTx/>
              <a:buSzTx/>
              <a:buFontTx/>
              <a:buNone/>
              <a:tabLst/>
              <a:defRPr/>
            </a:pPr>
            <a:r>
              <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rPr>
              <a:t>*Deductible only applies to Basic Care and Major Care category services. </a:t>
            </a:r>
          </a:p>
          <a:p>
            <a:pPr marL="0" marR="0" lvl="0" indent="0" algn="l" defTabSz="914400" rtl="0" eaLnBrk="1" fontAlgn="auto" latinLnBrk="0" hangingPunct="1">
              <a:lnSpc>
                <a:spcPts val="2625"/>
              </a:lnSpc>
              <a:spcBef>
                <a:spcPts val="0"/>
              </a:spcBef>
              <a:spcAft>
                <a:spcPts val="0"/>
              </a:spcAft>
              <a:buClrTx/>
              <a:buSzTx/>
              <a:buFontTx/>
              <a:buNone/>
              <a:tabLst/>
              <a:defRPr/>
            </a:pPr>
            <a:endPar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endParaRPr>
          </a:p>
          <a:p>
            <a:pPr marL="0" marR="0" lvl="0" indent="0" algn="ctr" defTabSz="914400" rtl="0" eaLnBrk="1" fontAlgn="auto" latinLnBrk="0" hangingPunct="1">
              <a:lnSpc>
                <a:spcPts val="2625"/>
              </a:lnSpc>
              <a:spcBef>
                <a:spcPts val="0"/>
              </a:spcBef>
              <a:spcAft>
                <a:spcPts val="0"/>
              </a:spcAft>
              <a:buClrTx/>
              <a:buSzTx/>
              <a:buFontTx/>
              <a:buNone/>
              <a:tabLst/>
              <a:defRPr/>
            </a:pPr>
            <a:endParaRPr kumimoji="0" lang="en-US" sz="1373" b="0" i="0" u="none" strike="noStrike" kern="1200" cap="none" spc="0" normalizeH="0" baseline="0" noProof="0">
              <a:ln>
                <a:noFill/>
              </a:ln>
              <a:solidFill>
                <a:srgbClr val="FBFDFD"/>
              </a:solidFill>
              <a:effectLst/>
              <a:uLnTx/>
              <a:uFillTx/>
              <a:latin typeface="Open Sans"/>
              <a:ea typeface="Open Sans"/>
              <a:cs typeface="Open Sans"/>
              <a:sym typeface="Open Sans"/>
            </a:endParaRPr>
          </a:p>
        </p:txBody>
      </p:sp>
      <p:sp>
        <p:nvSpPr>
          <p:cNvPr id="55" name="TextBox 55"/>
          <p:cNvSpPr txBox="1"/>
          <p:nvPr/>
        </p:nvSpPr>
        <p:spPr>
          <a:xfrm>
            <a:off x="4918841" y="2906547"/>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56" name="TextBox 56"/>
          <p:cNvSpPr txBox="1"/>
          <p:nvPr/>
        </p:nvSpPr>
        <p:spPr>
          <a:xfrm>
            <a:off x="2515305" y="3495473"/>
            <a:ext cx="2355898"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Individual</a:t>
            </a:r>
          </a:p>
        </p:txBody>
      </p:sp>
      <p:sp>
        <p:nvSpPr>
          <p:cNvPr id="57" name="TextBox 57"/>
          <p:cNvSpPr txBox="1"/>
          <p:nvPr/>
        </p:nvSpPr>
        <p:spPr>
          <a:xfrm>
            <a:off x="4917502" y="3495473"/>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$25</a:t>
            </a:r>
          </a:p>
        </p:txBody>
      </p:sp>
      <p:sp>
        <p:nvSpPr>
          <p:cNvPr id="58" name="TextBox 58"/>
          <p:cNvSpPr txBox="1"/>
          <p:nvPr/>
        </p:nvSpPr>
        <p:spPr>
          <a:xfrm>
            <a:off x="7319217" y="2906547"/>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59" name="TextBox 59"/>
          <p:cNvSpPr txBox="1"/>
          <p:nvPr/>
        </p:nvSpPr>
        <p:spPr>
          <a:xfrm>
            <a:off x="2516886" y="4084399"/>
            <a:ext cx="2355898"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Family</a:t>
            </a:r>
          </a:p>
        </p:txBody>
      </p:sp>
      <p:sp>
        <p:nvSpPr>
          <p:cNvPr id="60" name="TextBox 60"/>
          <p:cNvSpPr txBox="1"/>
          <p:nvPr/>
        </p:nvSpPr>
        <p:spPr>
          <a:xfrm>
            <a:off x="4919083" y="4084399"/>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$75</a:t>
            </a:r>
          </a:p>
        </p:txBody>
      </p:sp>
      <p:sp>
        <p:nvSpPr>
          <p:cNvPr id="61" name="TextBox 61"/>
          <p:cNvSpPr txBox="1"/>
          <p:nvPr/>
        </p:nvSpPr>
        <p:spPr>
          <a:xfrm>
            <a:off x="7317637" y="3489748"/>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$50</a:t>
            </a:r>
          </a:p>
        </p:txBody>
      </p:sp>
      <p:sp>
        <p:nvSpPr>
          <p:cNvPr id="62" name="TextBox 62"/>
          <p:cNvSpPr txBox="1"/>
          <p:nvPr/>
        </p:nvSpPr>
        <p:spPr>
          <a:xfrm>
            <a:off x="7319217" y="4078674"/>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a:t>
            </a:r>
          </a:p>
        </p:txBody>
      </p:sp>
      <p:sp>
        <p:nvSpPr>
          <p:cNvPr id="63" name="TextBox 63"/>
          <p:cNvSpPr txBox="1"/>
          <p:nvPr/>
        </p:nvSpPr>
        <p:spPr>
          <a:xfrm>
            <a:off x="2518225" y="4736092"/>
            <a:ext cx="2355898"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ANNUAL MAX</a:t>
            </a:r>
          </a:p>
        </p:txBody>
      </p:sp>
      <p:sp>
        <p:nvSpPr>
          <p:cNvPr id="64" name="TextBox 64"/>
          <p:cNvSpPr txBox="1"/>
          <p:nvPr/>
        </p:nvSpPr>
        <p:spPr>
          <a:xfrm>
            <a:off x="4920422" y="4736092"/>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HIGH PLAN</a:t>
            </a:r>
          </a:p>
        </p:txBody>
      </p:sp>
      <p:sp>
        <p:nvSpPr>
          <p:cNvPr id="65" name="TextBox 65"/>
          <p:cNvSpPr txBox="1"/>
          <p:nvPr/>
        </p:nvSpPr>
        <p:spPr>
          <a:xfrm>
            <a:off x="2516886" y="5324976"/>
            <a:ext cx="2355898"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000000"/>
                </a:solidFill>
                <a:effectLst/>
                <a:uLnTx/>
                <a:uFillTx/>
                <a:latin typeface="Montserrat Classic Bold"/>
                <a:ea typeface="Montserrat Classic Bold"/>
                <a:cs typeface="Montserrat Classic Bold"/>
                <a:sym typeface="Montserrat Classic Bold"/>
              </a:rPr>
              <a:t>Per Individual</a:t>
            </a:r>
          </a:p>
        </p:txBody>
      </p:sp>
      <p:sp>
        <p:nvSpPr>
          <p:cNvPr id="66" name="TextBox 66"/>
          <p:cNvSpPr txBox="1"/>
          <p:nvPr/>
        </p:nvSpPr>
        <p:spPr>
          <a:xfrm>
            <a:off x="4919083" y="5324976"/>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$2,500</a:t>
            </a:r>
          </a:p>
        </p:txBody>
      </p:sp>
      <p:sp>
        <p:nvSpPr>
          <p:cNvPr id="67" name="TextBox 67"/>
          <p:cNvSpPr txBox="1"/>
          <p:nvPr/>
        </p:nvSpPr>
        <p:spPr>
          <a:xfrm>
            <a:off x="7320797" y="4736092"/>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LOW PLAN</a:t>
            </a:r>
          </a:p>
        </p:txBody>
      </p:sp>
      <p:sp>
        <p:nvSpPr>
          <p:cNvPr id="68" name="TextBox 68"/>
          <p:cNvSpPr txBox="1"/>
          <p:nvPr/>
        </p:nvSpPr>
        <p:spPr>
          <a:xfrm>
            <a:off x="7319217" y="5319252"/>
            <a:ext cx="2344323" cy="331886"/>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14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$1,500</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H12364\AppData\Local\Temp\1\Templafy\PowerPointVsto\Assets\1484805c-4dc3-4766-8fde-d32cc5390912.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Custom 3">
      <a:dk1>
        <a:srgbClr val="000000"/>
      </a:dk1>
      <a:lt1>
        <a:srgbClr val="FFFFFF"/>
      </a:lt1>
      <a:dk2>
        <a:srgbClr val="003846"/>
      </a:dk2>
      <a:lt2>
        <a:srgbClr val="FFF8E0"/>
      </a:lt2>
      <a:accent1>
        <a:srgbClr val="FEBE10"/>
      </a:accent1>
      <a:accent2>
        <a:srgbClr val="DDE6E1"/>
      </a:accent2>
      <a:accent3>
        <a:srgbClr val="E0DCD1"/>
      </a:accent3>
      <a:accent4>
        <a:srgbClr val="A59E8C"/>
      </a:accent4>
      <a:accent5>
        <a:srgbClr val="AC6100"/>
      </a:accent5>
      <a:accent6>
        <a:srgbClr val="FCDB54"/>
      </a:accent6>
      <a:hlink>
        <a:srgbClr val="004F73"/>
      </a:hlink>
      <a:folHlink>
        <a:srgbClr val="D954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Sun-Life-US_Arial-Georgia-System-Fonts.pptx" id="{E5549042-8BFE-F04B-BC67-3EAD2FB7F58E}" vid="{891CF099-4BB7-3F41-8443-A23915FC86E6}"/>
    </a:ext>
  </a:extLst>
</a:theme>
</file>

<file path=ppt/theme/theme11.xml><?xml version="1.0" encoding="utf-8"?>
<a:theme xmlns:a="http://schemas.openxmlformats.org/drawingml/2006/main" name="6_Office Theme">
  <a:themeElements>
    <a:clrScheme name="Custom 3">
      <a:dk1>
        <a:srgbClr val="000000"/>
      </a:dk1>
      <a:lt1>
        <a:srgbClr val="FFFFFF"/>
      </a:lt1>
      <a:dk2>
        <a:srgbClr val="003846"/>
      </a:dk2>
      <a:lt2>
        <a:srgbClr val="FFF8E0"/>
      </a:lt2>
      <a:accent1>
        <a:srgbClr val="FEBE10"/>
      </a:accent1>
      <a:accent2>
        <a:srgbClr val="DDE6E1"/>
      </a:accent2>
      <a:accent3>
        <a:srgbClr val="E0DCD1"/>
      </a:accent3>
      <a:accent4>
        <a:srgbClr val="A59E8C"/>
      </a:accent4>
      <a:accent5>
        <a:srgbClr val="AC6100"/>
      </a:accent5>
      <a:accent6>
        <a:srgbClr val="FCDB54"/>
      </a:accent6>
      <a:hlink>
        <a:srgbClr val="004F73"/>
      </a:hlink>
      <a:folHlink>
        <a:srgbClr val="D954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Sun-Life-US_Arial-Georgia-System-Fonts.pptx" id="{E5549042-8BFE-F04B-BC67-3EAD2FB7F58E}" vid="{891CF099-4BB7-3F41-8443-A23915FC86E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igna_PPT_PhotoTemplate_B2C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igna_B2B_Photo_Blue_M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Georgia Bol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9.xml><?xml version="1.0" encoding="utf-8"?>
<a:theme xmlns:a="http://schemas.openxmlformats.org/drawingml/2006/main" name="4_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
        <a:cs typeface=""/>
      </a:majorFont>
      <a:minorFont>
        <a:latin typeface="Sun Life Ne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2023-Sun-Life-US_New-Sun-Life-Fonts.potx" id="{2C36BF19-747B-D045-BBB4-F3BE35928C91}" vid="{2D99E314-96F9-494A-9B12-870760135E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TemplafySlideTemplateConfiguration><![CDATA[{"slideVersion":2,"isValidatorEnabled":false,"isLocked":false,"elementsMetadata":[],"slideId":"933392953632620548","enableDocumentContentUpdater":false,"version":"2.0"}]]></TemplafySlideTemplateConfiguration>
</file>

<file path=customXml/item4.xml><?xml version="1.0" encoding="utf-8"?>
<TemplafySlideTemplateConfiguration><![CDATA[{"slideVersion":2,"isValidatorEnabled":false,"isLocked":false,"elementsMetadata":[],"slideId":"927984481706704897","enableDocumentContentUpdater":false,"version":"2.0"}]]></TemplafySlideTemplateConfiguration>
</file>

<file path=customXml/item5.xml><?xml version="1.0" encoding="utf-8"?>
<TemplafySlideTemplateConfiguration><![CDATA[{"slideVersion":2,"isValidatorEnabled":false,"isLocked":false,"elementsMetadata":[],"slideId":"927984481706704930","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3,"isValidatorEnabled":false,"isLocked":false,"elementsMetadata":[],"slideId":"927984481706704932","enableDocumentContentUpdater":false,"version":"2.0"}]]></TemplafySlideTemplate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4D11C70F-88B2-4B6E-8495-B3F1E33F7838}">
  <ds:schemaRefs/>
</ds:datastoreItem>
</file>

<file path=customXml/itemProps2.xml><?xml version="1.0" encoding="utf-8"?>
<ds:datastoreItem xmlns:ds="http://schemas.openxmlformats.org/officeDocument/2006/customXml" ds:itemID="{1A2CCAEA-5ADA-4F09-8D20-50E898013713}">
  <ds:schemaRefs/>
</ds:datastoreItem>
</file>

<file path=customXml/itemProps3.xml><?xml version="1.0" encoding="utf-8"?>
<ds:datastoreItem xmlns:ds="http://schemas.openxmlformats.org/officeDocument/2006/customXml" ds:itemID="{A1508CB9-5787-49BB-BEB6-6D35EBC12C12}">
  <ds:schemaRefs/>
</ds:datastoreItem>
</file>

<file path=customXml/itemProps4.xml><?xml version="1.0" encoding="utf-8"?>
<ds:datastoreItem xmlns:ds="http://schemas.openxmlformats.org/officeDocument/2006/customXml" ds:itemID="{1CE5BB3E-CFCF-4CCB-9987-6E1319D8BCFF}">
  <ds:schemaRefs/>
</ds:datastoreItem>
</file>

<file path=customXml/itemProps5.xml><?xml version="1.0" encoding="utf-8"?>
<ds:datastoreItem xmlns:ds="http://schemas.openxmlformats.org/officeDocument/2006/customXml" ds:itemID="{1368A92F-3AA4-4430-B1E7-019C5C0537A4}">
  <ds:schemaRefs/>
</ds:datastoreItem>
</file>

<file path=customXml/itemProps6.xml><?xml version="1.0" encoding="utf-8"?>
<ds:datastoreItem xmlns:ds="http://schemas.openxmlformats.org/officeDocument/2006/customXml" ds:itemID="{81F5EE4D-3894-43FB-8688-3FF51893BCCC}">
  <ds:schemaRefs/>
</ds:datastoreItem>
</file>

<file path=customXml/itemProps7.xml><?xml version="1.0" encoding="utf-8"?>
<ds:datastoreItem xmlns:ds="http://schemas.openxmlformats.org/officeDocument/2006/customXml" ds:itemID="{E6EDE9B9-06AC-433B-8221-877DF7547BFF}">
  <ds:schemaRefs/>
</ds:datastoreItem>
</file>

<file path=customXml/itemProps8.xml><?xml version="1.0" encoding="utf-8"?>
<ds:datastoreItem xmlns:ds="http://schemas.openxmlformats.org/officeDocument/2006/customXml" ds:itemID="{896BE35F-17D9-44E2-A16E-4A243E46A46C}">
  <ds:schemaRefs/>
</ds:datastoreItem>
</file>

<file path=docProps/app.xml><?xml version="1.0" encoding="utf-8"?>
<Properties xmlns="http://schemas.openxmlformats.org/officeDocument/2006/extended-properties" xmlns:vt="http://schemas.openxmlformats.org/officeDocument/2006/docPropsVTypes">
  <TotalTime>114</TotalTime>
  <Words>5982</Words>
  <Application>Microsoft Office PowerPoint</Application>
  <PresentationFormat>Widescreen</PresentationFormat>
  <Paragraphs>653</Paragraphs>
  <Slides>62</Slides>
  <Notes>23</Notes>
  <HiddenSlides>1</HiddenSlides>
  <MMClips>0</MMClips>
  <ScaleCrop>false</ScaleCrop>
  <HeadingPairs>
    <vt:vector size="6" baseType="variant">
      <vt:variant>
        <vt:lpstr>Fonts Used</vt:lpstr>
      </vt:variant>
      <vt:variant>
        <vt:i4>24</vt:i4>
      </vt:variant>
      <vt:variant>
        <vt:lpstr>Theme</vt:lpstr>
      </vt:variant>
      <vt:variant>
        <vt:i4>11</vt:i4>
      </vt:variant>
      <vt:variant>
        <vt:lpstr>Slide Titles</vt:lpstr>
      </vt:variant>
      <vt:variant>
        <vt:i4>62</vt:i4>
      </vt:variant>
    </vt:vector>
  </HeadingPairs>
  <TitlesOfParts>
    <vt:vector size="97" baseType="lpstr">
      <vt:lpstr>AppleSymbols</vt:lpstr>
      <vt:lpstr>Arial</vt:lpstr>
      <vt:lpstr>Arial Black</vt:lpstr>
      <vt:lpstr>Arial Narrow</vt:lpstr>
      <vt:lpstr>Calibri</vt:lpstr>
      <vt:lpstr>Calibri Light</vt:lpstr>
      <vt:lpstr>Courier New</vt:lpstr>
      <vt:lpstr>Georgia</vt:lpstr>
      <vt:lpstr>Georgia Bold</vt:lpstr>
      <vt:lpstr>Lucida Grande</vt:lpstr>
      <vt:lpstr>MetLife Circular</vt:lpstr>
      <vt:lpstr>Montserrat</vt:lpstr>
      <vt:lpstr>Montserrat Bold</vt:lpstr>
      <vt:lpstr>Montserrat Classic Bold</vt:lpstr>
      <vt:lpstr>Montserrat SemiBold</vt:lpstr>
      <vt:lpstr>Open Sans</vt:lpstr>
      <vt:lpstr>Open Sans Bold</vt:lpstr>
      <vt:lpstr>STIXGeneral-Regular</vt:lpstr>
      <vt:lpstr>Sun Life New Display</vt:lpstr>
      <vt:lpstr>Sun Life New Text</vt:lpstr>
      <vt:lpstr>Symbol</vt:lpstr>
      <vt:lpstr>System Font Regular</vt:lpstr>
      <vt:lpstr>Times New Roman</vt:lpstr>
      <vt:lpstr>Wingdings</vt:lpstr>
      <vt:lpstr>Office Theme</vt:lpstr>
      <vt:lpstr>1_Office Theme</vt:lpstr>
      <vt:lpstr>Custom Design</vt:lpstr>
      <vt:lpstr>3_Custom Design</vt:lpstr>
      <vt:lpstr>Cigna_PPT_PhotoTemplate_B2C_blue</vt:lpstr>
      <vt:lpstr>Cigna_B2B_Photo_Blue_MAC</vt:lpstr>
      <vt:lpstr>3_Office Theme</vt:lpstr>
      <vt:lpstr>2_Default Theme</vt:lpstr>
      <vt:lpstr>4_Office Theme</vt:lpstr>
      <vt:lpstr>5_Office Theme</vt:lpstr>
      <vt:lpstr>6_Office Theme</vt:lpstr>
      <vt:lpstr>PowerPoint Presentation</vt:lpstr>
      <vt:lpstr>PowerPoint Presentation</vt:lpstr>
      <vt:lpstr>Plan Year 2025​ Benefits Option Period</vt:lpstr>
      <vt:lpstr>Dental plan presentations</vt:lpstr>
      <vt:lpstr>All dental plans</vt:lpstr>
      <vt:lpstr>Dental plans</vt:lpstr>
      <vt:lpstr>PowerPoint Presentation</vt:lpstr>
      <vt:lpstr>PowerPoint Presentation</vt:lpstr>
      <vt:lpstr>PowerPoint Presentation</vt:lpstr>
      <vt:lpstr>PowerPoint Presentation</vt:lpstr>
      <vt:lpstr>PowerPoint Presentation</vt:lpstr>
      <vt:lpstr>YOUR CIGNA DENTAL BENEFITS</vt:lpstr>
      <vt:lpstr>Welcome to Cigna!</vt:lpstr>
      <vt:lpstr>A plan where one dentist coordinates your care within a network that provides general and specialty dental care</vt:lpstr>
      <vt:lpstr>Prepaid Plan (DHMO)</vt:lpstr>
      <vt:lpstr>Your coverage</vt:lpstr>
      <vt:lpstr>Cigna Dental Oral Health Integration Program® </vt:lpstr>
      <vt:lpstr>myCigna is your Cigna – Dental</vt:lpstr>
      <vt:lpstr>We’re here 24/7/365</vt:lpstr>
      <vt:lpstr>THANK YOU FOR YOUR TIME!</vt:lpstr>
      <vt:lpstr>Appendix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Dental Plan</vt:lpstr>
      <vt:lpstr>WHY CHOOSE HEALTHCHOICE DENTAL?</vt:lpstr>
      <vt:lpstr>Preventive Services</vt:lpstr>
      <vt:lpstr>Basic Restorative Services</vt:lpstr>
      <vt:lpstr>Major Restorative Services</vt:lpstr>
      <vt:lpstr>Orthodontic Services</vt:lpstr>
      <vt:lpstr>Resources</vt:lpstr>
      <vt:lpstr>Dental Insurance Prepared for: State of Oklahoma </vt:lpstr>
      <vt:lpstr>Dental PPO D1 – What’s in it for you? D2 D3</vt:lpstr>
      <vt:lpstr>Dual Option Benefits Breakdown</vt:lpstr>
      <vt:lpstr>Find a Dental Provider</vt:lpstr>
      <vt:lpstr>You can benefit from MyBenefits</vt:lpstr>
      <vt:lpstr>The MetLife Mobile App</vt:lpstr>
      <vt:lpstr>www.metlife.com/info/oklahoma/  1-855-676-9443</vt:lpstr>
      <vt:lpstr>Thank you.</vt:lpstr>
      <vt:lpstr>Dental Footnotes</vt:lpstr>
      <vt:lpstr>Product Disclaimers</vt:lpstr>
      <vt:lpstr>YOUR BENEFITS FROM SUN LIFE Discover new ways to protect what you love</vt:lpstr>
      <vt:lpstr>Dental insurance</vt:lpstr>
      <vt:lpstr>Sun Life Dental</vt:lpstr>
      <vt:lpstr>Coinsurance for Covered Services</vt:lpstr>
      <vt:lpstr>Network dentists can save you* $$</vt:lpstr>
      <vt:lpstr>Lifetime of Smiles® </vt:lpstr>
      <vt:lpstr>Teledentistry</vt:lpstr>
      <vt:lpstr>Accessing your  dental ID card</vt:lpstr>
      <vt:lpstr>How to find a dentist</vt:lpstr>
      <vt:lpstr>Sun Life’s Dental Health Center</vt:lpstr>
      <vt:lpstr>The importance of submitting a pre-determination </vt:lpstr>
      <vt:lpstr>What if you are in the middle  of a treatment?</vt:lpstr>
      <vt:lpstr>You’ve built a great life.  Protect it.</vt:lpstr>
      <vt:lpstr>The “fine print” </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Baker</dc:creator>
  <cp:lastModifiedBy>Jake Lowrey</cp:lastModifiedBy>
  <cp:revision>9</cp:revision>
  <dcterms:created xsi:type="dcterms:W3CDTF">2024-09-06T19:23:43Z</dcterms:created>
  <dcterms:modified xsi:type="dcterms:W3CDTF">2024-10-08T18:16:25Z</dcterms:modified>
</cp:coreProperties>
</file>