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4"/>
  </p:sldMasterIdLst>
  <p:notesMasterIdLst>
    <p:notesMasterId r:id="rId21"/>
  </p:notesMasterIdLst>
  <p:handoutMasterIdLst>
    <p:handoutMasterId r:id="rId22"/>
  </p:handoutMasterIdLst>
  <p:sldIdLst>
    <p:sldId id="283" r:id="rId5"/>
    <p:sldId id="2076137129" r:id="rId6"/>
    <p:sldId id="2076137076" r:id="rId7"/>
    <p:sldId id="2076137130" r:id="rId8"/>
    <p:sldId id="2076137126" r:id="rId9"/>
    <p:sldId id="2076137148" r:id="rId10"/>
    <p:sldId id="2076137149" r:id="rId11"/>
    <p:sldId id="2076137132" r:id="rId12"/>
    <p:sldId id="2076137082" r:id="rId13"/>
    <p:sldId id="2076137078" r:id="rId14"/>
    <p:sldId id="2076137151" r:id="rId15"/>
    <p:sldId id="2076137152" r:id="rId16"/>
    <p:sldId id="2076137134" r:id="rId17"/>
    <p:sldId id="2076137153" r:id="rId18"/>
    <p:sldId id="2076137154" r:id="rId19"/>
    <p:sldId id="2076137147" r:id="rId20"/>
  </p:sldIdLst>
  <p:sldSz cx="12801600" cy="7772400"/>
  <p:notesSz cx="7315200" cy="96012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0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1F172-49A3-2E50-7756-5E29BA7C75DA}" name="Barlow, Jim" initials="BJ" userId="S::jim.barlow@am.jll.com::d7c18939-bbee-48e2-b5af-b439cc4a0cb5" providerId="AD"/>
  <p188:author id="{8486FC9F-F8C9-0ACE-C573-08B5DE09D3FE}" name="Rhodes, Heidi" initials="RH" userId="S::heidi.rhodes@am.jll.com::5a0d739b-31f8-47e8-be4a-f2fe939838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bel, Nicholas" initials="GN" lastIdx="18" clrIdx="6">
    <p:extLst>
      <p:ext uri="{19B8F6BF-5375-455C-9EA6-DF929625EA0E}">
        <p15:presenceInfo xmlns:p15="http://schemas.microsoft.com/office/powerpoint/2012/main" userId="S::Nicholas.Gabel@am.jll.com::23a9e290-c64b-4822-a4da-7378c040a715" providerId="AD"/>
      </p:ext>
    </p:extLst>
  </p:cmAuthor>
  <p:cmAuthor id="1" name="Jessica Tiznado" initials="JT" lastIdx="18" clrIdx="0">
    <p:extLst>
      <p:ext uri="{19B8F6BF-5375-455C-9EA6-DF929625EA0E}">
        <p15:presenceInfo xmlns:p15="http://schemas.microsoft.com/office/powerpoint/2012/main" userId="Jessica Tiznado" providerId="None"/>
      </p:ext>
    </p:extLst>
  </p:cmAuthor>
  <p:cmAuthor id="8" name="Carroll, BrianC" initials="CB" lastIdx="5" clrIdx="7">
    <p:extLst>
      <p:ext uri="{19B8F6BF-5375-455C-9EA6-DF929625EA0E}">
        <p15:presenceInfo xmlns:p15="http://schemas.microsoft.com/office/powerpoint/2012/main" userId="S::brianc.carroll@am.jll.com::6f37207c-6f2d-41eb-a914-a40cb038c486" providerId="AD"/>
      </p:ext>
    </p:extLst>
  </p:cmAuthor>
  <p:cmAuthor id="2" name="Jamieson, Jill" initials="JJ" lastIdx="5" clrIdx="1">
    <p:extLst>
      <p:ext uri="{19B8F6BF-5375-455C-9EA6-DF929625EA0E}">
        <p15:presenceInfo xmlns:p15="http://schemas.microsoft.com/office/powerpoint/2012/main" userId="S::Jill.Jamieson@am.jll.com::774a5197-9d3d-4445-bd1a-a1ccf4a97383" providerId="AD"/>
      </p:ext>
    </p:extLst>
  </p:cmAuthor>
  <p:cmAuthor id="3" name="Stowell, Lindsay" initials="SL" lastIdx="2" clrIdx="2">
    <p:extLst>
      <p:ext uri="{19B8F6BF-5375-455C-9EA6-DF929625EA0E}">
        <p15:presenceInfo xmlns:p15="http://schemas.microsoft.com/office/powerpoint/2012/main" userId="S::Lindsay.Stowell@am.jll.com::acd2cf82-7e45-443b-aee6-89abce660eaf" providerId="AD"/>
      </p:ext>
    </p:extLst>
  </p:cmAuthor>
  <p:cmAuthor id="4" name="Hunt, Bob" initials="HB" lastIdx="50" clrIdx="3">
    <p:extLst>
      <p:ext uri="{19B8F6BF-5375-455C-9EA6-DF929625EA0E}">
        <p15:presenceInfo xmlns:p15="http://schemas.microsoft.com/office/powerpoint/2012/main" userId="S::Bob.Hunt@am.jll.com::641ed7a2-9bbf-45d0-ae15-2716b2fe90aa" providerId="AD"/>
      </p:ext>
    </p:extLst>
  </p:cmAuthor>
  <p:cmAuthor id="5" name="Kurtz, Aaron" initials="KA" lastIdx="26" clrIdx="4">
    <p:extLst>
      <p:ext uri="{19B8F6BF-5375-455C-9EA6-DF929625EA0E}">
        <p15:presenceInfo xmlns:p15="http://schemas.microsoft.com/office/powerpoint/2012/main" userId="Kurtz, Aaron" providerId="None"/>
      </p:ext>
    </p:extLst>
  </p:cmAuthor>
  <p:cmAuthor id="6" name="Kashef, Omar" initials="KO" lastIdx="32" clrIdx="5">
    <p:extLst>
      <p:ext uri="{19B8F6BF-5375-455C-9EA6-DF929625EA0E}">
        <p15:presenceInfo xmlns:p15="http://schemas.microsoft.com/office/powerpoint/2012/main" userId="S::Omar.Kashef@am.jll.com::4a8ecde7-dc54-4cae-8286-abd8cc921b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D9D9"/>
    <a:srgbClr val="E30613"/>
    <a:srgbClr val="E8E8E8"/>
    <a:srgbClr val="0064A1"/>
    <a:srgbClr val="EBECEC"/>
    <a:srgbClr val="B5B5B5"/>
    <a:srgbClr val="626468"/>
    <a:srgbClr val="DBD6C7"/>
    <a:srgbClr val="6164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50" y="90"/>
      </p:cViewPr>
      <p:guideLst>
        <p:guide orient="horz" pos="2448"/>
        <p:guide pos="40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46535235521653E-2"/>
          <c:y val="0.1089088285082512"/>
          <c:w val="0.87895953940640292"/>
          <c:h val="0.6559508990428768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6F-4781-9EAE-73FBA1E156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6F-4781-9EAE-73FBA1E156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6F-4781-9EAE-73FBA1E156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6F-4781-9EAE-73FBA1E1560F}"/>
              </c:ext>
            </c:extLst>
          </c:dPt>
          <c:dLbls>
            <c:dLbl>
              <c:idx val="0"/>
              <c:layout>
                <c:manualLayout>
                  <c:x val="1.5634771732332613E-2"/>
                  <c:y val="-3.0049056156979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6F-4781-9EAE-73FBA1E1560F}"/>
                </c:ext>
              </c:extLst>
            </c:dLbl>
            <c:dLbl>
              <c:idx val="1"/>
              <c:layout>
                <c:manualLayout>
                  <c:x val="-2.388618087808629E-17"/>
                  <c:y val="-4.06401300484161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6F-4781-9EAE-73FBA1E1560F}"/>
                </c:ext>
              </c:extLst>
            </c:dLbl>
            <c:dLbl>
              <c:idx val="2"/>
              <c:layout>
                <c:manualLayout>
                  <c:x val="1.04231811548884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6F-4781-9EAE-73FBA1E1560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Work Space</c:v>
                </c:pt>
                <c:pt idx="1">
                  <c:v>Collaboration Space</c:v>
                </c:pt>
                <c:pt idx="2">
                  <c:v>Support Space</c:v>
                </c:pt>
                <c:pt idx="3">
                  <c:v>Utility Space</c:v>
                </c:pt>
              </c:strCache>
            </c:strRef>
          </c:cat>
          <c:val>
            <c:numRef>
              <c:f>Sheet1!$B$2:$B$5</c:f>
              <c:numCache>
                <c:formatCode>0%</c:formatCode>
                <c:ptCount val="4"/>
                <c:pt idx="0">
                  <c:v>0.54883421080906847</c:v>
                </c:pt>
                <c:pt idx="1">
                  <c:v>0.16694960782206944</c:v>
                </c:pt>
                <c:pt idx="2">
                  <c:v>0.15178897603954014</c:v>
                </c:pt>
                <c:pt idx="3">
                  <c:v>0.13242720532932203</c:v>
                </c:pt>
              </c:numCache>
            </c:numRef>
          </c:val>
          <c:extLst>
            <c:ext xmlns:c16="http://schemas.microsoft.com/office/drawing/2014/chart" uri="{C3380CC4-5D6E-409C-BE32-E72D297353CC}">
              <c16:uniqueId val="{00000008-726F-4781-9EAE-73FBA1E1560F}"/>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
          <c:y val="0.78014585646674073"/>
          <c:w val="0.99900219585518935"/>
          <c:h val="0.146701909446110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50897-7F3B-45D5-8837-A2C87A4C10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EC0C01-BD90-4C3C-ACA7-9DB059B98893}">
      <dgm:prSet/>
      <dgm:spPr/>
      <dgm:t>
        <a:bodyPr/>
        <a:lstStyle/>
        <a:p>
          <a:r>
            <a:rPr lang="en-US" b="1"/>
            <a:t>Legislation / Policy</a:t>
          </a:r>
        </a:p>
      </dgm:t>
    </dgm:pt>
    <dgm:pt modelId="{215ADA6B-990E-492D-ADCB-B372B1ACBD51}" type="parTrans" cxnId="{309122D2-FE57-48AE-9C36-1DB736033990}">
      <dgm:prSet/>
      <dgm:spPr/>
      <dgm:t>
        <a:bodyPr/>
        <a:lstStyle/>
        <a:p>
          <a:endParaRPr lang="en-US"/>
        </a:p>
      </dgm:t>
    </dgm:pt>
    <dgm:pt modelId="{DC429CB0-7A07-4DE0-BCD1-56AFDB395448}" type="sibTrans" cxnId="{309122D2-FE57-48AE-9C36-1DB736033990}">
      <dgm:prSet/>
      <dgm:spPr/>
      <dgm:t>
        <a:bodyPr/>
        <a:lstStyle/>
        <a:p>
          <a:endParaRPr lang="en-US"/>
        </a:p>
      </dgm:t>
    </dgm:pt>
    <dgm:pt modelId="{A192A56A-8B24-4623-BC02-BC13BCD473A5}">
      <dgm:prSet/>
      <dgm:spPr/>
      <dgm:t>
        <a:bodyPr/>
        <a:lstStyle/>
        <a:p>
          <a:r>
            <a:rPr lang="en-US" b="0"/>
            <a:t>Review of the State’s current real estate-related legislation and policies</a:t>
          </a:r>
          <a:endParaRPr lang="en-US"/>
        </a:p>
      </dgm:t>
    </dgm:pt>
    <dgm:pt modelId="{C5E6BECD-562B-4FA9-BDA9-EDFEC72DB358}" type="parTrans" cxnId="{E9FD559B-9835-42E9-BAF0-96503CC0C048}">
      <dgm:prSet/>
      <dgm:spPr/>
      <dgm:t>
        <a:bodyPr/>
        <a:lstStyle/>
        <a:p>
          <a:endParaRPr lang="en-US"/>
        </a:p>
      </dgm:t>
    </dgm:pt>
    <dgm:pt modelId="{1C8CD1E4-FAC2-48B3-BAF6-2B3929ACF963}" type="sibTrans" cxnId="{E9FD559B-9835-42E9-BAF0-96503CC0C048}">
      <dgm:prSet/>
      <dgm:spPr/>
      <dgm:t>
        <a:bodyPr/>
        <a:lstStyle/>
        <a:p>
          <a:endParaRPr lang="en-US"/>
        </a:p>
      </dgm:t>
    </dgm:pt>
    <dgm:pt modelId="{56CC5274-7006-4E37-9426-F30F93293C73}">
      <dgm:prSet/>
      <dgm:spPr/>
      <dgm:t>
        <a:bodyPr/>
        <a:lstStyle/>
        <a:p>
          <a:r>
            <a:rPr lang="en-US" b="1"/>
            <a:t>Technology</a:t>
          </a:r>
        </a:p>
      </dgm:t>
    </dgm:pt>
    <dgm:pt modelId="{8AA16413-5E0E-4460-A580-A9DD7D16782C}" type="parTrans" cxnId="{51EE8E34-748B-4568-AD33-E4FD8ECFBB0A}">
      <dgm:prSet/>
      <dgm:spPr/>
      <dgm:t>
        <a:bodyPr/>
        <a:lstStyle/>
        <a:p>
          <a:endParaRPr lang="en-US"/>
        </a:p>
      </dgm:t>
    </dgm:pt>
    <dgm:pt modelId="{48B585CF-2AED-47EB-9677-87A59BE31539}" type="sibTrans" cxnId="{51EE8E34-748B-4568-AD33-E4FD8ECFBB0A}">
      <dgm:prSet/>
      <dgm:spPr/>
      <dgm:t>
        <a:bodyPr/>
        <a:lstStyle/>
        <a:p>
          <a:endParaRPr lang="en-US"/>
        </a:p>
      </dgm:t>
    </dgm:pt>
    <dgm:pt modelId="{85099F67-04B8-4CC6-91BB-813229D0B0FC}">
      <dgm:prSet/>
      <dgm:spPr/>
      <dgm:t>
        <a:bodyPr/>
        <a:lstStyle/>
        <a:p>
          <a:r>
            <a:rPr lang="en-US" b="1"/>
            <a:t>Telework</a:t>
          </a:r>
        </a:p>
      </dgm:t>
    </dgm:pt>
    <dgm:pt modelId="{2F4633B6-8FD9-484D-AE06-A386F4C0F26E}" type="parTrans" cxnId="{92E90565-303C-4A48-BB25-7056967F0F61}">
      <dgm:prSet/>
      <dgm:spPr/>
      <dgm:t>
        <a:bodyPr/>
        <a:lstStyle/>
        <a:p>
          <a:endParaRPr lang="en-US"/>
        </a:p>
      </dgm:t>
    </dgm:pt>
    <dgm:pt modelId="{641557DC-462D-41DC-9EBA-38FF71E470BB}" type="sibTrans" cxnId="{92E90565-303C-4A48-BB25-7056967F0F61}">
      <dgm:prSet/>
      <dgm:spPr/>
      <dgm:t>
        <a:bodyPr/>
        <a:lstStyle/>
        <a:p>
          <a:endParaRPr lang="en-US"/>
        </a:p>
      </dgm:t>
    </dgm:pt>
    <dgm:pt modelId="{658F1702-7CBB-488B-B02B-D5EBC481935C}">
      <dgm:prSet/>
      <dgm:spPr/>
      <dgm:t>
        <a:bodyPr/>
        <a:lstStyle/>
        <a:p>
          <a:r>
            <a:rPr lang="en-US" b="1"/>
            <a:t>Facilities Management</a:t>
          </a:r>
        </a:p>
      </dgm:t>
    </dgm:pt>
    <dgm:pt modelId="{013E5C66-63EB-49A9-934B-E065337449BA}" type="parTrans" cxnId="{CDE33D56-7BA4-40B3-8D1B-5B21C0515205}">
      <dgm:prSet/>
      <dgm:spPr/>
      <dgm:t>
        <a:bodyPr/>
        <a:lstStyle/>
        <a:p>
          <a:endParaRPr lang="en-US"/>
        </a:p>
      </dgm:t>
    </dgm:pt>
    <dgm:pt modelId="{580F0459-0AF2-4061-8C45-C393FBAFCF4B}" type="sibTrans" cxnId="{CDE33D56-7BA4-40B3-8D1B-5B21C0515205}">
      <dgm:prSet/>
      <dgm:spPr/>
      <dgm:t>
        <a:bodyPr/>
        <a:lstStyle/>
        <a:p>
          <a:endParaRPr lang="en-US"/>
        </a:p>
      </dgm:t>
    </dgm:pt>
    <dgm:pt modelId="{BC0CAE95-2EC3-4EB0-92D5-A85D56F77D09}">
      <dgm:prSet/>
      <dgm:spPr/>
      <dgm:t>
        <a:bodyPr/>
        <a:lstStyle/>
        <a:p>
          <a:r>
            <a:rPr lang="en-US" b="0"/>
            <a:t>Evaluation of the technology the State uses to manage and operate its real estate portfolio</a:t>
          </a:r>
          <a:endParaRPr lang="en-US"/>
        </a:p>
      </dgm:t>
    </dgm:pt>
    <dgm:pt modelId="{7FF9B245-5701-4D70-B168-3C2D07B87A5E}" type="parTrans" cxnId="{2102BD84-947E-43F4-BEDF-FB77656D4183}">
      <dgm:prSet/>
      <dgm:spPr/>
      <dgm:t>
        <a:bodyPr/>
        <a:lstStyle/>
        <a:p>
          <a:endParaRPr lang="en-US"/>
        </a:p>
      </dgm:t>
    </dgm:pt>
    <dgm:pt modelId="{2999D930-7A0C-4272-BE44-C3E18441D6FD}" type="sibTrans" cxnId="{2102BD84-947E-43F4-BEDF-FB77656D4183}">
      <dgm:prSet/>
      <dgm:spPr/>
      <dgm:t>
        <a:bodyPr/>
        <a:lstStyle/>
        <a:p>
          <a:endParaRPr lang="en-US"/>
        </a:p>
      </dgm:t>
    </dgm:pt>
    <dgm:pt modelId="{DB32D8B1-FB5E-4A60-AE7F-82ACC9BFCA13}">
      <dgm:prSet/>
      <dgm:spPr/>
      <dgm:t>
        <a:bodyPr/>
        <a:lstStyle/>
        <a:p>
          <a:r>
            <a:rPr lang="en-US"/>
            <a:t>Evaluation of current and planned telework practices / initiatives</a:t>
          </a:r>
        </a:p>
      </dgm:t>
    </dgm:pt>
    <dgm:pt modelId="{4909668A-E2CA-4FE2-9FE5-5819BC612143}" type="parTrans" cxnId="{F703A977-C078-42F7-B82C-617B2CB6B178}">
      <dgm:prSet/>
      <dgm:spPr/>
      <dgm:t>
        <a:bodyPr/>
        <a:lstStyle/>
        <a:p>
          <a:endParaRPr lang="en-US"/>
        </a:p>
      </dgm:t>
    </dgm:pt>
    <dgm:pt modelId="{6568B401-06BF-48D5-9503-A7F01BACE230}" type="sibTrans" cxnId="{F703A977-C078-42F7-B82C-617B2CB6B178}">
      <dgm:prSet/>
      <dgm:spPr/>
      <dgm:t>
        <a:bodyPr/>
        <a:lstStyle/>
        <a:p>
          <a:endParaRPr lang="en-US"/>
        </a:p>
      </dgm:t>
    </dgm:pt>
    <dgm:pt modelId="{ED972CAE-273A-47AB-86ED-4E6745B11700}">
      <dgm:prSet/>
      <dgm:spPr/>
      <dgm:t>
        <a:bodyPr/>
        <a:lstStyle/>
        <a:p>
          <a:r>
            <a:rPr lang="en-US" b="0"/>
            <a:t>Analysis of facilities management (FM) costs, practices, and general approach</a:t>
          </a:r>
          <a:endParaRPr lang="en-US"/>
        </a:p>
      </dgm:t>
    </dgm:pt>
    <dgm:pt modelId="{6ABCFD60-2434-4DF7-9864-D9300B484E95}" type="parTrans" cxnId="{2E05DD5D-C454-4F79-8948-B6E168AD2C12}">
      <dgm:prSet/>
      <dgm:spPr/>
      <dgm:t>
        <a:bodyPr/>
        <a:lstStyle/>
        <a:p>
          <a:endParaRPr lang="en-US"/>
        </a:p>
      </dgm:t>
    </dgm:pt>
    <dgm:pt modelId="{83814555-6BEE-4C45-B33A-F44E49C348F1}" type="sibTrans" cxnId="{2E05DD5D-C454-4F79-8948-B6E168AD2C12}">
      <dgm:prSet/>
      <dgm:spPr/>
      <dgm:t>
        <a:bodyPr/>
        <a:lstStyle/>
        <a:p>
          <a:endParaRPr lang="en-US"/>
        </a:p>
      </dgm:t>
    </dgm:pt>
    <dgm:pt modelId="{46C06274-F5BE-4C75-8A29-F78B900E872A}">
      <dgm:prSet/>
      <dgm:spPr/>
      <dgm:t>
        <a:bodyPr/>
        <a:lstStyle/>
        <a:p>
          <a:r>
            <a:rPr lang="en-US" b="1"/>
            <a:t>Capital Planning</a:t>
          </a:r>
        </a:p>
      </dgm:t>
    </dgm:pt>
    <dgm:pt modelId="{64435CD8-7A41-4542-BBE2-91A705DEA44E}" type="parTrans" cxnId="{4FCA8439-0303-473E-92B0-A350A0C790CB}">
      <dgm:prSet/>
      <dgm:spPr/>
      <dgm:t>
        <a:bodyPr/>
        <a:lstStyle/>
        <a:p>
          <a:endParaRPr lang="en-US"/>
        </a:p>
      </dgm:t>
    </dgm:pt>
    <dgm:pt modelId="{0ED73574-D4B4-4F4D-89D9-C58056F0116F}" type="sibTrans" cxnId="{4FCA8439-0303-473E-92B0-A350A0C790CB}">
      <dgm:prSet/>
      <dgm:spPr/>
      <dgm:t>
        <a:bodyPr/>
        <a:lstStyle/>
        <a:p>
          <a:endParaRPr lang="en-US"/>
        </a:p>
      </dgm:t>
    </dgm:pt>
    <dgm:pt modelId="{DCED2B93-0264-47F5-8172-3E519488F864}">
      <dgm:prSet/>
      <dgm:spPr/>
      <dgm:t>
        <a:bodyPr/>
        <a:lstStyle/>
        <a:p>
          <a:r>
            <a:rPr lang="en-US"/>
            <a:t>Review of the State’s capital planning strategy and process</a:t>
          </a:r>
          <a:endParaRPr lang="en-US" b="0"/>
        </a:p>
      </dgm:t>
    </dgm:pt>
    <dgm:pt modelId="{F8EFA1C4-FB4D-4B6D-AD4C-AE143728ACAA}" type="parTrans" cxnId="{50F0196D-C1A7-45E4-AC6F-D605E0CC1073}">
      <dgm:prSet/>
      <dgm:spPr/>
      <dgm:t>
        <a:bodyPr/>
        <a:lstStyle/>
        <a:p>
          <a:endParaRPr lang="en-US"/>
        </a:p>
      </dgm:t>
    </dgm:pt>
    <dgm:pt modelId="{AC08B441-DB5A-414B-B9DF-EE2F2BD4C4DE}" type="sibTrans" cxnId="{50F0196D-C1A7-45E4-AC6F-D605E0CC1073}">
      <dgm:prSet/>
      <dgm:spPr/>
      <dgm:t>
        <a:bodyPr/>
        <a:lstStyle/>
        <a:p>
          <a:endParaRPr lang="en-US"/>
        </a:p>
      </dgm:t>
    </dgm:pt>
    <dgm:pt modelId="{BAB5C79A-7B70-42D2-97C2-568485104EF9}">
      <dgm:prSet/>
      <dgm:spPr/>
      <dgm:t>
        <a:bodyPr/>
        <a:lstStyle/>
        <a:p>
          <a:r>
            <a:rPr lang="en-US" b="1"/>
            <a:t>Real Estate Portfolio</a:t>
          </a:r>
        </a:p>
      </dgm:t>
    </dgm:pt>
    <dgm:pt modelId="{0C05AAE4-D9F8-400B-8A1D-C8EEC972F2B7}" type="parTrans" cxnId="{CA316494-33AD-4899-8F84-75D37BD8E1CE}">
      <dgm:prSet/>
      <dgm:spPr/>
      <dgm:t>
        <a:bodyPr/>
        <a:lstStyle/>
        <a:p>
          <a:endParaRPr lang="en-US"/>
        </a:p>
      </dgm:t>
    </dgm:pt>
    <dgm:pt modelId="{CDF688A5-E6F1-436B-A6F6-867F1B1271D4}" type="sibTrans" cxnId="{CA316494-33AD-4899-8F84-75D37BD8E1CE}">
      <dgm:prSet/>
      <dgm:spPr/>
      <dgm:t>
        <a:bodyPr/>
        <a:lstStyle/>
        <a:p>
          <a:endParaRPr lang="en-US"/>
        </a:p>
      </dgm:t>
    </dgm:pt>
    <dgm:pt modelId="{D113838A-70FA-4DFD-86D8-3865065667AA}">
      <dgm:prSet/>
      <dgm:spPr/>
      <dgm:t>
        <a:bodyPr/>
        <a:lstStyle/>
        <a:p>
          <a:r>
            <a:rPr lang="en-US" b="0"/>
            <a:t>Assessment of current conditions of the State’s real estate operations and portfolio</a:t>
          </a:r>
          <a:endParaRPr lang="en-US" b="1"/>
        </a:p>
      </dgm:t>
    </dgm:pt>
    <dgm:pt modelId="{A8360A16-E35E-4F02-97C6-D6873A3BCD18}" type="parTrans" cxnId="{9A2FB9F5-AAA3-4ECB-8EA0-8AAA4723AEE8}">
      <dgm:prSet/>
      <dgm:spPr/>
      <dgm:t>
        <a:bodyPr/>
        <a:lstStyle/>
        <a:p>
          <a:endParaRPr lang="en-US"/>
        </a:p>
      </dgm:t>
    </dgm:pt>
    <dgm:pt modelId="{460B1126-448D-4FBF-A616-F93A4D7195B5}" type="sibTrans" cxnId="{9A2FB9F5-AAA3-4ECB-8EA0-8AAA4723AEE8}">
      <dgm:prSet/>
      <dgm:spPr/>
      <dgm:t>
        <a:bodyPr/>
        <a:lstStyle/>
        <a:p>
          <a:endParaRPr lang="en-US"/>
        </a:p>
      </dgm:t>
    </dgm:pt>
    <dgm:pt modelId="{A6005319-D698-4192-8F65-CEF54E9D02AA}" type="pres">
      <dgm:prSet presAssocID="{5E250897-7F3B-45D5-8837-A2C87A4C1025}" presName="Name0" presStyleCnt="0">
        <dgm:presLayoutVars>
          <dgm:dir/>
          <dgm:animLvl val="lvl"/>
          <dgm:resizeHandles val="exact"/>
        </dgm:presLayoutVars>
      </dgm:prSet>
      <dgm:spPr/>
      <dgm:t>
        <a:bodyPr/>
        <a:lstStyle/>
        <a:p>
          <a:endParaRPr lang="en-US"/>
        </a:p>
      </dgm:t>
    </dgm:pt>
    <dgm:pt modelId="{D63607C9-22B9-4761-AF9A-8A67F00C99B6}" type="pres">
      <dgm:prSet presAssocID="{BAB5C79A-7B70-42D2-97C2-568485104EF9}" presName="linNode" presStyleCnt="0"/>
      <dgm:spPr/>
    </dgm:pt>
    <dgm:pt modelId="{BDCFA4F2-4D1E-4F8F-A066-CB2CC7A83C7A}" type="pres">
      <dgm:prSet presAssocID="{BAB5C79A-7B70-42D2-97C2-568485104EF9}" presName="parentText" presStyleLbl="node1" presStyleIdx="0" presStyleCnt="6">
        <dgm:presLayoutVars>
          <dgm:chMax val="1"/>
          <dgm:bulletEnabled val="1"/>
        </dgm:presLayoutVars>
      </dgm:prSet>
      <dgm:spPr/>
      <dgm:t>
        <a:bodyPr/>
        <a:lstStyle/>
        <a:p>
          <a:endParaRPr lang="en-US"/>
        </a:p>
      </dgm:t>
    </dgm:pt>
    <dgm:pt modelId="{B40B3B28-CB8C-4CB9-9310-C4B294289676}" type="pres">
      <dgm:prSet presAssocID="{BAB5C79A-7B70-42D2-97C2-568485104EF9}" presName="descendantText" presStyleLbl="alignAccFollowNode1" presStyleIdx="0" presStyleCnt="6">
        <dgm:presLayoutVars>
          <dgm:bulletEnabled val="1"/>
        </dgm:presLayoutVars>
      </dgm:prSet>
      <dgm:spPr/>
      <dgm:t>
        <a:bodyPr/>
        <a:lstStyle/>
        <a:p>
          <a:endParaRPr lang="en-US"/>
        </a:p>
      </dgm:t>
    </dgm:pt>
    <dgm:pt modelId="{17AC06C2-358A-4061-B1AF-CD3D54B7384B}" type="pres">
      <dgm:prSet presAssocID="{CDF688A5-E6F1-436B-A6F6-867F1B1271D4}" presName="sp" presStyleCnt="0"/>
      <dgm:spPr/>
    </dgm:pt>
    <dgm:pt modelId="{5C1AAA8A-5C39-4C22-BB42-AABCEE6B377A}" type="pres">
      <dgm:prSet presAssocID="{45EC0C01-BD90-4C3C-ACA7-9DB059B98893}" presName="linNode" presStyleCnt="0"/>
      <dgm:spPr/>
    </dgm:pt>
    <dgm:pt modelId="{99A67772-19F8-4C66-870B-A16F835C342B}" type="pres">
      <dgm:prSet presAssocID="{45EC0C01-BD90-4C3C-ACA7-9DB059B98893}" presName="parentText" presStyleLbl="node1" presStyleIdx="1" presStyleCnt="6">
        <dgm:presLayoutVars>
          <dgm:chMax val="1"/>
          <dgm:bulletEnabled val="1"/>
        </dgm:presLayoutVars>
      </dgm:prSet>
      <dgm:spPr/>
      <dgm:t>
        <a:bodyPr/>
        <a:lstStyle/>
        <a:p>
          <a:endParaRPr lang="en-US"/>
        </a:p>
      </dgm:t>
    </dgm:pt>
    <dgm:pt modelId="{DBCC6B07-5ABD-451C-AA01-2971D7A213A5}" type="pres">
      <dgm:prSet presAssocID="{45EC0C01-BD90-4C3C-ACA7-9DB059B98893}" presName="descendantText" presStyleLbl="alignAccFollowNode1" presStyleIdx="1" presStyleCnt="6">
        <dgm:presLayoutVars>
          <dgm:bulletEnabled val="1"/>
        </dgm:presLayoutVars>
      </dgm:prSet>
      <dgm:spPr/>
      <dgm:t>
        <a:bodyPr/>
        <a:lstStyle/>
        <a:p>
          <a:endParaRPr lang="en-US"/>
        </a:p>
      </dgm:t>
    </dgm:pt>
    <dgm:pt modelId="{59AF4E60-4438-4C1F-A385-0C89C283FE6C}" type="pres">
      <dgm:prSet presAssocID="{DC429CB0-7A07-4DE0-BCD1-56AFDB395448}" presName="sp" presStyleCnt="0"/>
      <dgm:spPr/>
    </dgm:pt>
    <dgm:pt modelId="{4C4C3247-82E5-4FCB-914F-695289387BC5}" type="pres">
      <dgm:prSet presAssocID="{46C06274-F5BE-4C75-8A29-F78B900E872A}" presName="linNode" presStyleCnt="0"/>
      <dgm:spPr/>
    </dgm:pt>
    <dgm:pt modelId="{7168DF3C-CD4A-4E44-8E53-3D7C88208EEA}" type="pres">
      <dgm:prSet presAssocID="{46C06274-F5BE-4C75-8A29-F78B900E872A}" presName="parentText" presStyleLbl="node1" presStyleIdx="2" presStyleCnt="6">
        <dgm:presLayoutVars>
          <dgm:chMax val="1"/>
          <dgm:bulletEnabled val="1"/>
        </dgm:presLayoutVars>
      </dgm:prSet>
      <dgm:spPr/>
      <dgm:t>
        <a:bodyPr/>
        <a:lstStyle/>
        <a:p>
          <a:endParaRPr lang="en-US"/>
        </a:p>
      </dgm:t>
    </dgm:pt>
    <dgm:pt modelId="{84782DBD-F2BB-4857-9B4B-1E93F8EBA9CF}" type="pres">
      <dgm:prSet presAssocID="{46C06274-F5BE-4C75-8A29-F78B900E872A}" presName="descendantText" presStyleLbl="alignAccFollowNode1" presStyleIdx="2" presStyleCnt="6">
        <dgm:presLayoutVars>
          <dgm:bulletEnabled val="1"/>
        </dgm:presLayoutVars>
      </dgm:prSet>
      <dgm:spPr/>
      <dgm:t>
        <a:bodyPr/>
        <a:lstStyle/>
        <a:p>
          <a:endParaRPr lang="en-US"/>
        </a:p>
      </dgm:t>
    </dgm:pt>
    <dgm:pt modelId="{BB4B537F-1369-4E06-8371-239D33953B58}" type="pres">
      <dgm:prSet presAssocID="{0ED73574-D4B4-4F4D-89D9-C58056F0116F}" presName="sp" presStyleCnt="0"/>
      <dgm:spPr/>
    </dgm:pt>
    <dgm:pt modelId="{5CB9B36F-DA79-4ACE-8491-ABE20D908758}" type="pres">
      <dgm:prSet presAssocID="{56CC5274-7006-4E37-9426-F30F93293C73}" presName="linNode" presStyleCnt="0"/>
      <dgm:spPr/>
    </dgm:pt>
    <dgm:pt modelId="{5A444C95-CAB9-4C73-8266-6F54C76BF2B3}" type="pres">
      <dgm:prSet presAssocID="{56CC5274-7006-4E37-9426-F30F93293C73}" presName="parentText" presStyleLbl="node1" presStyleIdx="3" presStyleCnt="6">
        <dgm:presLayoutVars>
          <dgm:chMax val="1"/>
          <dgm:bulletEnabled val="1"/>
        </dgm:presLayoutVars>
      </dgm:prSet>
      <dgm:spPr/>
      <dgm:t>
        <a:bodyPr/>
        <a:lstStyle/>
        <a:p>
          <a:endParaRPr lang="en-US"/>
        </a:p>
      </dgm:t>
    </dgm:pt>
    <dgm:pt modelId="{83A859B4-6337-47FD-91F3-5EBF3B63DD09}" type="pres">
      <dgm:prSet presAssocID="{56CC5274-7006-4E37-9426-F30F93293C73}" presName="descendantText" presStyleLbl="alignAccFollowNode1" presStyleIdx="3" presStyleCnt="6">
        <dgm:presLayoutVars>
          <dgm:bulletEnabled val="1"/>
        </dgm:presLayoutVars>
      </dgm:prSet>
      <dgm:spPr/>
      <dgm:t>
        <a:bodyPr/>
        <a:lstStyle/>
        <a:p>
          <a:endParaRPr lang="en-US"/>
        </a:p>
      </dgm:t>
    </dgm:pt>
    <dgm:pt modelId="{212E33F3-AE2A-4BF0-8A10-DAEA94563F01}" type="pres">
      <dgm:prSet presAssocID="{48B585CF-2AED-47EB-9677-87A59BE31539}" presName="sp" presStyleCnt="0"/>
      <dgm:spPr/>
    </dgm:pt>
    <dgm:pt modelId="{90F0ED7A-F40D-41B0-BC39-37687A548581}" type="pres">
      <dgm:prSet presAssocID="{85099F67-04B8-4CC6-91BB-813229D0B0FC}" presName="linNode" presStyleCnt="0"/>
      <dgm:spPr/>
    </dgm:pt>
    <dgm:pt modelId="{59755189-055E-466E-BF78-1D2F5AB6B4C0}" type="pres">
      <dgm:prSet presAssocID="{85099F67-04B8-4CC6-91BB-813229D0B0FC}" presName="parentText" presStyleLbl="node1" presStyleIdx="4" presStyleCnt="6">
        <dgm:presLayoutVars>
          <dgm:chMax val="1"/>
          <dgm:bulletEnabled val="1"/>
        </dgm:presLayoutVars>
      </dgm:prSet>
      <dgm:spPr/>
      <dgm:t>
        <a:bodyPr/>
        <a:lstStyle/>
        <a:p>
          <a:endParaRPr lang="en-US"/>
        </a:p>
      </dgm:t>
    </dgm:pt>
    <dgm:pt modelId="{2ECAF58B-E751-4306-B44A-728554E81220}" type="pres">
      <dgm:prSet presAssocID="{85099F67-04B8-4CC6-91BB-813229D0B0FC}" presName="descendantText" presStyleLbl="alignAccFollowNode1" presStyleIdx="4" presStyleCnt="6">
        <dgm:presLayoutVars>
          <dgm:bulletEnabled val="1"/>
        </dgm:presLayoutVars>
      </dgm:prSet>
      <dgm:spPr/>
      <dgm:t>
        <a:bodyPr/>
        <a:lstStyle/>
        <a:p>
          <a:endParaRPr lang="en-US"/>
        </a:p>
      </dgm:t>
    </dgm:pt>
    <dgm:pt modelId="{CCB0815F-6758-4F87-8BCC-FC01D28CCE91}" type="pres">
      <dgm:prSet presAssocID="{641557DC-462D-41DC-9EBA-38FF71E470BB}" presName="sp" presStyleCnt="0"/>
      <dgm:spPr/>
    </dgm:pt>
    <dgm:pt modelId="{510CFA68-1860-4776-8D6B-AD84A48B7D00}" type="pres">
      <dgm:prSet presAssocID="{658F1702-7CBB-488B-B02B-D5EBC481935C}" presName="linNode" presStyleCnt="0"/>
      <dgm:spPr/>
    </dgm:pt>
    <dgm:pt modelId="{BF9FB5D8-A6EB-485D-8CFC-5F6286F6F858}" type="pres">
      <dgm:prSet presAssocID="{658F1702-7CBB-488B-B02B-D5EBC481935C}" presName="parentText" presStyleLbl="node1" presStyleIdx="5" presStyleCnt="6">
        <dgm:presLayoutVars>
          <dgm:chMax val="1"/>
          <dgm:bulletEnabled val="1"/>
        </dgm:presLayoutVars>
      </dgm:prSet>
      <dgm:spPr/>
      <dgm:t>
        <a:bodyPr/>
        <a:lstStyle/>
        <a:p>
          <a:endParaRPr lang="en-US"/>
        </a:p>
      </dgm:t>
    </dgm:pt>
    <dgm:pt modelId="{553E7370-ACC5-41EF-B46A-25953013C107}" type="pres">
      <dgm:prSet presAssocID="{658F1702-7CBB-488B-B02B-D5EBC481935C}" presName="descendantText" presStyleLbl="alignAccFollowNode1" presStyleIdx="5" presStyleCnt="6">
        <dgm:presLayoutVars>
          <dgm:bulletEnabled val="1"/>
        </dgm:presLayoutVars>
      </dgm:prSet>
      <dgm:spPr/>
      <dgm:t>
        <a:bodyPr/>
        <a:lstStyle/>
        <a:p>
          <a:endParaRPr lang="en-US"/>
        </a:p>
      </dgm:t>
    </dgm:pt>
  </dgm:ptLst>
  <dgm:cxnLst>
    <dgm:cxn modelId="{066E6E3B-9838-438E-AD42-60515A1999A0}" type="presOf" srcId="{DB32D8B1-FB5E-4A60-AE7F-82ACC9BFCA13}" destId="{2ECAF58B-E751-4306-B44A-728554E81220}" srcOrd="0" destOrd="0" presId="urn:microsoft.com/office/officeart/2005/8/layout/vList5"/>
    <dgm:cxn modelId="{5547C7DE-87A7-4E9F-8179-AEA227B8EEE0}" type="presOf" srcId="{5E250897-7F3B-45D5-8837-A2C87A4C1025}" destId="{A6005319-D698-4192-8F65-CEF54E9D02AA}" srcOrd="0" destOrd="0" presId="urn:microsoft.com/office/officeart/2005/8/layout/vList5"/>
    <dgm:cxn modelId="{E65A2284-3548-451F-BDC3-10FC3495AE06}" type="presOf" srcId="{45EC0C01-BD90-4C3C-ACA7-9DB059B98893}" destId="{99A67772-19F8-4C66-870B-A16F835C342B}" srcOrd="0" destOrd="0" presId="urn:microsoft.com/office/officeart/2005/8/layout/vList5"/>
    <dgm:cxn modelId="{CC3DFA24-0554-4523-B89E-041A02EB8028}" type="presOf" srcId="{658F1702-7CBB-488B-B02B-D5EBC481935C}" destId="{BF9FB5D8-A6EB-485D-8CFC-5F6286F6F858}" srcOrd="0" destOrd="0" presId="urn:microsoft.com/office/officeart/2005/8/layout/vList5"/>
    <dgm:cxn modelId="{8867CBC3-F50A-455B-83F2-EEDBE9A6D7FB}" type="presOf" srcId="{A192A56A-8B24-4623-BC02-BC13BCD473A5}" destId="{DBCC6B07-5ABD-451C-AA01-2971D7A213A5}" srcOrd="0" destOrd="0" presId="urn:microsoft.com/office/officeart/2005/8/layout/vList5"/>
    <dgm:cxn modelId="{50F0196D-C1A7-45E4-AC6F-D605E0CC1073}" srcId="{46C06274-F5BE-4C75-8A29-F78B900E872A}" destId="{DCED2B93-0264-47F5-8172-3E519488F864}" srcOrd="0" destOrd="0" parTransId="{F8EFA1C4-FB4D-4B6D-AD4C-AE143728ACAA}" sibTransId="{AC08B441-DB5A-414B-B9DF-EE2F2BD4C4DE}"/>
    <dgm:cxn modelId="{CDE33D56-7BA4-40B3-8D1B-5B21C0515205}" srcId="{5E250897-7F3B-45D5-8837-A2C87A4C1025}" destId="{658F1702-7CBB-488B-B02B-D5EBC481935C}" srcOrd="5" destOrd="0" parTransId="{013E5C66-63EB-49A9-934B-E065337449BA}" sibTransId="{580F0459-0AF2-4061-8C45-C393FBAFCF4B}"/>
    <dgm:cxn modelId="{BF675CE0-D90C-44C0-BA5E-1FF6439D83A5}" type="presOf" srcId="{85099F67-04B8-4CC6-91BB-813229D0B0FC}" destId="{59755189-055E-466E-BF78-1D2F5AB6B4C0}" srcOrd="0" destOrd="0" presId="urn:microsoft.com/office/officeart/2005/8/layout/vList5"/>
    <dgm:cxn modelId="{2076DD16-2502-4AF9-A06E-37A10E1AFBE7}" type="presOf" srcId="{56CC5274-7006-4E37-9426-F30F93293C73}" destId="{5A444C95-CAB9-4C73-8266-6F54C76BF2B3}" srcOrd="0" destOrd="0" presId="urn:microsoft.com/office/officeart/2005/8/layout/vList5"/>
    <dgm:cxn modelId="{9A2FB9F5-AAA3-4ECB-8EA0-8AAA4723AEE8}" srcId="{BAB5C79A-7B70-42D2-97C2-568485104EF9}" destId="{D113838A-70FA-4DFD-86D8-3865065667AA}" srcOrd="0" destOrd="0" parTransId="{A8360A16-E35E-4F02-97C6-D6873A3BCD18}" sibTransId="{460B1126-448D-4FBF-A616-F93A4D7195B5}"/>
    <dgm:cxn modelId="{2102BD84-947E-43F4-BEDF-FB77656D4183}" srcId="{56CC5274-7006-4E37-9426-F30F93293C73}" destId="{BC0CAE95-2EC3-4EB0-92D5-A85D56F77D09}" srcOrd="0" destOrd="0" parTransId="{7FF9B245-5701-4D70-B168-3C2D07B87A5E}" sibTransId="{2999D930-7A0C-4272-BE44-C3E18441D6FD}"/>
    <dgm:cxn modelId="{80FB0F0E-3F30-45EA-BA59-1791BC221B98}" type="presOf" srcId="{DCED2B93-0264-47F5-8172-3E519488F864}" destId="{84782DBD-F2BB-4857-9B4B-1E93F8EBA9CF}" srcOrd="0" destOrd="0" presId="urn:microsoft.com/office/officeart/2005/8/layout/vList5"/>
    <dgm:cxn modelId="{92E90565-303C-4A48-BB25-7056967F0F61}" srcId="{5E250897-7F3B-45D5-8837-A2C87A4C1025}" destId="{85099F67-04B8-4CC6-91BB-813229D0B0FC}" srcOrd="4" destOrd="0" parTransId="{2F4633B6-8FD9-484D-AE06-A386F4C0F26E}" sibTransId="{641557DC-462D-41DC-9EBA-38FF71E470BB}"/>
    <dgm:cxn modelId="{26E93077-CB39-407F-8802-33A21CDD9E17}" type="presOf" srcId="{46C06274-F5BE-4C75-8A29-F78B900E872A}" destId="{7168DF3C-CD4A-4E44-8E53-3D7C88208EEA}" srcOrd="0" destOrd="0" presId="urn:microsoft.com/office/officeart/2005/8/layout/vList5"/>
    <dgm:cxn modelId="{87A2A5B7-3F8A-47E2-8AB7-D5F32C7AD895}" type="presOf" srcId="{BC0CAE95-2EC3-4EB0-92D5-A85D56F77D09}" destId="{83A859B4-6337-47FD-91F3-5EBF3B63DD09}" srcOrd="0" destOrd="0" presId="urn:microsoft.com/office/officeart/2005/8/layout/vList5"/>
    <dgm:cxn modelId="{49FDCD53-7C44-4091-8759-B309CEEB260F}" type="presOf" srcId="{D113838A-70FA-4DFD-86D8-3865065667AA}" destId="{B40B3B28-CB8C-4CB9-9310-C4B294289676}" srcOrd="0" destOrd="0" presId="urn:microsoft.com/office/officeart/2005/8/layout/vList5"/>
    <dgm:cxn modelId="{8ACA8D8D-0CE7-4311-A0E6-F163D3406D86}" type="presOf" srcId="{BAB5C79A-7B70-42D2-97C2-568485104EF9}" destId="{BDCFA4F2-4D1E-4F8F-A066-CB2CC7A83C7A}" srcOrd="0" destOrd="0" presId="urn:microsoft.com/office/officeart/2005/8/layout/vList5"/>
    <dgm:cxn modelId="{E9FD559B-9835-42E9-BAF0-96503CC0C048}" srcId="{45EC0C01-BD90-4C3C-ACA7-9DB059B98893}" destId="{A192A56A-8B24-4623-BC02-BC13BCD473A5}" srcOrd="0" destOrd="0" parTransId="{C5E6BECD-562B-4FA9-BDA9-EDFEC72DB358}" sibTransId="{1C8CD1E4-FAC2-48B3-BAF6-2B3929ACF963}"/>
    <dgm:cxn modelId="{CA316494-33AD-4899-8F84-75D37BD8E1CE}" srcId="{5E250897-7F3B-45D5-8837-A2C87A4C1025}" destId="{BAB5C79A-7B70-42D2-97C2-568485104EF9}" srcOrd="0" destOrd="0" parTransId="{0C05AAE4-D9F8-400B-8A1D-C8EEC972F2B7}" sibTransId="{CDF688A5-E6F1-436B-A6F6-867F1B1271D4}"/>
    <dgm:cxn modelId="{4FCA8439-0303-473E-92B0-A350A0C790CB}" srcId="{5E250897-7F3B-45D5-8837-A2C87A4C1025}" destId="{46C06274-F5BE-4C75-8A29-F78B900E872A}" srcOrd="2" destOrd="0" parTransId="{64435CD8-7A41-4542-BBE2-91A705DEA44E}" sibTransId="{0ED73574-D4B4-4F4D-89D9-C58056F0116F}"/>
    <dgm:cxn modelId="{48B270C1-4065-4BE6-85AA-FC17B19A86DE}" type="presOf" srcId="{ED972CAE-273A-47AB-86ED-4E6745B11700}" destId="{553E7370-ACC5-41EF-B46A-25953013C107}" srcOrd="0" destOrd="0" presId="urn:microsoft.com/office/officeart/2005/8/layout/vList5"/>
    <dgm:cxn modelId="{309122D2-FE57-48AE-9C36-1DB736033990}" srcId="{5E250897-7F3B-45D5-8837-A2C87A4C1025}" destId="{45EC0C01-BD90-4C3C-ACA7-9DB059B98893}" srcOrd="1" destOrd="0" parTransId="{215ADA6B-990E-492D-ADCB-B372B1ACBD51}" sibTransId="{DC429CB0-7A07-4DE0-BCD1-56AFDB395448}"/>
    <dgm:cxn modelId="{F703A977-C078-42F7-B82C-617B2CB6B178}" srcId="{85099F67-04B8-4CC6-91BB-813229D0B0FC}" destId="{DB32D8B1-FB5E-4A60-AE7F-82ACC9BFCA13}" srcOrd="0" destOrd="0" parTransId="{4909668A-E2CA-4FE2-9FE5-5819BC612143}" sibTransId="{6568B401-06BF-48D5-9503-A7F01BACE230}"/>
    <dgm:cxn modelId="{2E05DD5D-C454-4F79-8948-B6E168AD2C12}" srcId="{658F1702-7CBB-488B-B02B-D5EBC481935C}" destId="{ED972CAE-273A-47AB-86ED-4E6745B11700}" srcOrd="0" destOrd="0" parTransId="{6ABCFD60-2434-4DF7-9864-D9300B484E95}" sibTransId="{83814555-6BEE-4C45-B33A-F44E49C348F1}"/>
    <dgm:cxn modelId="{51EE8E34-748B-4568-AD33-E4FD8ECFBB0A}" srcId="{5E250897-7F3B-45D5-8837-A2C87A4C1025}" destId="{56CC5274-7006-4E37-9426-F30F93293C73}" srcOrd="3" destOrd="0" parTransId="{8AA16413-5E0E-4460-A580-A9DD7D16782C}" sibTransId="{48B585CF-2AED-47EB-9677-87A59BE31539}"/>
    <dgm:cxn modelId="{00C5E243-66E5-4090-9776-2E38B9FF4262}" type="presParOf" srcId="{A6005319-D698-4192-8F65-CEF54E9D02AA}" destId="{D63607C9-22B9-4761-AF9A-8A67F00C99B6}" srcOrd="0" destOrd="0" presId="urn:microsoft.com/office/officeart/2005/8/layout/vList5"/>
    <dgm:cxn modelId="{8E5273F0-5DE8-47D1-A7EC-9C63D3611B8F}" type="presParOf" srcId="{D63607C9-22B9-4761-AF9A-8A67F00C99B6}" destId="{BDCFA4F2-4D1E-4F8F-A066-CB2CC7A83C7A}" srcOrd="0" destOrd="0" presId="urn:microsoft.com/office/officeart/2005/8/layout/vList5"/>
    <dgm:cxn modelId="{34C6EFC7-FBA4-41D5-99F2-F3959FDF5851}" type="presParOf" srcId="{D63607C9-22B9-4761-AF9A-8A67F00C99B6}" destId="{B40B3B28-CB8C-4CB9-9310-C4B294289676}" srcOrd="1" destOrd="0" presId="urn:microsoft.com/office/officeart/2005/8/layout/vList5"/>
    <dgm:cxn modelId="{3B9B8757-E4D2-4342-8BFB-A94DC82745EC}" type="presParOf" srcId="{A6005319-D698-4192-8F65-CEF54E9D02AA}" destId="{17AC06C2-358A-4061-B1AF-CD3D54B7384B}" srcOrd="1" destOrd="0" presId="urn:microsoft.com/office/officeart/2005/8/layout/vList5"/>
    <dgm:cxn modelId="{A8D7B98B-1376-42EB-A3A8-57176B1612C6}" type="presParOf" srcId="{A6005319-D698-4192-8F65-CEF54E9D02AA}" destId="{5C1AAA8A-5C39-4C22-BB42-AABCEE6B377A}" srcOrd="2" destOrd="0" presId="urn:microsoft.com/office/officeart/2005/8/layout/vList5"/>
    <dgm:cxn modelId="{9A5A8874-E240-46AB-914D-92E1268104E5}" type="presParOf" srcId="{5C1AAA8A-5C39-4C22-BB42-AABCEE6B377A}" destId="{99A67772-19F8-4C66-870B-A16F835C342B}" srcOrd="0" destOrd="0" presId="urn:microsoft.com/office/officeart/2005/8/layout/vList5"/>
    <dgm:cxn modelId="{18839D43-F828-44B1-BBEA-BF7522D18004}" type="presParOf" srcId="{5C1AAA8A-5C39-4C22-BB42-AABCEE6B377A}" destId="{DBCC6B07-5ABD-451C-AA01-2971D7A213A5}" srcOrd="1" destOrd="0" presId="urn:microsoft.com/office/officeart/2005/8/layout/vList5"/>
    <dgm:cxn modelId="{E37D861E-9BDE-4AF1-8916-31EB0B0A5EA1}" type="presParOf" srcId="{A6005319-D698-4192-8F65-CEF54E9D02AA}" destId="{59AF4E60-4438-4C1F-A385-0C89C283FE6C}" srcOrd="3" destOrd="0" presId="urn:microsoft.com/office/officeart/2005/8/layout/vList5"/>
    <dgm:cxn modelId="{8594B5DD-0C56-47AE-8461-733BCF30F386}" type="presParOf" srcId="{A6005319-D698-4192-8F65-CEF54E9D02AA}" destId="{4C4C3247-82E5-4FCB-914F-695289387BC5}" srcOrd="4" destOrd="0" presId="urn:microsoft.com/office/officeart/2005/8/layout/vList5"/>
    <dgm:cxn modelId="{C1A7A60D-012C-4AE0-9F1F-447551A8245E}" type="presParOf" srcId="{4C4C3247-82E5-4FCB-914F-695289387BC5}" destId="{7168DF3C-CD4A-4E44-8E53-3D7C88208EEA}" srcOrd="0" destOrd="0" presId="urn:microsoft.com/office/officeart/2005/8/layout/vList5"/>
    <dgm:cxn modelId="{74764697-C5FB-447D-9DD6-7C54CD241E29}" type="presParOf" srcId="{4C4C3247-82E5-4FCB-914F-695289387BC5}" destId="{84782DBD-F2BB-4857-9B4B-1E93F8EBA9CF}" srcOrd="1" destOrd="0" presId="urn:microsoft.com/office/officeart/2005/8/layout/vList5"/>
    <dgm:cxn modelId="{44E294ED-62B2-4F7C-A186-9F4AAFD38846}" type="presParOf" srcId="{A6005319-D698-4192-8F65-CEF54E9D02AA}" destId="{BB4B537F-1369-4E06-8371-239D33953B58}" srcOrd="5" destOrd="0" presId="urn:microsoft.com/office/officeart/2005/8/layout/vList5"/>
    <dgm:cxn modelId="{4B945F30-2F13-44C0-9F59-C6AA5D62CE44}" type="presParOf" srcId="{A6005319-D698-4192-8F65-CEF54E9D02AA}" destId="{5CB9B36F-DA79-4ACE-8491-ABE20D908758}" srcOrd="6" destOrd="0" presId="urn:microsoft.com/office/officeart/2005/8/layout/vList5"/>
    <dgm:cxn modelId="{5722E81A-A8C7-44FA-848B-BE38ED4EDB7A}" type="presParOf" srcId="{5CB9B36F-DA79-4ACE-8491-ABE20D908758}" destId="{5A444C95-CAB9-4C73-8266-6F54C76BF2B3}" srcOrd="0" destOrd="0" presId="urn:microsoft.com/office/officeart/2005/8/layout/vList5"/>
    <dgm:cxn modelId="{BC804A9E-5CA7-4886-B6C1-0543A3EA55E7}" type="presParOf" srcId="{5CB9B36F-DA79-4ACE-8491-ABE20D908758}" destId="{83A859B4-6337-47FD-91F3-5EBF3B63DD09}" srcOrd="1" destOrd="0" presId="urn:microsoft.com/office/officeart/2005/8/layout/vList5"/>
    <dgm:cxn modelId="{F2811CBC-7AD7-4EFD-93F9-13BAA5351C04}" type="presParOf" srcId="{A6005319-D698-4192-8F65-CEF54E9D02AA}" destId="{212E33F3-AE2A-4BF0-8A10-DAEA94563F01}" srcOrd="7" destOrd="0" presId="urn:microsoft.com/office/officeart/2005/8/layout/vList5"/>
    <dgm:cxn modelId="{747279B1-1D20-4E70-BC34-F50C96C7335F}" type="presParOf" srcId="{A6005319-D698-4192-8F65-CEF54E9D02AA}" destId="{90F0ED7A-F40D-41B0-BC39-37687A548581}" srcOrd="8" destOrd="0" presId="urn:microsoft.com/office/officeart/2005/8/layout/vList5"/>
    <dgm:cxn modelId="{27101B13-3C65-47DD-87DF-28491BF085DC}" type="presParOf" srcId="{90F0ED7A-F40D-41B0-BC39-37687A548581}" destId="{59755189-055E-466E-BF78-1D2F5AB6B4C0}" srcOrd="0" destOrd="0" presId="urn:microsoft.com/office/officeart/2005/8/layout/vList5"/>
    <dgm:cxn modelId="{BC5F6EFC-8AB0-4978-B2CE-F8823A4E2E2D}" type="presParOf" srcId="{90F0ED7A-F40D-41B0-BC39-37687A548581}" destId="{2ECAF58B-E751-4306-B44A-728554E81220}" srcOrd="1" destOrd="0" presId="urn:microsoft.com/office/officeart/2005/8/layout/vList5"/>
    <dgm:cxn modelId="{00A55AC2-A2D1-4C72-AE3C-7E9F9C8B6D42}" type="presParOf" srcId="{A6005319-D698-4192-8F65-CEF54E9D02AA}" destId="{CCB0815F-6758-4F87-8BCC-FC01D28CCE91}" srcOrd="9" destOrd="0" presId="urn:microsoft.com/office/officeart/2005/8/layout/vList5"/>
    <dgm:cxn modelId="{36352758-E17F-4B3D-AE36-72B053ED56FA}" type="presParOf" srcId="{A6005319-D698-4192-8F65-CEF54E9D02AA}" destId="{510CFA68-1860-4776-8D6B-AD84A48B7D00}" srcOrd="10" destOrd="0" presId="urn:microsoft.com/office/officeart/2005/8/layout/vList5"/>
    <dgm:cxn modelId="{FFBA5145-E453-46CE-B027-9ECD9515CB4B}" type="presParOf" srcId="{510CFA68-1860-4776-8D6B-AD84A48B7D00}" destId="{BF9FB5D8-A6EB-485D-8CFC-5F6286F6F858}" srcOrd="0" destOrd="0" presId="urn:microsoft.com/office/officeart/2005/8/layout/vList5"/>
    <dgm:cxn modelId="{5F4C91AE-CE52-45F1-99D1-BFCD0156594D}" type="presParOf" srcId="{510CFA68-1860-4776-8D6B-AD84A48B7D00}" destId="{553E7370-ACC5-41EF-B46A-25953013C1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B3B28-CB8C-4CB9-9310-C4B294289676}">
      <dsp:nvSpPr>
        <dsp:cNvPr id="0" name=""/>
        <dsp:cNvSpPr/>
      </dsp:nvSpPr>
      <dsp:spPr>
        <a:xfrm rot="5400000">
          <a:off x="3660883" y="-1486930"/>
          <a:ext cx="601852" cy="37287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a:t>Assessment of current conditions of the State’s real estate operations and portfolio</a:t>
          </a:r>
          <a:endParaRPr lang="en-US" sz="1400" b="1" kern="1200"/>
        </a:p>
      </dsp:txBody>
      <dsp:txXfrm rot="-5400000">
        <a:off x="2097429" y="105904"/>
        <a:ext cx="3699381" cy="543092"/>
      </dsp:txXfrm>
    </dsp:sp>
    <dsp:sp modelId="{BDCFA4F2-4D1E-4F8F-A066-CB2CC7A83C7A}">
      <dsp:nvSpPr>
        <dsp:cNvPr id="0" name=""/>
        <dsp:cNvSpPr/>
      </dsp:nvSpPr>
      <dsp:spPr>
        <a:xfrm>
          <a:off x="0" y="1292"/>
          <a:ext cx="2097428" cy="752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a:t>Real Estate Portfolio</a:t>
          </a:r>
        </a:p>
      </dsp:txBody>
      <dsp:txXfrm>
        <a:off x="36725" y="38017"/>
        <a:ext cx="2023978" cy="678865"/>
      </dsp:txXfrm>
    </dsp:sp>
    <dsp:sp modelId="{DBCC6B07-5ABD-451C-AA01-2971D7A213A5}">
      <dsp:nvSpPr>
        <dsp:cNvPr id="0" name=""/>
        <dsp:cNvSpPr/>
      </dsp:nvSpPr>
      <dsp:spPr>
        <a:xfrm rot="5400000">
          <a:off x="3660883" y="-696999"/>
          <a:ext cx="601852" cy="37287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a:t>Review of the State’s current real estate-related legislation and policies</a:t>
          </a:r>
          <a:endParaRPr lang="en-US" sz="1400" kern="1200"/>
        </a:p>
      </dsp:txBody>
      <dsp:txXfrm rot="-5400000">
        <a:off x="2097429" y="895835"/>
        <a:ext cx="3699381" cy="543092"/>
      </dsp:txXfrm>
    </dsp:sp>
    <dsp:sp modelId="{99A67772-19F8-4C66-870B-A16F835C342B}">
      <dsp:nvSpPr>
        <dsp:cNvPr id="0" name=""/>
        <dsp:cNvSpPr/>
      </dsp:nvSpPr>
      <dsp:spPr>
        <a:xfrm>
          <a:off x="0" y="791223"/>
          <a:ext cx="2097428" cy="752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a:t>Legislation / Policy</a:t>
          </a:r>
        </a:p>
      </dsp:txBody>
      <dsp:txXfrm>
        <a:off x="36725" y="827948"/>
        <a:ext cx="2023978" cy="678865"/>
      </dsp:txXfrm>
    </dsp:sp>
    <dsp:sp modelId="{84782DBD-F2BB-4857-9B4B-1E93F8EBA9CF}">
      <dsp:nvSpPr>
        <dsp:cNvPr id="0" name=""/>
        <dsp:cNvSpPr/>
      </dsp:nvSpPr>
      <dsp:spPr>
        <a:xfrm rot="5400000">
          <a:off x="3660883" y="92931"/>
          <a:ext cx="601852" cy="37287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Review of the State’s capital planning strategy and process</a:t>
          </a:r>
          <a:endParaRPr lang="en-US" sz="1400" b="0" kern="1200"/>
        </a:p>
      </dsp:txBody>
      <dsp:txXfrm rot="-5400000">
        <a:off x="2097429" y="1685765"/>
        <a:ext cx="3699381" cy="543092"/>
      </dsp:txXfrm>
    </dsp:sp>
    <dsp:sp modelId="{7168DF3C-CD4A-4E44-8E53-3D7C88208EEA}">
      <dsp:nvSpPr>
        <dsp:cNvPr id="0" name=""/>
        <dsp:cNvSpPr/>
      </dsp:nvSpPr>
      <dsp:spPr>
        <a:xfrm>
          <a:off x="0" y="1581154"/>
          <a:ext cx="2097428" cy="752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a:t>Capital Planning</a:t>
          </a:r>
        </a:p>
      </dsp:txBody>
      <dsp:txXfrm>
        <a:off x="36725" y="1617879"/>
        <a:ext cx="2023978" cy="678865"/>
      </dsp:txXfrm>
    </dsp:sp>
    <dsp:sp modelId="{83A859B4-6337-47FD-91F3-5EBF3B63DD09}">
      <dsp:nvSpPr>
        <dsp:cNvPr id="0" name=""/>
        <dsp:cNvSpPr/>
      </dsp:nvSpPr>
      <dsp:spPr>
        <a:xfrm rot="5400000">
          <a:off x="3660883" y="882862"/>
          <a:ext cx="601852" cy="37287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a:t>Evaluation of the technology the State uses to manage and operate its real estate portfolio</a:t>
          </a:r>
          <a:endParaRPr lang="en-US" sz="1400" kern="1200"/>
        </a:p>
      </dsp:txBody>
      <dsp:txXfrm rot="-5400000">
        <a:off x="2097429" y="2475696"/>
        <a:ext cx="3699381" cy="543092"/>
      </dsp:txXfrm>
    </dsp:sp>
    <dsp:sp modelId="{5A444C95-CAB9-4C73-8266-6F54C76BF2B3}">
      <dsp:nvSpPr>
        <dsp:cNvPr id="0" name=""/>
        <dsp:cNvSpPr/>
      </dsp:nvSpPr>
      <dsp:spPr>
        <a:xfrm>
          <a:off x="0" y="2371085"/>
          <a:ext cx="2097428" cy="752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a:t>Technology</a:t>
          </a:r>
        </a:p>
      </dsp:txBody>
      <dsp:txXfrm>
        <a:off x="36725" y="2407810"/>
        <a:ext cx="2023978" cy="678865"/>
      </dsp:txXfrm>
    </dsp:sp>
    <dsp:sp modelId="{2ECAF58B-E751-4306-B44A-728554E81220}">
      <dsp:nvSpPr>
        <dsp:cNvPr id="0" name=""/>
        <dsp:cNvSpPr/>
      </dsp:nvSpPr>
      <dsp:spPr>
        <a:xfrm rot="5400000">
          <a:off x="3660883" y="1672794"/>
          <a:ext cx="601852" cy="37287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Evaluation of current and planned telework practices / initiatives</a:t>
          </a:r>
        </a:p>
      </dsp:txBody>
      <dsp:txXfrm rot="-5400000">
        <a:off x="2097429" y="3265628"/>
        <a:ext cx="3699381" cy="543092"/>
      </dsp:txXfrm>
    </dsp:sp>
    <dsp:sp modelId="{59755189-055E-466E-BF78-1D2F5AB6B4C0}">
      <dsp:nvSpPr>
        <dsp:cNvPr id="0" name=""/>
        <dsp:cNvSpPr/>
      </dsp:nvSpPr>
      <dsp:spPr>
        <a:xfrm>
          <a:off x="0" y="3161017"/>
          <a:ext cx="2097428" cy="752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a:t>Telework</a:t>
          </a:r>
        </a:p>
      </dsp:txBody>
      <dsp:txXfrm>
        <a:off x="36725" y="3197742"/>
        <a:ext cx="2023978" cy="678865"/>
      </dsp:txXfrm>
    </dsp:sp>
    <dsp:sp modelId="{553E7370-ACC5-41EF-B46A-25953013C107}">
      <dsp:nvSpPr>
        <dsp:cNvPr id="0" name=""/>
        <dsp:cNvSpPr/>
      </dsp:nvSpPr>
      <dsp:spPr>
        <a:xfrm rot="5400000">
          <a:off x="3660883" y="2462725"/>
          <a:ext cx="601852" cy="37287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0" kern="1200"/>
            <a:t>Analysis of facilities management (FM) costs, practices, and general approach</a:t>
          </a:r>
          <a:endParaRPr lang="en-US" sz="1400" kern="1200"/>
        </a:p>
      </dsp:txBody>
      <dsp:txXfrm rot="-5400000">
        <a:off x="2097429" y="4055559"/>
        <a:ext cx="3699381" cy="543092"/>
      </dsp:txXfrm>
    </dsp:sp>
    <dsp:sp modelId="{BF9FB5D8-A6EB-485D-8CFC-5F6286F6F858}">
      <dsp:nvSpPr>
        <dsp:cNvPr id="0" name=""/>
        <dsp:cNvSpPr/>
      </dsp:nvSpPr>
      <dsp:spPr>
        <a:xfrm>
          <a:off x="0" y="3950948"/>
          <a:ext cx="2097428" cy="7523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a:t>Facilities Management</a:t>
          </a:r>
        </a:p>
      </dsp:txBody>
      <dsp:txXfrm>
        <a:off x="36725" y="3987673"/>
        <a:ext cx="2023978" cy="6788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F60F-A011-42C0-8976-70771E187A34}"/>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65DCED-3838-4388-B4EE-D328BD60D7D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0379F01-C5E8-4CB2-A6BD-C929F2F4C356}" type="datetimeFigureOut">
              <a:rPr lang="en-US" smtClean="0"/>
              <a:t>4/21/2021</a:t>
            </a:fld>
            <a:endParaRPr lang="en-US"/>
          </a:p>
        </p:txBody>
      </p:sp>
      <p:sp>
        <p:nvSpPr>
          <p:cNvPr id="4" name="Footer Placeholder 3">
            <a:extLst>
              <a:ext uri="{FF2B5EF4-FFF2-40B4-BE49-F238E27FC236}">
                <a16:creationId xmlns:a16="http://schemas.microsoft.com/office/drawing/2014/main" id="{A3CBF8EF-2ACC-413C-AB19-47004771736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0AA2AD-81FD-4617-BCC8-F98BB6D6CCFF}"/>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12C8C181-49F0-4F21-BB82-E755E1586607}" type="slidenum">
              <a:rPr lang="en-US" smtClean="0"/>
              <a:t>‹#›</a:t>
            </a:fld>
            <a:endParaRPr lang="en-US"/>
          </a:p>
        </p:txBody>
      </p:sp>
    </p:spTree>
    <p:extLst>
      <p:ext uri="{BB962C8B-B14F-4D97-AF65-F5344CB8AC3E}">
        <p14:creationId xmlns:p14="http://schemas.microsoft.com/office/powerpoint/2010/main" val="2295778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5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542"/>
          </a:xfrm>
          <a:prstGeom prst="rect">
            <a:avLst/>
          </a:prstGeom>
        </p:spPr>
        <p:txBody>
          <a:bodyPr vert="horz" lIns="91440" tIns="45720" rIns="91440" bIns="45720" rtlCol="0"/>
          <a:lstStyle>
            <a:lvl1pPr algn="r">
              <a:defRPr sz="1200"/>
            </a:lvl1pPr>
          </a:lstStyle>
          <a:p>
            <a:fld id="{058490EF-5CDD-4B4B-862A-8C6AB241B2E9}" type="datetimeFigureOut">
              <a:rPr lang="en-US" smtClean="0"/>
              <a:t>4/21/2021</a:t>
            </a:fld>
            <a:endParaRPr lang="en-US"/>
          </a:p>
        </p:txBody>
      </p:sp>
      <p:sp>
        <p:nvSpPr>
          <p:cNvPr id="4" name="Slide Image Placeholder 3"/>
          <p:cNvSpPr>
            <a:spLocks noGrp="1" noRot="1" noChangeAspect="1"/>
          </p:cNvSpPr>
          <p:nvPr>
            <p:ph type="sldImg" idx="2"/>
          </p:nvPr>
        </p:nvSpPr>
        <p:spPr>
          <a:xfrm>
            <a:off x="989013" y="1200150"/>
            <a:ext cx="5337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9" y="4620331"/>
            <a:ext cx="5851525" cy="37807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659"/>
            <a:ext cx="3170238" cy="4815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19659"/>
            <a:ext cx="3170238" cy="481542"/>
          </a:xfrm>
          <a:prstGeom prst="rect">
            <a:avLst/>
          </a:prstGeom>
        </p:spPr>
        <p:txBody>
          <a:bodyPr vert="horz" lIns="91440" tIns="45720" rIns="91440" bIns="45720" rtlCol="0" anchor="b"/>
          <a:lstStyle>
            <a:lvl1pPr algn="r">
              <a:defRPr sz="1200"/>
            </a:lvl1pPr>
          </a:lstStyle>
          <a:p>
            <a:fld id="{C8A4C68D-6943-4328-A2FD-953A7DE76B7F}" type="slidenum">
              <a:rPr lang="en-US" smtClean="0"/>
              <a:t>‹#›</a:t>
            </a:fld>
            <a:endParaRPr lang="en-US"/>
          </a:p>
        </p:txBody>
      </p:sp>
    </p:spTree>
    <p:extLst>
      <p:ext uri="{BB962C8B-B14F-4D97-AF65-F5344CB8AC3E}">
        <p14:creationId xmlns:p14="http://schemas.microsoft.com/office/powerpoint/2010/main" val="140202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0</a:t>
            </a:fld>
            <a:endParaRPr lang="en-US"/>
          </a:p>
        </p:txBody>
      </p:sp>
    </p:spTree>
    <p:extLst>
      <p:ext uri="{BB962C8B-B14F-4D97-AF65-F5344CB8AC3E}">
        <p14:creationId xmlns:p14="http://schemas.microsoft.com/office/powerpoint/2010/main" val="345549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11</a:t>
            </a:fld>
            <a:endParaRPr lang="en-US"/>
          </a:p>
        </p:txBody>
      </p:sp>
    </p:spTree>
    <p:extLst>
      <p:ext uri="{BB962C8B-B14F-4D97-AF65-F5344CB8AC3E}">
        <p14:creationId xmlns:p14="http://schemas.microsoft.com/office/powerpoint/2010/main" val="2938297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12</a:t>
            </a:fld>
            <a:endParaRPr lang="en-US"/>
          </a:p>
        </p:txBody>
      </p:sp>
    </p:spTree>
    <p:extLst>
      <p:ext uri="{BB962C8B-B14F-4D97-AF65-F5344CB8AC3E}">
        <p14:creationId xmlns:p14="http://schemas.microsoft.com/office/powerpoint/2010/main" val="292440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13</a:t>
            </a:fld>
            <a:endParaRPr lang="en-US"/>
          </a:p>
        </p:txBody>
      </p:sp>
    </p:spTree>
    <p:extLst>
      <p:ext uri="{BB962C8B-B14F-4D97-AF65-F5344CB8AC3E}">
        <p14:creationId xmlns:p14="http://schemas.microsoft.com/office/powerpoint/2010/main" val="184595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14</a:t>
            </a:fld>
            <a:endParaRPr lang="en-US"/>
          </a:p>
        </p:txBody>
      </p:sp>
    </p:spTree>
    <p:extLst>
      <p:ext uri="{BB962C8B-B14F-4D97-AF65-F5344CB8AC3E}">
        <p14:creationId xmlns:p14="http://schemas.microsoft.com/office/powerpoint/2010/main" val="275731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1</a:t>
            </a:fld>
            <a:endParaRPr lang="en-US"/>
          </a:p>
        </p:txBody>
      </p:sp>
    </p:spTree>
    <p:extLst>
      <p:ext uri="{BB962C8B-B14F-4D97-AF65-F5344CB8AC3E}">
        <p14:creationId xmlns:p14="http://schemas.microsoft.com/office/powerpoint/2010/main" val="275329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2</a:t>
            </a:fld>
            <a:endParaRPr lang="en-US"/>
          </a:p>
        </p:txBody>
      </p:sp>
    </p:spTree>
    <p:extLst>
      <p:ext uri="{BB962C8B-B14F-4D97-AF65-F5344CB8AC3E}">
        <p14:creationId xmlns:p14="http://schemas.microsoft.com/office/powerpoint/2010/main" val="189792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3</a:t>
            </a:fld>
            <a:endParaRPr lang="en-US"/>
          </a:p>
        </p:txBody>
      </p:sp>
    </p:spTree>
    <p:extLst>
      <p:ext uri="{BB962C8B-B14F-4D97-AF65-F5344CB8AC3E}">
        <p14:creationId xmlns:p14="http://schemas.microsoft.com/office/powerpoint/2010/main" val="311431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4</a:t>
            </a:fld>
            <a:endParaRPr lang="en-US"/>
          </a:p>
        </p:txBody>
      </p:sp>
    </p:spTree>
    <p:extLst>
      <p:ext uri="{BB962C8B-B14F-4D97-AF65-F5344CB8AC3E}">
        <p14:creationId xmlns:p14="http://schemas.microsoft.com/office/powerpoint/2010/main" val="362148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6</a:t>
            </a:fld>
            <a:endParaRPr lang="en-US"/>
          </a:p>
        </p:txBody>
      </p:sp>
    </p:spTree>
    <p:extLst>
      <p:ext uri="{BB962C8B-B14F-4D97-AF65-F5344CB8AC3E}">
        <p14:creationId xmlns:p14="http://schemas.microsoft.com/office/powerpoint/2010/main" val="46277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8</a:t>
            </a:fld>
            <a:endParaRPr lang="en-US"/>
          </a:p>
        </p:txBody>
      </p:sp>
    </p:spTree>
    <p:extLst>
      <p:ext uri="{BB962C8B-B14F-4D97-AF65-F5344CB8AC3E}">
        <p14:creationId xmlns:p14="http://schemas.microsoft.com/office/powerpoint/2010/main" val="106566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C8A4C68D-6943-4328-A2FD-953A7DE76B7F}" type="slidenum">
              <a:rPr lang="en-US" smtClean="0"/>
              <a:t>9</a:t>
            </a:fld>
            <a:endParaRPr lang="en-US"/>
          </a:p>
        </p:txBody>
      </p:sp>
    </p:spTree>
    <p:extLst>
      <p:ext uri="{BB962C8B-B14F-4D97-AF65-F5344CB8AC3E}">
        <p14:creationId xmlns:p14="http://schemas.microsoft.com/office/powerpoint/2010/main" val="411603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A4C68D-6943-4328-A2FD-953A7DE76B7F}" type="slidenum">
              <a:rPr lang="en-US" smtClean="0"/>
              <a:t>10</a:t>
            </a:fld>
            <a:endParaRPr lang="en-US"/>
          </a:p>
        </p:txBody>
      </p:sp>
    </p:spTree>
    <p:extLst>
      <p:ext uri="{BB962C8B-B14F-4D97-AF65-F5344CB8AC3E}">
        <p14:creationId xmlns:p14="http://schemas.microsoft.com/office/powerpoint/2010/main" val="370699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D88D-0AB1-46AF-B498-54840E0E941B}"/>
              </a:ext>
            </a:extLst>
          </p:cNvPr>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4" name="Text Placeholder 3">
            <a:extLst>
              <a:ext uri="{FF2B5EF4-FFF2-40B4-BE49-F238E27FC236}">
                <a16:creationId xmlns:a16="http://schemas.microsoft.com/office/drawing/2014/main" id="{657881B4-5019-4F5B-8BCC-C250B23ADAEB}"/>
              </a:ext>
            </a:extLst>
          </p:cNvPr>
          <p:cNvSpPr>
            <a:spLocks noGrp="1"/>
          </p:cNvSpPr>
          <p:nvPr>
            <p:ph type="body" sz="quarter" idx="11" hasCustomPrompt="1"/>
          </p:nvPr>
        </p:nvSpPr>
        <p:spPr>
          <a:xfrm>
            <a:off x="417513" y="807396"/>
            <a:ext cx="3754437" cy="330740"/>
          </a:xfrm>
          <a:prstGeom prst="rect">
            <a:avLst/>
          </a:prstGeom>
        </p:spPr>
        <p:txBody>
          <a:bodyPr/>
          <a:lstStyle>
            <a:lvl1pPr algn="l">
              <a:defRPr sz="2000" i="0">
                <a:latin typeface="+mj-lt"/>
              </a:defRPr>
            </a:lvl1pPr>
            <a:lvl2pPr>
              <a:defRPr/>
            </a:lvl2pPr>
          </a:lstStyle>
          <a:p>
            <a:pPr lvl="0"/>
            <a:r>
              <a:rPr lang="en-US"/>
              <a:t>Enter Section Title Here</a:t>
            </a:r>
          </a:p>
        </p:txBody>
      </p:sp>
      <p:sp>
        <p:nvSpPr>
          <p:cNvPr id="7" name="Content Placeholder 6">
            <a:extLst>
              <a:ext uri="{FF2B5EF4-FFF2-40B4-BE49-F238E27FC236}">
                <a16:creationId xmlns:a16="http://schemas.microsoft.com/office/drawing/2014/main" id="{145D51FB-5F04-4EF8-9AB4-616EF42834E6}"/>
              </a:ext>
            </a:extLst>
          </p:cNvPr>
          <p:cNvSpPr>
            <a:spLocks noGrp="1"/>
          </p:cNvSpPr>
          <p:nvPr>
            <p:ph sz="quarter" idx="12"/>
          </p:nvPr>
        </p:nvSpPr>
        <p:spPr>
          <a:xfrm>
            <a:off x="417513" y="1284288"/>
            <a:ext cx="11979275" cy="5156200"/>
          </a:xfrm>
          <a:prstGeom prst="rect">
            <a:avLst/>
          </a:prstGeom>
        </p:spPr>
        <p:txBody>
          <a:bodyPr/>
          <a:lstStyle>
            <a:lvl1pPr>
              <a:defRPr lang="en-US" sz="2000" b="0" i="0" kern="1200" dirty="0">
                <a:solidFill>
                  <a:srgbClr val="616468"/>
                </a:solidFill>
                <a:latin typeface="+mn-lt"/>
                <a:ea typeface="Times New Roman" charset="0"/>
                <a:cs typeface="Times New Roman" charset="0"/>
              </a:defRPr>
            </a:lvl1pPr>
            <a:lvl2pPr>
              <a:defRPr sz="2000" b="0">
                <a:latin typeface="+mn-lt"/>
              </a:defRPr>
            </a:lvl2pPr>
            <a:lvl3pPr marL="0" indent="0">
              <a:buNone/>
              <a:defRPr sz="1800"/>
            </a:lvl3pPr>
            <a:lvl4pPr>
              <a:spcBef>
                <a:spcPts val="0"/>
              </a:spcBef>
              <a:defRPr lang="en-US" sz="1800" b="0" kern="1200" dirty="0" smtClean="0">
                <a:solidFill>
                  <a:srgbClr val="616468"/>
                </a:solidFill>
                <a:latin typeface="+mn-lt"/>
                <a:ea typeface="+mn-ea"/>
                <a:cs typeface="+mn-cs"/>
              </a:defRPr>
            </a:lvl4pPr>
            <a:lvl5pPr>
              <a:defRPr lang="en-US" sz="1800" b="0" kern="1200" dirty="0">
                <a:solidFill>
                  <a:srgbClr val="616468"/>
                </a:solidFill>
                <a:latin typeface="+mn-lt"/>
                <a:ea typeface="+mn-ea"/>
                <a:cs typeface="+mn-cs"/>
              </a:defRPr>
            </a:lvl5pPr>
          </a:lstStyle>
          <a:p>
            <a:pPr marL="0" lvl="0" indent="0" algn="l" defTabSz="900838" rtl="0" eaLnBrk="1" latinLnBrk="0" hangingPunct="1">
              <a:lnSpc>
                <a:spcPct val="95000"/>
              </a:lnSpc>
              <a:spcBef>
                <a:spcPts val="1281"/>
              </a:spcBef>
              <a:spcAft>
                <a:spcPts val="0"/>
              </a:spcAft>
              <a:buFontTx/>
              <a:buNone/>
            </a:pPr>
            <a:r>
              <a:rPr lang="en-US"/>
              <a:t>Click to edit Master text styles</a:t>
            </a:r>
          </a:p>
          <a:p>
            <a:pPr lvl="1"/>
            <a:r>
              <a:rPr lang="en-US"/>
              <a:t>Second level</a:t>
            </a:r>
          </a:p>
          <a:p>
            <a:pPr lvl="2"/>
            <a:r>
              <a:rPr lang="en-US"/>
              <a:t>Third level</a:t>
            </a:r>
          </a:p>
          <a:p>
            <a:pPr marL="390136" lvl="3" indent="-177335" algn="l" defTabSz="900838" rtl="0" eaLnBrk="1" latinLnBrk="0" hangingPunct="1">
              <a:lnSpc>
                <a:spcPct val="95000"/>
              </a:lnSpc>
              <a:spcBef>
                <a:spcPts val="1281"/>
              </a:spcBef>
              <a:buClrTx/>
              <a:buFont typeface="Arial" charset="0"/>
              <a:buChar char="•"/>
            </a:pPr>
            <a:r>
              <a:rPr lang="en-US"/>
              <a:t>Fourth level</a:t>
            </a:r>
          </a:p>
          <a:p>
            <a:pPr lvl="4"/>
            <a:r>
              <a:rPr lang="en-US"/>
              <a:t>Fifth level</a:t>
            </a:r>
          </a:p>
        </p:txBody>
      </p:sp>
    </p:spTree>
    <p:extLst>
      <p:ext uri="{BB962C8B-B14F-4D97-AF65-F5344CB8AC3E}">
        <p14:creationId xmlns:p14="http://schemas.microsoft.com/office/powerpoint/2010/main" val="11533401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A6D88D-0AB1-46AF-B498-54840E0E941B}"/>
              </a:ext>
            </a:extLst>
          </p:cNvPr>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5" name="Content Placeholder 6">
            <a:extLst>
              <a:ext uri="{FF2B5EF4-FFF2-40B4-BE49-F238E27FC236}">
                <a16:creationId xmlns:a16="http://schemas.microsoft.com/office/drawing/2014/main" id="{0CD00A57-D1C7-402B-B5C7-01188119B917}"/>
              </a:ext>
            </a:extLst>
          </p:cNvPr>
          <p:cNvSpPr>
            <a:spLocks noGrp="1"/>
          </p:cNvSpPr>
          <p:nvPr>
            <p:ph sz="quarter" idx="12"/>
          </p:nvPr>
        </p:nvSpPr>
        <p:spPr>
          <a:xfrm>
            <a:off x="417513" y="1284288"/>
            <a:ext cx="11979275" cy="5156200"/>
          </a:xfrm>
          <a:prstGeom prst="rect">
            <a:avLst/>
          </a:prstGeom>
        </p:spPr>
        <p:txBody>
          <a:bodyPr numCol="2" spcCol="365760"/>
          <a:lstStyle>
            <a:lvl1pPr marL="0" indent="0" algn="l" defTabSz="900838" rtl="0" eaLnBrk="1" latinLnBrk="0" hangingPunct="1">
              <a:lnSpc>
                <a:spcPct val="95000"/>
              </a:lnSpc>
              <a:spcBef>
                <a:spcPts val="1281"/>
              </a:spcBef>
              <a:spcAft>
                <a:spcPts val="0"/>
              </a:spcAft>
              <a:buFontTx/>
              <a:buNone/>
              <a:defRPr lang="en-US" sz="2000" b="0" i="0" kern="1200" dirty="0" smtClean="0">
                <a:solidFill>
                  <a:srgbClr val="616468"/>
                </a:solidFill>
                <a:latin typeface="+mn-lt"/>
                <a:ea typeface="Times New Roman" charset="0"/>
                <a:cs typeface="Times New Roman" charset="0"/>
              </a:defRPr>
            </a:lvl1pPr>
            <a:lvl2pPr algn="l" defTabSz="900838" rtl="0" eaLnBrk="1" latinLnBrk="0" hangingPunct="1">
              <a:lnSpc>
                <a:spcPct val="95000"/>
              </a:lnSpc>
              <a:defRPr lang="en-US" sz="2000" b="0" i="0" kern="1200" dirty="0" smtClean="0">
                <a:solidFill>
                  <a:srgbClr val="616468"/>
                </a:solidFill>
                <a:latin typeface="+mn-lt"/>
                <a:ea typeface="Times New Roman" charset="0"/>
                <a:cs typeface="Times New Roman" charset="0"/>
              </a:defRPr>
            </a:lvl2pPr>
            <a:lvl3pPr marL="0" indent="0" algn="l" defTabSz="900838" rtl="0" eaLnBrk="1" latinLnBrk="0" hangingPunct="1">
              <a:lnSpc>
                <a:spcPct val="95000"/>
              </a:lnSpc>
              <a:buNone/>
              <a:defRPr lang="en-US" sz="1800" b="0" i="0" kern="1200" dirty="0" smtClean="0">
                <a:solidFill>
                  <a:srgbClr val="616468"/>
                </a:solidFill>
                <a:latin typeface="+mn-lt"/>
                <a:ea typeface="Times New Roman" charset="0"/>
                <a:cs typeface="Times New Roman" charset="0"/>
              </a:defRPr>
            </a:lvl3pPr>
            <a:lvl4pPr marL="390136" indent="-177335" algn="l" defTabSz="900838" rtl="0" eaLnBrk="1" latinLnBrk="0" hangingPunct="1">
              <a:lnSpc>
                <a:spcPct val="95000"/>
              </a:lnSpc>
              <a:spcBef>
                <a:spcPts val="1281"/>
              </a:spcBef>
              <a:buClrTx/>
              <a:buFont typeface="Arial" charset="0"/>
              <a:buChar char="•"/>
              <a:defRPr lang="en-US" sz="1800" b="0" i="0" kern="1200" dirty="0" smtClean="0">
                <a:solidFill>
                  <a:srgbClr val="616468"/>
                </a:solidFill>
                <a:latin typeface="+mn-lt"/>
                <a:ea typeface="Times New Roman" charset="0"/>
                <a:cs typeface="Times New Roman" charset="0"/>
              </a:defRPr>
            </a:lvl4pPr>
            <a:lvl5pPr algn="l" defTabSz="900838" rtl="0" eaLnBrk="1" latinLnBrk="0" hangingPunct="1">
              <a:lnSpc>
                <a:spcPct val="95000"/>
              </a:lnSpc>
              <a:defRPr lang="en-US" sz="1800" b="0" i="0" kern="1200" dirty="0">
                <a:solidFill>
                  <a:srgbClr val="616468"/>
                </a:solidFill>
                <a:latin typeface="+mn-lt"/>
                <a:ea typeface="Times New Roman" charset="0"/>
                <a:cs typeface="Times New Roman" charset="0"/>
              </a:defRPr>
            </a:lvl5pPr>
          </a:lstStyle>
          <a:p>
            <a:pPr marL="0" lvl="0" indent="0" algn="l" defTabSz="900838" rtl="0" eaLnBrk="1" latinLnBrk="0" hangingPunct="1">
              <a:lnSpc>
                <a:spcPct val="95000"/>
              </a:lnSpc>
              <a:spcBef>
                <a:spcPts val="1281"/>
              </a:spcBef>
              <a:spcAft>
                <a:spcPts val="0"/>
              </a:spcAft>
              <a:buFontTx/>
              <a:buNone/>
            </a:pPr>
            <a:r>
              <a:rPr lang="en-US"/>
              <a:t>Click to edit Master text styles</a:t>
            </a:r>
          </a:p>
          <a:p>
            <a:pPr lvl="1"/>
            <a:r>
              <a:rPr lang="en-US"/>
              <a:t>Second level</a:t>
            </a:r>
          </a:p>
          <a:p>
            <a:pPr lvl="2"/>
            <a:r>
              <a:rPr lang="en-US"/>
              <a:t>Third level</a:t>
            </a:r>
          </a:p>
          <a:p>
            <a:pPr marL="390136" lvl="3" indent="-177335" algn="l" defTabSz="900838" rtl="0" eaLnBrk="1" latinLnBrk="0" hangingPunct="1">
              <a:lnSpc>
                <a:spcPct val="95000"/>
              </a:lnSpc>
              <a:spcBef>
                <a:spcPts val="1281"/>
              </a:spcBef>
              <a:buClrTx/>
              <a:buFont typeface="Arial" charset="0"/>
              <a:buChar char="•"/>
            </a:pPr>
            <a:r>
              <a:rPr lang="en-US"/>
              <a:t>Fourth level</a:t>
            </a:r>
          </a:p>
          <a:p>
            <a:pPr lvl="4"/>
            <a:r>
              <a:rPr lang="en-US"/>
              <a:t>Fifth level</a:t>
            </a:r>
          </a:p>
        </p:txBody>
      </p:sp>
      <p:sp>
        <p:nvSpPr>
          <p:cNvPr id="7" name="Text Placeholder 3">
            <a:extLst>
              <a:ext uri="{FF2B5EF4-FFF2-40B4-BE49-F238E27FC236}">
                <a16:creationId xmlns:a16="http://schemas.microsoft.com/office/drawing/2014/main" id="{81A258B1-5BE7-4587-B982-402E8CA3FF04}"/>
              </a:ext>
            </a:extLst>
          </p:cNvPr>
          <p:cNvSpPr>
            <a:spLocks noGrp="1"/>
          </p:cNvSpPr>
          <p:nvPr>
            <p:ph type="body" sz="quarter" idx="11" hasCustomPrompt="1"/>
          </p:nvPr>
        </p:nvSpPr>
        <p:spPr>
          <a:xfrm>
            <a:off x="417513" y="807396"/>
            <a:ext cx="3754437" cy="330740"/>
          </a:xfrm>
          <a:prstGeom prst="rect">
            <a:avLst/>
          </a:prstGeom>
        </p:spPr>
        <p:txBody>
          <a:bodyPr/>
          <a:lstStyle>
            <a:lvl1pPr algn="l">
              <a:defRPr sz="2000" i="0">
                <a:latin typeface="+mj-lt"/>
              </a:defRPr>
            </a:lvl1pPr>
            <a:lvl2pPr>
              <a:defRPr/>
            </a:lvl2pPr>
          </a:lstStyle>
          <a:p>
            <a:pPr lvl="0"/>
            <a:r>
              <a:rPr lang="en-US"/>
              <a:t>Enter Section Title Here</a:t>
            </a:r>
          </a:p>
        </p:txBody>
      </p:sp>
    </p:spTree>
    <p:extLst>
      <p:ext uri="{BB962C8B-B14F-4D97-AF65-F5344CB8AC3E}">
        <p14:creationId xmlns:p14="http://schemas.microsoft.com/office/powerpoint/2010/main" val="12641367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Half Text">
    <p:spTree>
      <p:nvGrpSpPr>
        <p:cNvPr id="1" name=""/>
        <p:cNvGrpSpPr/>
        <p:nvPr/>
      </p:nvGrpSpPr>
      <p:grpSpPr>
        <a:xfrm>
          <a:off x="0" y="0"/>
          <a:ext cx="0" cy="0"/>
          <a:chOff x="0" y="0"/>
          <a:chExt cx="0" cy="0"/>
        </a:xfrm>
      </p:grpSpPr>
      <p:sp>
        <p:nvSpPr>
          <p:cNvPr id="13" name="Chart Placeholder 12"/>
          <p:cNvSpPr>
            <a:spLocks noGrp="1"/>
          </p:cNvSpPr>
          <p:nvPr>
            <p:ph type="chart" sz="quarter" idx="14" hasCustomPrompt="1"/>
          </p:nvPr>
        </p:nvSpPr>
        <p:spPr>
          <a:xfrm>
            <a:off x="6081447" y="1693615"/>
            <a:ext cx="6315656" cy="4385169"/>
          </a:xfrm>
          <a:prstGeom prst="rect">
            <a:avLst/>
          </a:prstGeom>
        </p:spPr>
        <p:txBody>
          <a:bodyPr>
            <a:noAutofit/>
          </a:bodyPr>
          <a:lstStyle>
            <a:lvl1pPr>
              <a:defRPr sz="1576" b="0" i="0">
                <a:latin typeface="Times New Roman" charset="0"/>
                <a:ea typeface="Times New Roman" charset="0"/>
                <a:cs typeface="Times New Roman" charset="0"/>
              </a:defRPr>
            </a:lvl1pPr>
          </a:lstStyle>
          <a:p>
            <a:r>
              <a:rPr lang="en-US"/>
              <a:t>&lt;Chart&gt;</a:t>
            </a:r>
            <a:endParaRPr lang="en-GB"/>
          </a:p>
        </p:txBody>
      </p:sp>
      <p:sp>
        <p:nvSpPr>
          <p:cNvPr id="14" name="Footer Placeholder 4"/>
          <p:cNvSpPr>
            <a:spLocks noGrp="1"/>
          </p:cNvSpPr>
          <p:nvPr>
            <p:ph type="ftr" sz="quarter" idx="3"/>
          </p:nvPr>
        </p:nvSpPr>
        <p:spPr>
          <a:xfrm>
            <a:off x="396901" y="7303201"/>
            <a:ext cx="3800475" cy="187713"/>
          </a:xfrm>
          <a:prstGeom prst="rect">
            <a:avLst/>
          </a:prstGeom>
        </p:spPr>
        <p:txBody>
          <a:bodyPr vert="horz" lIns="0" tIns="0" rIns="0" bIns="0" rtlCol="0" anchor="t" anchorCtr="0"/>
          <a:lstStyle>
            <a:lvl1pPr algn="l">
              <a:defRPr sz="788">
                <a:solidFill>
                  <a:schemeClr val="tx1"/>
                </a:solidFill>
                <a:latin typeface="+mj-lt"/>
              </a:defRPr>
            </a:lvl1pPr>
          </a:lstStyle>
          <a:p>
            <a:endParaRPr lang="en-GB"/>
          </a:p>
        </p:txBody>
      </p:sp>
      <p:sp>
        <p:nvSpPr>
          <p:cNvPr id="15" name="Slide Number Placeholder 5"/>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4" name="Text Placeholder 3">
            <a:extLst>
              <a:ext uri="{FF2B5EF4-FFF2-40B4-BE49-F238E27FC236}">
                <a16:creationId xmlns:a16="http://schemas.microsoft.com/office/drawing/2014/main" id="{093E8C74-CADC-4D5D-BA27-216AB52ED151}"/>
              </a:ext>
            </a:extLst>
          </p:cNvPr>
          <p:cNvSpPr>
            <a:spLocks noGrp="1"/>
          </p:cNvSpPr>
          <p:nvPr>
            <p:ph type="body" sz="quarter" idx="15"/>
          </p:nvPr>
        </p:nvSpPr>
        <p:spPr>
          <a:xfrm>
            <a:off x="420624" y="1289304"/>
            <a:ext cx="5508625" cy="5156200"/>
          </a:xfrm>
          <a:prstGeom prst="rect">
            <a:avLst/>
          </a:prstGeom>
        </p:spPr>
        <p:txBody>
          <a:bodyPr/>
          <a:lstStyle>
            <a:lvl1pPr marL="0" indent="0" algn="l" defTabSz="900838" rtl="0" eaLnBrk="1" latinLnBrk="0" hangingPunct="1">
              <a:lnSpc>
                <a:spcPct val="95000"/>
              </a:lnSpc>
              <a:spcBef>
                <a:spcPts val="1281"/>
              </a:spcBef>
              <a:spcAft>
                <a:spcPts val="0"/>
              </a:spcAft>
              <a:buFontTx/>
              <a:buNone/>
              <a:defRPr sz="2000" b="0" i="0">
                <a:latin typeface="+mn-lt"/>
              </a:defRPr>
            </a:lvl1pPr>
            <a:lvl2pPr>
              <a:defRPr sz="2000" b="0"/>
            </a:lvl2pPr>
            <a:lvl3pPr marL="0" indent="0">
              <a:buNone/>
              <a:defRPr sz="2000"/>
            </a:lvl3pPr>
            <a:lvl4pPr marL="390136" indent="-177335" algn="l" defTabSz="900838" rtl="0" eaLnBrk="1" latinLnBrk="0" hangingPunct="1">
              <a:lnSpc>
                <a:spcPct val="95000"/>
              </a:lnSpc>
              <a:spcBef>
                <a:spcPts val="1281"/>
              </a:spcBef>
              <a:buClrTx/>
              <a:buFont typeface="Arial" charset="0"/>
              <a:buChar char="•"/>
              <a:defRPr lang="en-US" sz="1800" b="0" kern="1200" dirty="0">
                <a:solidFill>
                  <a:srgbClr val="616468"/>
                </a:solidFill>
                <a:latin typeface="+mn-lt"/>
                <a:ea typeface="+mn-ea"/>
                <a:cs typeface="+mn-cs"/>
              </a:defRPr>
            </a:lvl4pPr>
            <a:lvl5pPr>
              <a:defRPr lang="en-US" sz="1800" b="0" kern="1200" dirty="0">
                <a:solidFill>
                  <a:srgbClr val="616468"/>
                </a:solidFill>
                <a:latin typeface="+mn-lt"/>
                <a:ea typeface="+mn-ea"/>
                <a:cs typeface="+mn-cs"/>
              </a:defRPr>
            </a:lvl5pPr>
          </a:lstStyle>
          <a:p>
            <a:pPr marL="0" lvl="0" indent="0" algn="l" defTabSz="900838" rtl="0" eaLnBrk="1" latinLnBrk="0" hangingPunct="1">
              <a:lnSpc>
                <a:spcPct val="95000"/>
              </a:lnSpc>
              <a:spcBef>
                <a:spcPts val="1281"/>
              </a:spcBef>
              <a:spcAft>
                <a:spcPts val="0"/>
              </a:spcAft>
              <a:buFontTx/>
              <a:buNone/>
            </a:pPr>
            <a:r>
              <a:rPr lang="en-US"/>
              <a:t>Click to edit Master text styles</a:t>
            </a:r>
          </a:p>
          <a:p>
            <a:pPr lvl="1"/>
            <a:r>
              <a:rPr lang="en-US"/>
              <a:t>Second level</a:t>
            </a:r>
          </a:p>
          <a:p>
            <a:pPr lvl="2"/>
            <a:r>
              <a:rPr lang="en-US"/>
              <a:t>Third level</a:t>
            </a:r>
          </a:p>
          <a:p>
            <a:pPr marL="390136" lvl="3" indent="-177335" algn="l" defTabSz="900838" rtl="0" eaLnBrk="1" latinLnBrk="0" hangingPunct="1">
              <a:lnSpc>
                <a:spcPct val="95000"/>
              </a:lnSpc>
              <a:spcBef>
                <a:spcPts val="1281"/>
              </a:spcBef>
              <a:buClrTx/>
              <a:buFont typeface="Arial" charset="0"/>
              <a:buChar char="•"/>
            </a:pPr>
            <a:r>
              <a:rPr lang="en-US"/>
              <a:t>Fourth level</a:t>
            </a:r>
          </a:p>
          <a:p>
            <a:pPr lvl="4"/>
            <a:r>
              <a:rPr lang="en-US"/>
              <a:t>Fifth level</a:t>
            </a:r>
          </a:p>
        </p:txBody>
      </p:sp>
      <p:sp>
        <p:nvSpPr>
          <p:cNvPr id="7" name="Text Placeholder 3">
            <a:extLst>
              <a:ext uri="{FF2B5EF4-FFF2-40B4-BE49-F238E27FC236}">
                <a16:creationId xmlns:a16="http://schemas.microsoft.com/office/drawing/2014/main" id="{29777C53-BF63-4750-8EED-8C8CA56A6A00}"/>
              </a:ext>
            </a:extLst>
          </p:cNvPr>
          <p:cNvSpPr>
            <a:spLocks noGrp="1"/>
          </p:cNvSpPr>
          <p:nvPr>
            <p:ph type="body" sz="quarter" idx="16" hasCustomPrompt="1"/>
          </p:nvPr>
        </p:nvSpPr>
        <p:spPr>
          <a:xfrm>
            <a:off x="417513" y="807396"/>
            <a:ext cx="3754437" cy="330740"/>
          </a:xfrm>
          <a:prstGeom prst="rect">
            <a:avLst/>
          </a:prstGeom>
        </p:spPr>
        <p:txBody>
          <a:bodyPr/>
          <a:lstStyle>
            <a:lvl1pPr algn="l">
              <a:defRPr sz="2000" i="0">
                <a:latin typeface="+mj-lt"/>
              </a:defRPr>
            </a:lvl1pPr>
            <a:lvl2pPr>
              <a:defRPr/>
            </a:lvl2pPr>
          </a:lstStyle>
          <a:p>
            <a:pPr lvl="0"/>
            <a:r>
              <a:rPr lang="en-US"/>
              <a:t>Enter Section Title Here</a:t>
            </a:r>
          </a:p>
        </p:txBody>
      </p:sp>
    </p:spTree>
    <p:extLst>
      <p:ext uri="{BB962C8B-B14F-4D97-AF65-F5344CB8AC3E}">
        <p14:creationId xmlns:p14="http://schemas.microsoft.com/office/powerpoint/2010/main" val="25828982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1/3 Text">
    <p:spTree>
      <p:nvGrpSpPr>
        <p:cNvPr id="1" name=""/>
        <p:cNvGrpSpPr/>
        <p:nvPr/>
      </p:nvGrpSpPr>
      <p:grpSpPr>
        <a:xfrm>
          <a:off x="0" y="0"/>
          <a:ext cx="0" cy="0"/>
          <a:chOff x="0" y="0"/>
          <a:chExt cx="0" cy="0"/>
        </a:xfrm>
      </p:grpSpPr>
      <p:sp>
        <p:nvSpPr>
          <p:cNvPr id="13" name="Chart Placeholder 12"/>
          <p:cNvSpPr>
            <a:spLocks noGrp="1"/>
          </p:cNvSpPr>
          <p:nvPr>
            <p:ph type="chart" sz="quarter" idx="14" hasCustomPrompt="1"/>
          </p:nvPr>
        </p:nvSpPr>
        <p:spPr>
          <a:xfrm>
            <a:off x="4635500" y="1693615"/>
            <a:ext cx="7761603" cy="4385169"/>
          </a:xfrm>
          <a:prstGeom prst="rect">
            <a:avLst/>
          </a:prstGeom>
        </p:spPr>
        <p:txBody>
          <a:bodyPr>
            <a:noAutofit/>
          </a:bodyPr>
          <a:lstStyle>
            <a:lvl1pPr>
              <a:defRPr sz="1576" b="0" i="0">
                <a:latin typeface="Times New Roman" charset="0"/>
                <a:ea typeface="Times New Roman" charset="0"/>
                <a:cs typeface="Times New Roman" charset="0"/>
              </a:defRPr>
            </a:lvl1pPr>
          </a:lstStyle>
          <a:p>
            <a:r>
              <a:rPr lang="en-US"/>
              <a:t>&lt;Chart&gt;</a:t>
            </a:r>
            <a:endParaRPr lang="en-GB"/>
          </a:p>
        </p:txBody>
      </p:sp>
      <p:sp>
        <p:nvSpPr>
          <p:cNvPr id="14" name="Footer Placeholder 4"/>
          <p:cNvSpPr>
            <a:spLocks noGrp="1"/>
          </p:cNvSpPr>
          <p:nvPr>
            <p:ph type="ftr" sz="quarter" idx="3"/>
          </p:nvPr>
        </p:nvSpPr>
        <p:spPr>
          <a:xfrm>
            <a:off x="396901" y="7303201"/>
            <a:ext cx="3800475" cy="187713"/>
          </a:xfrm>
          <a:prstGeom prst="rect">
            <a:avLst/>
          </a:prstGeom>
        </p:spPr>
        <p:txBody>
          <a:bodyPr vert="horz" lIns="0" tIns="0" rIns="0" bIns="0" rtlCol="0" anchor="t" anchorCtr="0"/>
          <a:lstStyle>
            <a:lvl1pPr algn="l">
              <a:defRPr sz="788">
                <a:solidFill>
                  <a:schemeClr val="tx1"/>
                </a:solidFill>
                <a:latin typeface="+mj-lt"/>
              </a:defRPr>
            </a:lvl1pPr>
          </a:lstStyle>
          <a:p>
            <a:endParaRPr lang="en-GB"/>
          </a:p>
        </p:txBody>
      </p:sp>
      <p:sp>
        <p:nvSpPr>
          <p:cNvPr id="15" name="Slide Number Placeholder 5"/>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4" name="Text Placeholder 3">
            <a:extLst>
              <a:ext uri="{FF2B5EF4-FFF2-40B4-BE49-F238E27FC236}">
                <a16:creationId xmlns:a16="http://schemas.microsoft.com/office/drawing/2014/main" id="{093E8C74-CADC-4D5D-BA27-216AB52ED151}"/>
              </a:ext>
            </a:extLst>
          </p:cNvPr>
          <p:cNvSpPr>
            <a:spLocks noGrp="1"/>
          </p:cNvSpPr>
          <p:nvPr>
            <p:ph type="body" sz="quarter" idx="15"/>
          </p:nvPr>
        </p:nvSpPr>
        <p:spPr>
          <a:xfrm>
            <a:off x="420624" y="1289304"/>
            <a:ext cx="3800475" cy="5156200"/>
          </a:xfrm>
          <a:prstGeom prst="rect">
            <a:avLst/>
          </a:prstGeom>
        </p:spPr>
        <p:txBody>
          <a:bodyPr/>
          <a:lstStyle>
            <a:lvl1pPr>
              <a:defRPr sz="2000" b="0" i="0">
                <a:latin typeface="+mj-lt"/>
              </a:defRPr>
            </a:lvl1pPr>
            <a:lvl2pPr>
              <a:defRPr sz="2000" b="0"/>
            </a:lvl2pPr>
            <a:lvl3pPr marL="0" indent="0">
              <a:buNone/>
              <a:defRPr sz="2000"/>
            </a:lvl3pPr>
            <a:lvl4pPr>
              <a:defRPr lang="en-US" sz="1800" b="0" kern="1200" dirty="0">
                <a:solidFill>
                  <a:srgbClr val="616468"/>
                </a:solidFill>
                <a:latin typeface="+mn-lt"/>
                <a:ea typeface="+mn-ea"/>
                <a:cs typeface="+mn-cs"/>
              </a:defRPr>
            </a:lvl4pPr>
            <a:lvl5pPr>
              <a:defRPr sz="1800"/>
            </a:lvl5pPr>
          </a:lstStyle>
          <a:p>
            <a:pPr lvl="0"/>
            <a:r>
              <a:rPr lang="en-US"/>
              <a:t>Click to edit Master text styles</a:t>
            </a:r>
          </a:p>
          <a:p>
            <a:pPr lvl="1"/>
            <a:r>
              <a:rPr lang="en-US"/>
              <a:t>Second level</a:t>
            </a:r>
          </a:p>
          <a:p>
            <a:pPr lvl="2"/>
            <a:r>
              <a:rPr lang="en-US"/>
              <a:t>Third level</a:t>
            </a:r>
          </a:p>
          <a:p>
            <a:pPr marL="390136" lvl="3" indent="-177335" algn="l" defTabSz="900838" rtl="0" eaLnBrk="1" latinLnBrk="0" hangingPunct="1">
              <a:lnSpc>
                <a:spcPct val="95000"/>
              </a:lnSpc>
              <a:spcBef>
                <a:spcPts val="1281"/>
              </a:spcBef>
              <a:buClrTx/>
              <a:buFont typeface="Arial" charset="0"/>
              <a:buChar char="•"/>
            </a:pPr>
            <a:r>
              <a:rPr lang="en-US"/>
              <a:t>Fourth level</a:t>
            </a:r>
          </a:p>
          <a:p>
            <a:pPr lvl="4"/>
            <a:r>
              <a:rPr lang="en-US"/>
              <a:t>Fifth level</a:t>
            </a:r>
          </a:p>
        </p:txBody>
      </p:sp>
      <p:sp>
        <p:nvSpPr>
          <p:cNvPr id="7" name="Text Placeholder 3">
            <a:extLst>
              <a:ext uri="{FF2B5EF4-FFF2-40B4-BE49-F238E27FC236}">
                <a16:creationId xmlns:a16="http://schemas.microsoft.com/office/drawing/2014/main" id="{5CD752EA-6EBB-450A-9885-080213AD817B}"/>
              </a:ext>
            </a:extLst>
          </p:cNvPr>
          <p:cNvSpPr>
            <a:spLocks noGrp="1"/>
          </p:cNvSpPr>
          <p:nvPr>
            <p:ph type="body" sz="quarter" idx="16" hasCustomPrompt="1"/>
          </p:nvPr>
        </p:nvSpPr>
        <p:spPr>
          <a:xfrm>
            <a:off x="417513" y="807396"/>
            <a:ext cx="3754437" cy="330740"/>
          </a:xfrm>
          <a:prstGeom prst="rect">
            <a:avLst/>
          </a:prstGeom>
        </p:spPr>
        <p:txBody>
          <a:bodyPr/>
          <a:lstStyle>
            <a:lvl1pPr algn="l">
              <a:defRPr sz="2000" i="0">
                <a:latin typeface="+mj-lt"/>
              </a:defRPr>
            </a:lvl1pPr>
            <a:lvl2pPr>
              <a:defRPr/>
            </a:lvl2pPr>
          </a:lstStyle>
          <a:p>
            <a:pPr lvl="0"/>
            <a:r>
              <a:rPr lang="en-US"/>
              <a:t>Enter Section Title Here</a:t>
            </a:r>
          </a:p>
        </p:txBody>
      </p:sp>
    </p:spTree>
    <p:extLst>
      <p:ext uri="{BB962C8B-B14F-4D97-AF65-F5344CB8AC3E}">
        <p14:creationId xmlns:p14="http://schemas.microsoft.com/office/powerpoint/2010/main" val="15439733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bg>
      <p:bgPr>
        <a:solidFill>
          <a:schemeClr val="accent3"/>
        </a:solid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96901" y="7303201"/>
            <a:ext cx="3800475" cy="187713"/>
          </a:xfrm>
          <a:prstGeom prst="rect">
            <a:avLst/>
          </a:prstGeom>
        </p:spPr>
        <p:txBody>
          <a:bodyPr vert="horz" lIns="0" tIns="0" rIns="0" bIns="0" rtlCol="0" anchor="t" anchorCtr="0"/>
          <a:lstStyle>
            <a:lvl1pPr algn="l">
              <a:defRPr sz="788">
                <a:solidFill>
                  <a:schemeClr val="tx1"/>
                </a:solidFill>
                <a:latin typeface="+mj-lt"/>
              </a:defRPr>
            </a:lvl1pPr>
          </a:lstStyle>
          <a:p>
            <a:endParaRPr lang="en-GB"/>
          </a:p>
        </p:txBody>
      </p:sp>
      <p:sp>
        <p:nvSpPr>
          <p:cNvPr id="10" name="Slide Number Placeholder 5"/>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7" name="Text Placeholder 7"/>
          <p:cNvSpPr>
            <a:spLocks noGrp="1"/>
          </p:cNvSpPr>
          <p:nvPr>
            <p:ph type="body" sz="quarter" idx="33" hasCustomPrompt="1"/>
          </p:nvPr>
        </p:nvSpPr>
        <p:spPr>
          <a:xfrm>
            <a:off x="396900" y="3529501"/>
            <a:ext cx="9941400" cy="1108830"/>
          </a:xfrm>
          <a:prstGeom prst="rect">
            <a:avLst/>
          </a:prstGeom>
          <a:noFill/>
        </p:spPr>
        <p:txBody>
          <a:bodyPr vert="horz" wrap="square" lIns="0" tIns="0" rIns="0" bIns="0" rtlCol="0">
            <a:spAutoFit/>
          </a:bodyPr>
          <a:lstStyle>
            <a:lvl1pPr>
              <a:defRPr lang="en-US" sz="4500" i="0">
                <a:solidFill>
                  <a:schemeClr val="bg1"/>
                </a:solidFill>
                <a:latin typeface="JLL Hand" panose="02000000000000000000"/>
                <a:ea typeface="+mn-ea"/>
                <a:cs typeface="+mn-cs"/>
              </a:defRPr>
            </a:lvl1pPr>
            <a:lvl2pPr>
              <a:defRPr lang="en-GB" sz="1944">
                <a:solidFill>
                  <a:schemeClr val="bg1"/>
                </a:solidFill>
                <a:latin typeface="+mn-lt"/>
              </a:defRPr>
            </a:lvl2pPr>
          </a:lstStyle>
          <a:p>
            <a:pPr lvl="0" defTabSz="987552"/>
            <a:r>
              <a:rPr lang="en-US"/>
              <a:t>[Title only_v2]</a:t>
            </a:r>
          </a:p>
          <a:p>
            <a:pPr lvl="1"/>
            <a:r>
              <a:rPr lang="en-US"/>
              <a:t>&lt;Subheading&gt;</a:t>
            </a:r>
            <a:endParaRPr lang="en-GB"/>
          </a:p>
        </p:txBody>
      </p:sp>
    </p:spTree>
    <p:extLst>
      <p:ext uri="{BB962C8B-B14F-4D97-AF65-F5344CB8AC3E}">
        <p14:creationId xmlns:p14="http://schemas.microsoft.com/office/powerpoint/2010/main" val="23252326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96901" y="7303201"/>
            <a:ext cx="3800475" cy="187713"/>
          </a:xfrm>
          <a:prstGeom prst="rect">
            <a:avLst/>
          </a:prstGeom>
        </p:spPr>
        <p:txBody>
          <a:bodyPr vert="horz" lIns="0" tIns="0" rIns="0" bIns="0" rtlCol="0" anchor="t" anchorCtr="0"/>
          <a:lstStyle>
            <a:lvl1pPr algn="l">
              <a:defRPr sz="788">
                <a:solidFill>
                  <a:schemeClr val="tx1"/>
                </a:solidFill>
                <a:latin typeface="+mj-lt"/>
              </a:defRPr>
            </a:lvl1pPr>
          </a:lstStyle>
          <a:p>
            <a:endParaRPr lang="en-GB"/>
          </a:p>
        </p:txBody>
      </p:sp>
      <p:sp>
        <p:nvSpPr>
          <p:cNvPr id="10" name="Slide Number Placeholder 5"/>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Tree>
    <p:extLst>
      <p:ext uri="{BB962C8B-B14F-4D97-AF65-F5344CB8AC3E}">
        <p14:creationId xmlns:p14="http://schemas.microsoft.com/office/powerpoint/2010/main" val="236141347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5723" y="-1122868"/>
            <a:ext cx="11041380" cy="150230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96901" y="1291263"/>
            <a:ext cx="12000202" cy="5141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96901" y="7303201"/>
            <a:ext cx="3800475" cy="187713"/>
          </a:xfrm>
          <a:prstGeom prst="rect">
            <a:avLst/>
          </a:prstGeom>
        </p:spPr>
        <p:txBody>
          <a:bodyPr/>
          <a:lstStyle/>
          <a:p>
            <a:endParaRPr lang="en-US"/>
          </a:p>
        </p:txBody>
      </p:sp>
      <p:sp>
        <p:nvSpPr>
          <p:cNvPr id="6" name="Slide Number Placeholder 5"/>
          <p:cNvSpPr>
            <a:spLocks noGrp="1"/>
          </p:cNvSpPr>
          <p:nvPr>
            <p:ph type="sldNum" sz="quarter" idx="12"/>
          </p:nvPr>
        </p:nvSpPr>
        <p:spPr>
          <a:xfrm>
            <a:off x="10632439" y="7304414"/>
            <a:ext cx="1764664" cy="187713"/>
          </a:xfrm>
          <a:prstGeom prst="rect">
            <a:avLst/>
          </a:prstGeom>
        </p:spPr>
        <p:txBody>
          <a:bodyPr/>
          <a:lstStyle>
            <a:lvl1pPr>
              <a:defRPr/>
            </a:lvl1pPr>
          </a:lstStyle>
          <a:p>
            <a:fld id="{070699AE-AEDB-4070-8274-39529066D617}" type="slidenum">
              <a:rPr lang="en-US" smtClean="0"/>
              <a:pPr/>
              <a:t>‹#›</a:t>
            </a:fld>
            <a:endParaRPr lang="en-US"/>
          </a:p>
        </p:txBody>
      </p:sp>
    </p:spTree>
    <p:extLst>
      <p:ext uri="{BB962C8B-B14F-4D97-AF65-F5344CB8AC3E}">
        <p14:creationId xmlns:p14="http://schemas.microsoft.com/office/powerpoint/2010/main" val="409996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hart-Half Text">
    <p:spTree>
      <p:nvGrpSpPr>
        <p:cNvPr id="1" name=""/>
        <p:cNvGrpSpPr/>
        <p:nvPr/>
      </p:nvGrpSpPr>
      <p:grpSpPr>
        <a:xfrm>
          <a:off x="0" y="0"/>
          <a:ext cx="0" cy="0"/>
          <a:chOff x="0" y="0"/>
          <a:chExt cx="0" cy="0"/>
        </a:xfrm>
      </p:grpSpPr>
      <p:sp>
        <p:nvSpPr>
          <p:cNvPr id="13" name="Chart Placeholder 12"/>
          <p:cNvSpPr>
            <a:spLocks noGrp="1"/>
          </p:cNvSpPr>
          <p:nvPr>
            <p:ph type="chart" sz="quarter" idx="14" hasCustomPrompt="1"/>
          </p:nvPr>
        </p:nvSpPr>
        <p:spPr>
          <a:xfrm>
            <a:off x="6081447" y="1693615"/>
            <a:ext cx="6315656" cy="4385169"/>
          </a:xfrm>
          <a:prstGeom prst="rect">
            <a:avLst/>
          </a:prstGeom>
        </p:spPr>
        <p:txBody>
          <a:bodyPr>
            <a:noAutofit/>
          </a:bodyPr>
          <a:lstStyle>
            <a:lvl1pPr>
              <a:defRPr sz="1576" b="0" i="0">
                <a:latin typeface="Times New Roman" charset="0"/>
                <a:ea typeface="Times New Roman" charset="0"/>
                <a:cs typeface="Times New Roman" charset="0"/>
              </a:defRPr>
            </a:lvl1pPr>
          </a:lstStyle>
          <a:p>
            <a:r>
              <a:rPr lang="en-US"/>
              <a:t>&lt;Chart&gt;</a:t>
            </a:r>
            <a:endParaRPr lang="en-GB"/>
          </a:p>
        </p:txBody>
      </p:sp>
      <p:sp>
        <p:nvSpPr>
          <p:cNvPr id="14" name="Footer Placeholder 4"/>
          <p:cNvSpPr>
            <a:spLocks noGrp="1"/>
          </p:cNvSpPr>
          <p:nvPr>
            <p:ph type="ftr" sz="quarter" idx="3"/>
          </p:nvPr>
        </p:nvSpPr>
        <p:spPr>
          <a:xfrm>
            <a:off x="396901" y="7303201"/>
            <a:ext cx="3800475" cy="187713"/>
          </a:xfrm>
          <a:prstGeom prst="rect">
            <a:avLst/>
          </a:prstGeom>
        </p:spPr>
        <p:txBody>
          <a:bodyPr vert="horz" lIns="0" tIns="0" rIns="0" bIns="0" rtlCol="0" anchor="t" anchorCtr="0"/>
          <a:lstStyle>
            <a:lvl1pPr algn="l">
              <a:defRPr sz="788">
                <a:solidFill>
                  <a:schemeClr val="tx1"/>
                </a:solidFill>
                <a:latin typeface="+mj-lt"/>
              </a:defRPr>
            </a:lvl1pPr>
          </a:lstStyle>
          <a:p>
            <a:endParaRPr lang="en-GB"/>
          </a:p>
        </p:txBody>
      </p:sp>
      <p:sp>
        <p:nvSpPr>
          <p:cNvPr id="15" name="Slide Number Placeholder 5"/>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4" name="Text Placeholder 3">
            <a:extLst>
              <a:ext uri="{FF2B5EF4-FFF2-40B4-BE49-F238E27FC236}">
                <a16:creationId xmlns:a16="http://schemas.microsoft.com/office/drawing/2014/main" id="{093E8C74-CADC-4D5D-BA27-216AB52ED151}"/>
              </a:ext>
            </a:extLst>
          </p:cNvPr>
          <p:cNvSpPr>
            <a:spLocks noGrp="1"/>
          </p:cNvSpPr>
          <p:nvPr>
            <p:ph type="body" sz="quarter" idx="15"/>
          </p:nvPr>
        </p:nvSpPr>
        <p:spPr>
          <a:xfrm>
            <a:off x="420624" y="1289304"/>
            <a:ext cx="5508625" cy="5156200"/>
          </a:xfrm>
          <a:prstGeom prst="rect">
            <a:avLst/>
          </a:prstGeom>
        </p:spPr>
        <p:txBody>
          <a:bodyPr/>
          <a:lstStyle>
            <a:lvl1pPr>
              <a:defRPr sz="1600" b="0" i="0">
                <a:latin typeface="+mj-lt"/>
              </a:defRPr>
            </a:lvl1pPr>
            <a:lvl2pPr>
              <a:defRPr sz="1200" b="1"/>
            </a:lvl2pPr>
            <a:lvl3pPr marL="0" indent="0">
              <a:buNone/>
              <a:defRPr/>
            </a:lvl3pPr>
            <a:lvl4pPr>
              <a:defRPr lang="en-US" sz="1200" b="0" kern="1200" dirty="0">
                <a:solidFill>
                  <a:srgbClr val="616468"/>
                </a:solidFill>
                <a:latin typeface="+mn-lt"/>
                <a:ea typeface="+mn-ea"/>
                <a:cs typeface="+mn-cs"/>
              </a:defRPr>
            </a:lvl4pPr>
            <a:lvl5pPr>
              <a:defRPr lang="en-US" sz="1200" b="0" kern="1200" dirty="0">
                <a:solidFill>
                  <a:srgbClr val="616468"/>
                </a:solidFill>
                <a:latin typeface="+mn-lt"/>
                <a:ea typeface="+mn-ea"/>
                <a:cs typeface="+mn-cs"/>
              </a:defRPr>
            </a:lvl5pPr>
          </a:lstStyle>
          <a:p>
            <a:pPr lvl="0"/>
            <a:r>
              <a:rPr lang="en-US"/>
              <a:t>Click to edit Master text styles</a:t>
            </a:r>
          </a:p>
          <a:p>
            <a:pPr lvl="1"/>
            <a:r>
              <a:rPr lang="en-US"/>
              <a:t>Second level</a:t>
            </a:r>
          </a:p>
          <a:p>
            <a:pPr lvl="2"/>
            <a:r>
              <a:rPr lang="en-US"/>
              <a:t>Third level</a:t>
            </a:r>
          </a:p>
          <a:p>
            <a:pPr marL="390136" lvl="3" indent="-177335" algn="l" defTabSz="900838" rtl="0" eaLnBrk="1" latinLnBrk="0" hangingPunct="1">
              <a:lnSpc>
                <a:spcPct val="95000"/>
              </a:lnSpc>
              <a:spcBef>
                <a:spcPts val="1281"/>
              </a:spcBef>
              <a:buClrTx/>
              <a:buFont typeface="Arial" charset="0"/>
              <a:buChar char="•"/>
            </a:pPr>
            <a:r>
              <a:rPr lang="en-US"/>
              <a:t>Fourth level</a:t>
            </a:r>
          </a:p>
          <a:p>
            <a:pPr marL="602938" lvl="4" indent="-212802" algn="l" defTabSz="900838" rtl="0" eaLnBrk="1" latinLnBrk="0" hangingPunct="1">
              <a:lnSpc>
                <a:spcPct val="95000"/>
              </a:lnSpc>
              <a:spcBef>
                <a:spcPts val="591"/>
              </a:spcBef>
              <a:buClrTx/>
              <a:buFont typeface=".HelveticaNeueDeskInterface-Regular" charset="-120"/>
              <a:buChar char="–"/>
            </a:pPr>
            <a:r>
              <a:rPr lang="en-US"/>
              <a:t>Fifth level</a:t>
            </a:r>
          </a:p>
        </p:txBody>
      </p:sp>
      <p:sp>
        <p:nvSpPr>
          <p:cNvPr id="8" name="Text Placeholder 3">
            <a:extLst>
              <a:ext uri="{FF2B5EF4-FFF2-40B4-BE49-F238E27FC236}">
                <a16:creationId xmlns:a16="http://schemas.microsoft.com/office/drawing/2014/main" id="{6449006D-5D03-43AB-9FFB-72DBE353AD89}"/>
              </a:ext>
            </a:extLst>
          </p:cNvPr>
          <p:cNvSpPr>
            <a:spLocks noGrp="1"/>
          </p:cNvSpPr>
          <p:nvPr>
            <p:ph type="body" sz="quarter" idx="11" hasCustomPrompt="1"/>
          </p:nvPr>
        </p:nvSpPr>
        <p:spPr>
          <a:xfrm>
            <a:off x="8642665" y="914399"/>
            <a:ext cx="3754437" cy="223737"/>
          </a:xfrm>
          <a:prstGeom prst="rect">
            <a:avLst/>
          </a:prstGeom>
        </p:spPr>
        <p:txBody>
          <a:bodyPr/>
          <a:lstStyle>
            <a:lvl1pPr algn="r">
              <a:defRPr sz="1200" i="0">
                <a:latin typeface="+mj-lt"/>
              </a:defRPr>
            </a:lvl1pPr>
            <a:lvl2pPr>
              <a:defRPr>
                <a:latin typeface="+mn-lt"/>
              </a:defRPr>
            </a:lvl2pPr>
          </a:lstStyle>
          <a:p>
            <a:pPr lvl="0"/>
            <a:r>
              <a:rPr lang="en-US"/>
              <a:t>Enter Section Title Here</a:t>
            </a:r>
          </a:p>
        </p:txBody>
      </p:sp>
    </p:spTree>
    <p:extLst>
      <p:ext uri="{BB962C8B-B14F-4D97-AF65-F5344CB8AC3E}">
        <p14:creationId xmlns:p14="http://schemas.microsoft.com/office/powerpoint/2010/main" val="12938366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rt 1/3 Text">
    <p:spTree>
      <p:nvGrpSpPr>
        <p:cNvPr id="1" name=""/>
        <p:cNvGrpSpPr/>
        <p:nvPr/>
      </p:nvGrpSpPr>
      <p:grpSpPr>
        <a:xfrm>
          <a:off x="0" y="0"/>
          <a:ext cx="0" cy="0"/>
          <a:chOff x="0" y="0"/>
          <a:chExt cx="0" cy="0"/>
        </a:xfrm>
      </p:grpSpPr>
      <p:sp>
        <p:nvSpPr>
          <p:cNvPr id="13" name="Chart Placeholder 12"/>
          <p:cNvSpPr>
            <a:spLocks noGrp="1"/>
          </p:cNvSpPr>
          <p:nvPr>
            <p:ph type="chart" sz="quarter" idx="14" hasCustomPrompt="1"/>
          </p:nvPr>
        </p:nvSpPr>
        <p:spPr>
          <a:xfrm>
            <a:off x="4635500" y="1693615"/>
            <a:ext cx="7761603" cy="4385169"/>
          </a:xfrm>
          <a:prstGeom prst="rect">
            <a:avLst/>
          </a:prstGeom>
        </p:spPr>
        <p:txBody>
          <a:bodyPr>
            <a:noAutofit/>
          </a:bodyPr>
          <a:lstStyle>
            <a:lvl1pPr>
              <a:defRPr sz="1576" b="0" i="0">
                <a:latin typeface="Times New Roman" charset="0"/>
                <a:ea typeface="Times New Roman" charset="0"/>
                <a:cs typeface="Times New Roman" charset="0"/>
              </a:defRPr>
            </a:lvl1pPr>
          </a:lstStyle>
          <a:p>
            <a:r>
              <a:rPr lang="en-US"/>
              <a:t>&lt;Chart&gt;</a:t>
            </a:r>
            <a:endParaRPr lang="en-GB"/>
          </a:p>
        </p:txBody>
      </p:sp>
      <p:sp>
        <p:nvSpPr>
          <p:cNvPr id="14" name="Footer Placeholder 4"/>
          <p:cNvSpPr>
            <a:spLocks noGrp="1"/>
          </p:cNvSpPr>
          <p:nvPr>
            <p:ph type="ftr" sz="quarter" idx="3"/>
          </p:nvPr>
        </p:nvSpPr>
        <p:spPr>
          <a:xfrm>
            <a:off x="396901" y="7303201"/>
            <a:ext cx="3800475" cy="187713"/>
          </a:xfrm>
          <a:prstGeom prst="rect">
            <a:avLst/>
          </a:prstGeom>
        </p:spPr>
        <p:txBody>
          <a:bodyPr vert="horz" lIns="0" tIns="0" rIns="0" bIns="0" rtlCol="0" anchor="t" anchorCtr="0"/>
          <a:lstStyle>
            <a:lvl1pPr algn="l">
              <a:defRPr sz="788">
                <a:solidFill>
                  <a:schemeClr val="tx1"/>
                </a:solidFill>
                <a:latin typeface="+mj-lt"/>
              </a:defRPr>
            </a:lvl1pPr>
          </a:lstStyle>
          <a:p>
            <a:endParaRPr lang="en-GB"/>
          </a:p>
        </p:txBody>
      </p:sp>
      <p:sp>
        <p:nvSpPr>
          <p:cNvPr id="15" name="Slide Number Placeholder 5"/>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sp>
        <p:nvSpPr>
          <p:cNvPr id="4" name="Text Placeholder 3">
            <a:extLst>
              <a:ext uri="{FF2B5EF4-FFF2-40B4-BE49-F238E27FC236}">
                <a16:creationId xmlns:a16="http://schemas.microsoft.com/office/drawing/2014/main" id="{093E8C74-CADC-4D5D-BA27-216AB52ED151}"/>
              </a:ext>
            </a:extLst>
          </p:cNvPr>
          <p:cNvSpPr>
            <a:spLocks noGrp="1"/>
          </p:cNvSpPr>
          <p:nvPr>
            <p:ph type="body" sz="quarter" idx="15"/>
          </p:nvPr>
        </p:nvSpPr>
        <p:spPr>
          <a:xfrm>
            <a:off x="420624" y="1289304"/>
            <a:ext cx="3800475" cy="5156200"/>
          </a:xfrm>
          <a:prstGeom prst="rect">
            <a:avLst/>
          </a:prstGeom>
        </p:spPr>
        <p:txBody>
          <a:bodyPr/>
          <a:lstStyle>
            <a:lvl1pPr>
              <a:defRPr sz="1600" b="0" i="0">
                <a:latin typeface="+mj-lt"/>
              </a:defRPr>
            </a:lvl1pPr>
            <a:lvl2pPr>
              <a:defRPr sz="1200" b="1"/>
            </a:lvl2pPr>
            <a:lvl3pPr marL="0" indent="0">
              <a:buNone/>
              <a:defRPr/>
            </a:lvl3pPr>
            <a:lvl4pPr>
              <a:defRPr lang="en-US" sz="1200" b="0" kern="1200" dirty="0">
                <a:solidFill>
                  <a:srgbClr val="616468"/>
                </a:solidFill>
                <a:latin typeface="+mn-lt"/>
                <a:ea typeface="+mn-ea"/>
                <a:cs typeface="+mn-cs"/>
              </a:defRPr>
            </a:lvl4pPr>
          </a:lstStyle>
          <a:p>
            <a:pPr lvl="0"/>
            <a:r>
              <a:rPr lang="en-US"/>
              <a:t>Click to edit Master text styles</a:t>
            </a:r>
          </a:p>
          <a:p>
            <a:pPr lvl="1"/>
            <a:r>
              <a:rPr lang="en-US"/>
              <a:t>Second level</a:t>
            </a:r>
          </a:p>
          <a:p>
            <a:pPr lvl="2"/>
            <a:r>
              <a:rPr lang="en-US"/>
              <a:t>Third level</a:t>
            </a:r>
          </a:p>
          <a:p>
            <a:pPr marL="390136" lvl="3" indent="-177335" algn="l" defTabSz="900838" rtl="0" eaLnBrk="1" latinLnBrk="0" hangingPunct="1">
              <a:lnSpc>
                <a:spcPct val="95000"/>
              </a:lnSpc>
              <a:spcBef>
                <a:spcPts val="1281"/>
              </a:spcBef>
              <a:buClrTx/>
              <a:buFont typeface="Arial" charset="0"/>
              <a:buChar char="•"/>
            </a:pPr>
            <a:r>
              <a:rPr lang="en-US"/>
              <a:t>Fourth level</a:t>
            </a:r>
          </a:p>
          <a:p>
            <a:pPr lvl="4"/>
            <a:r>
              <a:rPr lang="en-US"/>
              <a:t>Fifth level</a:t>
            </a:r>
          </a:p>
        </p:txBody>
      </p:sp>
      <p:sp>
        <p:nvSpPr>
          <p:cNvPr id="8" name="Text Placeholder 3">
            <a:extLst>
              <a:ext uri="{FF2B5EF4-FFF2-40B4-BE49-F238E27FC236}">
                <a16:creationId xmlns:a16="http://schemas.microsoft.com/office/drawing/2014/main" id="{A55EF14D-5DFD-41C3-8634-EE738B109C68}"/>
              </a:ext>
            </a:extLst>
          </p:cNvPr>
          <p:cNvSpPr>
            <a:spLocks noGrp="1"/>
          </p:cNvSpPr>
          <p:nvPr>
            <p:ph type="body" sz="quarter" idx="11" hasCustomPrompt="1"/>
          </p:nvPr>
        </p:nvSpPr>
        <p:spPr>
          <a:xfrm>
            <a:off x="8642665" y="914399"/>
            <a:ext cx="3754437" cy="223737"/>
          </a:xfrm>
          <a:prstGeom prst="rect">
            <a:avLst/>
          </a:prstGeom>
        </p:spPr>
        <p:txBody>
          <a:bodyPr/>
          <a:lstStyle>
            <a:lvl1pPr algn="r">
              <a:defRPr sz="1200" i="0">
                <a:latin typeface="+mj-lt"/>
              </a:defRPr>
            </a:lvl1pPr>
            <a:lvl2pPr>
              <a:defRPr>
                <a:latin typeface="+mn-lt"/>
              </a:defRPr>
            </a:lvl2pPr>
          </a:lstStyle>
          <a:p>
            <a:pPr lvl="0"/>
            <a:r>
              <a:rPr lang="en-US"/>
              <a:t>Enter Section Title Here</a:t>
            </a:r>
          </a:p>
        </p:txBody>
      </p:sp>
    </p:spTree>
    <p:extLst>
      <p:ext uri="{BB962C8B-B14F-4D97-AF65-F5344CB8AC3E}">
        <p14:creationId xmlns:p14="http://schemas.microsoft.com/office/powerpoint/2010/main" val="181564244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12F184D-C5CC-40AE-AE9F-1B8F8365172E}"/>
              </a:ext>
            </a:extLst>
          </p:cNvPr>
          <p:cNvSpPr txBox="1">
            <a:spLocks/>
          </p:cNvSpPr>
          <p:nvPr userDrawn="1"/>
        </p:nvSpPr>
        <p:spPr>
          <a:xfrm>
            <a:off x="10658524" y="7303201"/>
            <a:ext cx="1764664" cy="187713"/>
          </a:xfrm>
          <a:prstGeom prst="rect">
            <a:avLst/>
          </a:prstGeom>
        </p:spPr>
        <p:txBody>
          <a:bodyPr vert="horz" lIns="0" tIns="0" rIns="0" bIns="0" rtlCol="0" anchor="t" anchorCtr="0"/>
          <a:lstStyle>
            <a:defPPr>
              <a:defRPr lang="en-GB"/>
            </a:defPPr>
            <a:lvl1pPr algn="r" rtl="0" eaLnBrk="0" fontAlgn="base" hangingPunct="0">
              <a:spcBef>
                <a:spcPct val="0"/>
              </a:spcBef>
              <a:spcAft>
                <a:spcPct val="0"/>
              </a:spcAft>
              <a:defRPr sz="1020" b="1" kern="1200">
                <a:solidFill>
                  <a:schemeClr val="tx1"/>
                </a:solidFill>
                <a:latin typeface="+mj-lt"/>
                <a:ea typeface="MS PGothic" panose="020B0600070205080204" pitchFamily="34" charset="-128"/>
                <a:cs typeface="+mn-cs"/>
              </a:defRPr>
            </a:lvl1pPr>
            <a:lvl2pPr marL="457200" algn="l" rtl="0" eaLnBrk="0" fontAlgn="base" hangingPunct="0">
              <a:spcBef>
                <a:spcPct val="0"/>
              </a:spcBef>
              <a:spcAft>
                <a:spcPct val="0"/>
              </a:spcAft>
              <a:defRPr sz="3700" b="1" kern="1200">
                <a:solidFill>
                  <a:schemeClr val="tx1"/>
                </a:solidFill>
                <a:latin typeface="Arial Narrow" panose="020B0606020202030204" pitchFamily="34" charset="0"/>
                <a:ea typeface="MS PGothic" panose="020B0600070205080204" pitchFamily="34" charset="-128"/>
                <a:cs typeface="+mn-cs"/>
              </a:defRPr>
            </a:lvl2pPr>
            <a:lvl3pPr marL="914400" algn="l" rtl="0" eaLnBrk="0" fontAlgn="base" hangingPunct="0">
              <a:spcBef>
                <a:spcPct val="0"/>
              </a:spcBef>
              <a:spcAft>
                <a:spcPct val="0"/>
              </a:spcAft>
              <a:defRPr sz="3700" b="1" kern="1200">
                <a:solidFill>
                  <a:schemeClr val="tx1"/>
                </a:solidFill>
                <a:latin typeface="Arial Narrow" panose="020B0606020202030204" pitchFamily="34" charset="0"/>
                <a:ea typeface="MS PGothic" panose="020B0600070205080204" pitchFamily="34" charset="-128"/>
                <a:cs typeface="+mn-cs"/>
              </a:defRPr>
            </a:lvl3pPr>
            <a:lvl4pPr marL="1371600" algn="l" rtl="0" eaLnBrk="0" fontAlgn="base" hangingPunct="0">
              <a:spcBef>
                <a:spcPct val="0"/>
              </a:spcBef>
              <a:spcAft>
                <a:spcPct val="0"/>
              </a:spcAft>
              <a:defRPr sz="3700" b="1" kern="1200">
                <a:solidFill>
                  <a:schemeClr val="tx1"/>
                </a:solidFill>
                <a:latin typeface="Arial Narrow" panose="020B0606020202030204" pitchFamily="34" charset="0"/>
                <a:ea typeface="MS PGothic" panose="020B0600070205080204" pitchFamily="34" charset="-128"/>
                <a:cs typeface="+mn-cs"/>
              </a:defRPr>
            </a:lvl4pPr>
            <a:lvl5pPr marL="1828800" algn="l" rtl="0" eaLnBrk="0" fontAlgn="base" hangingPunct="0">
              <a:spcBef>
                <a:spcPct val="0"/>
              </a:spcBef>
              <a:spcAft>
                <a:spcPct val="0"/>
              </a:spcAft>
              <a:defRPr sz="3700" b="1"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3700" b="1"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3700" b="1"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3700" b="1"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3700" b="1" kern="1200">
                <a:solidFill>
                  <a:schemeClr val="tx1"/>
                </a:solidFill>
                <a:latin typeface="Arial Narrow" panose="020B0606020202030204" pitchFamily="34" charset="0"/>
                <a:ea typeface="MS PGothic" panose="020B0600070205080204" pitchFamily="34" charset="-128"/>
                <a:cs typeface="+mn-cs"/>
              </a:defRPr>
            </a:lvl9pPr>
          </a:lstStyle>
          <a:p>
            <a:endParaRPr lang="en-GB" sz="788"/>
          </a:p>
        </p:txBody>
      </p:sp>
      <p:sp>
        <p:nvSpPr>
          <p:cNvPr id="13" name="Slide Number Placeholder 5">
            <a:extLst>
              <a:ext uri="{FF2B5EF4-FFF2-40B4-BE49-F238E27FC236}">
                <a16:creationId xmlns:a16="http://schemas.microsoft.com/office/drawing/2014/main" id="{2E05AEE2-1333-485B-8616-E66B816F7B68}"/>
              </a:ext>
            </a:extLst>
          </p:cNvPr>
          <p:cNvSpPr>
            <a:spLocks noGrp="1"/>
          </p:cNvSpPr>
          <p:nvPr>
            <p:ph type="sldNum" sz="quarter" idx="4"/>
          </p:nvPr>
        </p:nvSpPr>
        <p:spPr>
          <a:xfrm>
            <a:off x="10632439" y="7304414"/>
            <a:ext cx="1764664" cy="187713"/>
          </a:xfrm>
          <a:prstGeom prst="rect">
            <a:avLst/>
          </a:prstGeom>
        </p:spPr>
        <p:txBody>
          <a:bodyPr vert="horz" lIns="0" tIns="0" rIns="0" bIns="0" rtlCol="0" anchor="t" anchorCtr="0"/>
          <a:lstStyle>
            <a:lvl1pPr algn="r">
              <a:defRPr sz="788">
                <a:solidFill>
                  <a:schemeClr val="tx1"/>
                </a:solidFill>
                <a:latin typeface="+mj-lt"/>
              </a:defRPr>
            </a:lvl1pPr>
          </a:lstStyle>
          <a:p>
            <a:fld id="{E0096207-DBD9-AC41-BD6C-8097A31BF105}" type="slidenum">
              <a:rPr lang="en-GB" smtClean="0"/>
              <a:pPr/>
              <a:t>‹#›</a:t>
            </a:fld>
            <a:endParaRPr lang="en-GB"/>
          </a:p>
        </p:txBody>
      </p:sp>
      <p:pic>
        <p:nvPicPr>
          <p:cNvPr id="10" name="Picture 9" descr="A close up of a sign&#10;&#10;Description automatically generated">
            <a:extLst>
              <a:ext uri="{FF2B5EF4-FFF2-40B4-BE49-F238E27FC236}">
                <a16:creationId xmlns:a16="http://schemas.microsoft.com/office/drawing/2014/main" id="{7DAA39B4-8857-4E2E-8F2B-55BE692D68E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90399" y="584642"/>
            <a:ext cx="1532789" cy="42311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0C94E61-1EC9-46E5-A2DF-5FBF1A6D941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7472" t="20810" r="46180" b="17225"/>
          <a:stretch/>
        </p:blipFill>
        <p:spPr>
          <a:xfrm>
            <a:off x="396901" y="6779143"/>
            <a:ext cx="942975" cy="491066"/>
          </a:xfrm>
          <a:prstGeom prst="rect">
            <a:avLst/>
          </a:prstGeom>
        </p:spPr>
      </p:pic>
      <p:cxnSp>
        <p:nvCxnSpPr>
          <p:cNvPr id="14" name="Straight Connector 13">
            <a:extLst>
              <a:ext uri="{FF2B5EF4-FFF2-40B4-BE49-F238E27FC236}">
                <a16:creationId xmlns:a16="http://schemas.microsoft.com/office/drawing/2014/main" id="{BAB79772-B895-41A1-9102-0EF5FD0DCB65}"/>
              </a:ext>
            </a:extLst>
          </p:cNvPr>
          <p:cNvCxnSpPr>
            <a:cxnSpLocks/>
          </p:cNvCxnSpPr>
          <p:nvPr userDrawn="1"/>
        </p:nvCxnSpPr>
        <p:spPr>
          <a:xfrm>
            <a:off x="396901" y="1175657"/>
            <a:ext cx="12026287"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2B47AD4-074C-4560-9EA2-AE2F03675D21}"/>
              </a:ext>
            </a:extLst>
          </p:cNvPr>
          <p:cNvCxnSpPr>
            <a:cxnSpLocks/>
          </p:cNvCxnSpPr>
          <p:nvPr userDrawn="1"/>
        </p:nvCxnSpPr>
        <p:spPr>
          <a:xfrm>
            <a:off x="396901" y="6547933"/>
            <a:ext cx="1202628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0604587"/>
      </p:ext>
    </p:extLst>
  </p:cSld>
  <p:clrMap bg1="lt1" tx1="dk1" bg2="lt2" tx2="dk2" accent1="accent1" accent2="accent2" accent3="accent3" accent4="accent4" accent5="accent5" accent6="accent6" hlink="hlink" folHlink="folHlink"/>
  <p:sldLayoutIdLst>
    <p:sldLayoutId id="2147483674" r:id="rId1"/>
    <p:sldLayoutId id="2147483719" r:id="rId2"/>
    <p:sldLayoutId id="2147483676" r:id="rId3"/>
    <p:sldLayoutId id="2147483720" r:id="rId4"/>
    <p:sldLayoutId id="2147483710" r:id="rId5"/>
    <p:sldLayoutId id="2147483716" r:id="rId6"/>
    <p:sldLayoutId id="2147483707" r:id="rId7"/>
    <p:sldLayoutId id="2147483721" r:id="rId8"/>
    <p:sldLayoutId id="2147483722" r:id="rId9"/>
  </p:sldLayoutIdLst>
  <p:hf hdr="0" ftr="0" dt="0"/>
  <p:txStyles>
    <p:titleStyle>
      <a:lvl1pPr algn="l" defTabSz="900838" rtl="0" eaLnBrk="1" latinLnBrk="0" hangingPunct="1">
        <a:lnSpc>
          <a:spcPct val="90000"/>
        </a:lnSpc>
        <a:spcBef>
          <a:spcPct val="0"/>
        </a:spcBef>
        <a:buNone/>
        <a:defRPr sz="2660" b="1" kern="1200">
          <a:solidFill>
            <a:schemeClr val="tx1"/>
          </a:solidFill>
          <a:latin typeface="+mj-lt"/>
          <a:ea typeface="+mj-ea"/>
          <a:cs typeface="+mj-cs"/>
        </a:defRPr>
      </a:lvl1pPr>
    </p:titleStyle>
    <p:bodyStyle>
      <a:lvl1pPr marL="0" indent="0" algn="l" defTabSz="900838" rtl="0" eaLnBrk="1" latinLnBrk="0" hangingPunct="1">
        <a:lnSpc>
          <a:spcPct val="95000"/>
        </a:lnSpc>
        <a:spcBef>
          <a:spcPts val="1281"/>
        </a:spcBef>
        <a:spcAft>
          <a:spcPts val="0"/>
        </a:spcAft>
        <a:buFontTx/>
        <a:buNone/>
        <a:defRPr sz="2660" b="0" i="1" kern="1200">
          <a:solidFill>
            <a:srgbClr val="616468"/>
          </a:solidFill>
          <a:latin typeface="Times New Roman" charset="0"/>
          <a:ea typeface="Times New Roman" charset="0"/>
          <a:cs typeface="Times New Roman" charset="0"/>
        </a:defRPr>
      </a:lvl1pPr>
      <a:lvl2pPr marL="0" indent="0" algn="l" defTabSz="900838" rtl="0" eaLnBrk="1" latinLnBrk="0" hangingPunct="1">
        <a:lnSpc>
          <a:spcPct val="95000"/>
        </a:lnSpc>
        <a:spcBef>
          <a:spcPts val="1281"/>
        </a:spcBef>
        <a:buFontTx/>
        <a:buNone/>
        <a:defRPr sz="1200" b="0" kern="1200">
          <a:solidFill>
            <a:srgbClr val="616468"/>
          </a:solidFill>
          <a:latin typeface="+mn-lt"/>
          <a:ea typeface="+mn-ea"/>
          <a:cs typeface="+mn-cs"/>
        </a:defRPr>
      </a:lvl2pPr>
      <a:lvl3pPr marL="177335" indent="-177335" algn="l" defTabSz="900838" rtl="0" eaLnBrk="1" latinLnBrk="0" hangingPunct="1">
        <a:lnSpc>
          <a:spcPct val="95000"/>
        </a:lnSpc>
        <a:spcBef>
          <a:spcPts val="1281"/>
        </a:spcBef>
        <a:buFont typeface="Arial" charset="0"/>
        <a:buChar char="•"/>
        <a:defRPr sz="1200" kern="1200">
          <a:solidFill>
            <a:srgbClr val="616468"/>
          </a:solidFill>
          <a:latin typeface="+mn-lt"/>
          <a:ea typeface="+mn-ea"/>
          <a:cs typeface="+mn-cs"/>
        </a:defRPr>
      </a:lvl3pPr>
      <a:lvl4pPr marL="390136" indent="-212802" algn="l" defTabSz="900838" rtl="0" eaLnBrk="1" latinLnBrk="0" hangingPunct="1">
        <a:lnSpc>
          <a:spcPct val="95000"/>
        </a:lnSpc>
        <a:spcBef>
          <a:spcPts val="591"/>
        </a:spcBef>
        <a:buClrTx/>
        <a:buFont typeface=".HelveticaNeueDeskInterface-Regular" charset="-120"/>
        <a:buChar char="–"/>
        <a:defRPr sz="1200" kern="120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sz="1200" kern="120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p:bodyStyle>
    <p:otherStyle>
      <a:defPPr>
        <a:defRPr lang="en-US"/>
      </a:defPPr>
      <a:lvl1pPr marL="0" algn="l" defTabSz="900838" rtl="0" eaLnBrk="1" latinLnBrk="0" hangingPunct="1">
        <a:defRPr sz="1773" kern="1200">
          <a:solidFill>
            <a:schemeClr val="tx1"/>
          </a:solidFill>
          <a:latin typeface="+mn-lt"/>
          <a:ea typeface="+mn-ea"/>
          <a:cs typeface="+mn-cs"/>
        </a:defRPr>
      </a:lvl1pPr>
      <a:lvl2pPr marL="450419" algn="l" defTabSz="900838" rtl="0" eaLnBrk="1" latinLnBrk="0" hangingPunct="1">
        <a:defRPr sz="1773" kern="1200">
          <a:solidFill>
            <a:schemeClr val="tx1"/>
          </a:solidFill>
          <a:latin typeface="+mn-lt"/>
          <a:ea typeface="+mn-ea"/>
          <a:cs typeface="+mn-cs"/>
        </a:defRPr>
      </a:lvl2pPr>
      <a:lvl3pPr marL="900838" algn="l" defTabSz="900838" rtl="0" eaLnBrk="1" latinLnBrk="0" hangingPunct="1">
        <a:defRPr sz="1773" kern="1200">
          <a:solidFill>
            <a:schemeClr val="tx1"/>
          </a:solidFill>
          <a:latin typeface="+mn-lt"/>
          <a:ea typeface="+mn-ea"/>
          <a:cs typeface="+mn-cs"/>
        </a:defRPr>
      </a:lvl3pPr>
      <a:lvl4pPr marL="1351257" algn="l" defTabSz="900838" rtl="0" eaLnBrk="1" latinLnBrk="0" hangingPunct="1">
        <a:defRPr sz="1773" kern="1200">
          <a:solidFill>
            <a:schemeClr val="tx1"/>
          </a:solidFill>
          <a:latin typeface="+mn-lt"/>
          <a:ea typeface="+mn-ea"/>
          <a:cs typeface="+mn-cs"/>
        </a:defRPr>
      </a:lvl4pPr>
      <a:lvl5pPr marL="1801674" algn="l" defTabSz="900838" rtl="0" eaLnBrk="1" latinLnBrk="0" hangingPunct="1">
        <a:defRPr sz="1773" kern="1200">
          <a:solidFill>
            <a:schemeClr val="tx1"/>
          </a:solidFill>
          <a:latin typeface="+mn-lt"/>
          <a:ea typeface="+mn-ea"/>
          <a:cs typeface="+mn-cs"/>
        </a:defRPr>
      </a:lvl5pPr>
      <a:lvl6pPr marL="2252094" algn="l" defTabSz="900838" rtl="0" eaLnBrk="1" latinLnBrk="0" hangingPunct="1">
        <a:defRPr sz="1773" kern="1200">
          <a:solidFill>
            <a:schemeClr val="tx1"/>
          </a:solidFill>
          <a:latin typeface="+mn-lt"/>
          <a:ea typeface="+mn-ea"/>
          <a:cs typeface="+mn-cs"/>
        </a:defRPr>
      </a:lvl6pPr>
      <a:lvl7pPr marL="2702512" algn="l" defTabSz="900838" rtl="0" eaLnBrk="1" latinLnBrk="0" hangingPunct="1">
        <a:defRPr sz="1773" kern="1200">
          <a:solidFill>
            <a:schemeClr val="tx1"/>
          </a:solidFill>
          <a:latin typeface="+mn-lt"/>
          <a:ea typeface="+mn-ea"/>
          <a:cs typeface="+mn-cs"/>
        </a:defRPr>
      </a:lvl7pPr>
      <a:lvl8pPr marL="3152931" algn="l" defTabSz="900838" rtl="0" eaLnBrk="1" latinLnBrk="0" hangingPunct="1">
        <a:defRPr sz="1773" kern="1200">
          <a:solidFill>
            <a:schemeClr val="tx1"/>
          </a:solidFill>
          <a:latin typeface="+mn-lt"/>
          <a:ea typeface="+mn-ea"/>
          <a:cs typeface="+mn-cs"/>
        </a:defRPr>
      </a:lvl8pPr>
      <a:lvl9pPr marL="3603350" algn="l" defTabSz="900838" rtl="0" eaLnBrk="1" latinLnBrk="0" hangingPunct="1">
        <a:defRPr sz="177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8">
          <p15:clr>
            <a:srgbClr val="F26B43"/>
          </p15:clr>
        </p15:guide>
        <p15:guide id="3" orient="horz" pos="4065">
          <p15:clr>
            <a:srgbClr val="F26B43"/>
          </p15:clr>
        </p15:guide>
        <p15:guide id="4" pos="7441">
          <p15:clr>
            <a:srgbClr val="F26B43"/>
          </p15:clr>
        </p15:guide>
        <p15:guide id="5" pos="1292">
          <p15:clr>
            <a:srgbClr val="F26B43"/>
          </p15:clr>
        </p15:guide>
        <p15:guide id="6" pos="1464">
          <p15:clr>
            <a:srgbClr val="F26B43"/>
          </p15:clr>
        </p15:guide>
        <p15:guide id="7" pos="2522">
          <p15:clr>
            <a:srgbClr val="F26B43"/>
          </p15:clr>
        </p15:guide>
        <p15:guide id="8" pos="2694">
          <p15:clr>
            <a:srgbClr val="F26B43"/>
          </p15:clr>
        </p15:guide>
        <p15:guide id="9" pos="3748">
          <p15:clr>
            <a:srgbClr val="F26B43"/>
          </p15:clr>
        </p15:guide>
        <p15:guide id="10" pos="3922">
          <p15:clr>
            <a:srgbClr val="F26B43"/>
          </p15:clr>
        </p15:guide>
        <p15:guide id="11" pos="4978">
          <p15:clr>
            <a:srgbClr val="F26B43"/>
          </p15:clr>
        </p15:guide>
        <p15:guide id="12" pos="5150">
          <p15:clr>
            <a:srgbClr val="F26B43"/>
          </p15:clr>
        </p15:guide>
        <p15:guide id="13" pos="6205">
          <p15:clr>
            <a:srgbClr val="F26B43"/>
          </p15:clr>
        </p15:guide>
        <p15:guide id="14" pos="6378">
          <p15:clr>
            <a:srgbClr val="F26B43"/>
          </p15:clr>
        </p15:guide>
        <p15:guide id="15" orient="horz" pos="572">
          <p15:clr>
            <a:srgbClr val="F26B43"/>
          </p15:clr>
        </p15:guide>
        <p15:guide id="16" orient="horz" pos="918">
          <p15:clr>
            <a:srgbClr val="F26B43"/>
          </p15:clr>
        </p15:guide>
        <p15:guide id="17" orient="horz" pos="1253">
          <p15:clr>
            <a:srgbClr val="F26B43"/>
          </p15:clr>
        </p15:guide>
        <p15:guide id="18" orient="horz" pos="1593">
          <p15:clr>
            <a:srgbClr val="F26B43"/>
          </p15:clr>
        </p15:guide>
        <p15:guide id="19" orient="horz" pos="1933">
          <p15:clr>
            <a:srgbClr val="F26B43"/>
          </p15:clr>
        </p15:guide>
        <p15:guide id="20" orient="horz" pos="2273">
          <p15:clr>
            <a:srgbClr val="F26B43"/>
          </p15:clr>
        </p15:guide>
        <p15:guide id="21" orient="horz" pos="2614">
          <p15:clr>
            <a:srgbClr val="F26B43"/>
          </p15:clr>
        </p15:guide>
        <p15:guide id="22" orient="horz" pos="2954">
          <p15:clr>
            <a:srgbClr val="F26B43"/>
          </p15:clr>
        </p15:guide>
        <p15:guide id="23" orient="horz" pos="3294">
          <p15:clr>
            <a:srgbClr val="F26B43"/>
          </p15:clr>
        </p15:guide>
        <p15:guide id="24" orient="horz" pos="3634">
          <p15:clr>
            <a:srgbClr val="F26B43"/>
          </p15:clr>
        </p15:guide>
        <p15:guide id="25"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ob.hunt@am.jll.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C44039A-A3B6-411A-A7A5-1285910089A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descr="A large white building&#10;&#10;Description automatically generated">
            <a:extLst>
              <a:ext uri="{FF2B5EF4-FFF2-40B4-BE49-F238E27FC236}">
                <a16:creationId xmlns:a16="http://schemas.microsoft.com/office/drawing/2014/main" id="{B798031B-1CA2-43CE-B32F-AD0FA3FC416F}"/>
              </a:ext>
            </a:extLst>
          </p:cNvPr>
          <p:cNvPicPr>
            <a:picLocks noChangeAspect="1"/>
          </p:cNvPicPr>
          <p:nvPr/>
        </p:nvPicPr>
        <p:blipFill rotWithShape="1">
          <a:blip r:embed="rId3">
            <a:extLst>
              <a:ext uri="{28A0092B-C50C-407E-A947-70E740481C1C}">
                <a14:useLocalDpi xmlns:a14="http://schemas.microsoft.com/office/drawing/2010/main" val="0"/>
              </a:ext>
            </a:extLst>
          </a:blip>
          <a:srcRect l="13625" r="1439"/>
          <a:stretch/>
        </p:blipFill>
        <p:spPr>
          <a:xfrm>
            <a:off x="0" y="-1"/>
            <a:ext cx="8802112" cy="7772395"/>
          </a:xfrm>
          <a:prstGeom prst="rect">
            <a:avLst/>
          </a:prstGeom>
        </p:spPr>
      </p:pic>
      <p:pic>
        <p:nvPicPr>
          <p:cNvPr id="11" name="Picture 10">
            <a:extLst>
              <a:ext uri="{FF2B5EF4-FFF2-40B4-BE49-F238E27FC236}">
                <a16:creationId xmlns:a16="http://schemas.microsoft.com/office/drawing/2014/main" id="{271F04B3-26EF-42D0-8171-547971582E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776" y="0"/>
            <a:ext cx="10248824" cy="7772394"/>
          </a:xfrm>
          <a:prstGeom prst="rect">
            <a:avLst/>
          </a:prstGeom>
        </p:spPr>
      </p:pic>
      <p:sp>
        <p:nvSpPr>
          <p:cNvPr id="8" name="Rectangle 7">
            <a:extLst>
              <a:ext uri="{FF2B5EF4-FFF2-40B4-BE49-F238E27FC236}">
                <a16:creationId xmlns:a16="http://schemas.microsoft.com/office/drawing/2014/main" id="{EED6538D-3115-43DF-988B-8740C9AB723B}"/>
              </a:ext>
            </a:extLst>
          </p:cNvPr>
          <p:cNvSpPr/>
          <p:nvPr/>
        </p:nvSpPr>
        <p:spPr>
          <a:xfrm>
            <a:off x="6319777" y="2464658"/>
            <a:ext cx="4775666" cy="923330"/>
          </a:xfrm>
          <a:prstGeom prst="rect">
            <a:avLst/>
          </a:prstGeom>
        </p:spPr>
        <p:txBody>
          <a:bodyPr wrap="none">
            <a:spAutoFit/>
          </a:bodyPr>
          <a:lstStyle/>
          <a:p>
            <a:r>
              <a:rPr lang="en-US" sz="5400">
                <a:solidFill>
                  <a:srgbClr val="0064A1"/>
                </a:solidFill>
                <a:latin typeface="JLL Hand" panose="02000000000000000000" pitchFamily="2" charset="0"/>
              </a:rPr>
              <a:t>State of Oklahoma</a:t>
            </a:r>
            <a:endParaRPr lang="en-US" sz="5400">
              <a:solidFill>
                <a:srgbClr val="0064A1"/>
              </a:solidFill>
            </a:endParaRPr>
          </a:p>
        </p:txBody>
      </p:sp>
      <p:sp>
        <p:nvSpPr>
          <p:cNvPr id="15" name="Rectangle 14">
            <a:extLst>
              <a:ext uri="{FF2B5EF4-FFF2-40B4-BE49-F238E27FC236}">
                <a16:creationId xmlns:a16="http://schemas.microsoft.com/office/drawing/2014/main" id="{4066F098-F029-4DB3-8CEB-92FDC55CEF6F}"/>
              </a:ext>
            </a:extLst>
          </p:cNvPr>
          <p:cNvSpPr/>
          <p:nvPr/>
        </p:nvSpPr>
        <p:spPr>
          <a:xfrm>
            <a:off x="6398680" y="3276929"/>
            <a:ext cx="6056310" cy="482824"/>
          </a:xfrm>
          <a:prstGeom prst="rect">
            <a:avLst/>
          </a:prstGeom>
        </p:spPr>
        <p:txBody>
          <a:bodyPr wrap="square">
            <a:spAutoFit/>
          </a:bodyPr>
          <a:lstStyle/>
          <a:p>
            <a:pPr marL="12700" marR="121285">
              <a:lnSpc>
                <a:spcPct val="112000"/>
              </a:lnSpc>
              <a:spcAft>
                <a:spcPts val="600"/>
              </a:spcAft>
            </a:pPr>
            <a:r>
              <a:rPr lang="en-US" sz="2400">
                <a:latin typeface="Source Sans Pro Light" panose="020B0403030403020204" pitchFamily="34" charset="77"/>
              </a:rPr>
              <a:t>Real Estate Portfolio Strategy</a:t>
            </a:r>
          </a:p>
        </p:txBody>
      </p:sp>
      <p:cxnSp>
        <p:nvCxnSpPr>
          <p:cNvPr id="17" name="Straight Connector 16">
            <a:extLst>
              <a:ext uri="{FF2B5EF4-FFF2-40B4-BE49-F238E27FC236}">
                <a16:creationId xmlns:a16="http://schemas.microsoft.com/office/drawing/2014/main" id="{AC0BB2B1-38C4-439D-B96B-B4CB7C0C2763}"/>
              </a:ext>
            </a:extLst>
          </p:cNvPr>
          <p:cNvCxnSpPr/>
          <p:nvPr/>
        </p:nvCxnSpPr>
        <p:spPr>
          <a:xfrm>
            <a:off x="6504970" y="4025523"/>
            <a:ext cx="4398380" cy="0"/>
          </a:xfrm>
          <a:prstGeom prst="line">
            <a:avLst/>
          </a:prstGeom>
          <a:ln w="38100">
            <a:solidFill>
              <a:srgbClr val="DBD6C7"/>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850685-42C0-4FD2-88BC-5038C4D56608}"/>
              </a:ext>
            </a:extLst>
          </p:cNvPr>
          <p:cNvSpPr/>
          <p:nvPr/>
        </p:nvSpPr>
        <p:spPr>
          <a:xfrm>
            <a:off x="6400800" y="4238609"/>
            <a:ext cx="5312549" cy="858697"/>
          </a:xfrm>
          <a:prstGeom prst="rect">
            <a:avLst/>
          </a:prstGeom>
        </p:spPr>
        <p:txBody>
          <a:bodyPr wrap="square">
            <a:spAutoFit/>
          </a:bodyPr>
          <a:lstStyle/>
          <a:p>
            <a:pPr marL="12700" marR="121285">
              <a:lnSpc>
                <a:spcPct val="112000"/>
              </a:lnSpc>
              <a:spcAft>
                <a:spcPts val="600"/>
              </a:spcAft>
            </a:pPr>
            <a:r>
              <a:rPr lang="en-US" sz="2000">
                <a:latin typeface="JLL Hand" panose="02000000000000000000" pitchFamily="2" charset="0"/>
              </a:rPr>
              <a:t>EXECUTIVE SUMMARY</a:t>
            </a:r>
          </a:p>
          <a:p>
            <a:pPr marL="12700" marR="121285">
              <a:lnSpc>
                <a:spcPct val="112000"/>
              </a:lnSpc>
              <a:spcAft>
                <a:spcPts val="600"/>
              </a:spcAft>
            </a:pPr>
            <a:r>
              <a:rPr lang="en-US" sz="2000">
                <a:latin typeface="JLL Hand" panose="02000000000000000000" pitchFamily="2" charset="0"/>
              </a:rPr>
              <a:t>December 2020</a:t>
            </a:r>
          </a:p>
        </p:txBody>
      </p:sp>
      <p:pic>
        <p:nvPicPr>
          <p:cNvPr id="14" name="Picture 13" descr="A close up of a logo&#10;&#10;Description automatically generated">
            <a:extLst>
              <a:ext uri="{FF2B5EF4-FFF2-40B4-BE49-F238E27FC236}">
                <a16:creationId xmlns:a16="http://schemas.microsoft.com/office/drawing/2014/main" id="{861684B2-C626-4289-B246-034DE05AC7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9399" y="241164"/>
            <a:ext cx="1870997" cy="120104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225FDF1-FCC1-4FB4-ACF9-C72EE0D9C0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0796" y="1442208"/>
            <a:ext cx="2217030" cy="55137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55AB992-2951-492E-BA22-084FB6457F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87" t="2524" r="1936" b="5605"/>
          <a:stretch/>
        </p:blipFill>
        <p:spPr>
          <a:xfrm>
            <a:off x="9700393" y="6526984"/>
            <a:ext cx="2606906" cy="939936"/>
          </a:xfrm>
          <a:prstGeom prst="rect">
            <a:avLst/>
          </a:prstGeom>
        </p:spPr>
      </p:pic>
    </p:spTree>
    <p:extLst>
      <p:ext uri="{BB962C8B-B14F-4D97-AF65-F5344CB8AC3E}">
        <p14:creationId xmlns:p14="http://schemas.microsoft.com/office/powerpoint/2010/main" val="641171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DE0FFFF-1B3B-49FC-A639-8888EDA194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0D04D20-B57D-454B-AC9B-188CF8957A54}"/>
              </a:ext>
            </a:extLst>
          </p:cNvPr>
          <p:cNvSpPr>
            <a:spLocks noGrp="1"/>
          </p:cNvSpPr>
          <p:nvPr>
            <p:ph type="sldNum" sz="quarter" idx="4"/>
          </p:nvPr>
        </p:nvSpPr>
        <p:spPr/>
        <p:txBody>
          <a:bodyPr/>
          <a:lstStyle/>
          <a:p>
            <a:fld id="{070699AE-AEDB-4070-8274-39529066D617}" type="slidenum">
              <a:rPr lang="en-US" smtClean="0"/>
              <a:pPr/>
              <a:t>9</a:t>
            </a:fld>
            <a:endParaRPr lang="en-US"/>
          </a:p>
        </p:txBody>
      </p:sp>
      <p:sp>
        <p:nvSpPr>
          <p:cNvPr id="4" name="Content Placeholder 3">
            <a:extLst>
              <a:ext uri="{FF2B5EF4-FFF2-40B4-BE49-F238E27FC236}">
                <a16:creationId xmlns:a16="http://schemas.microsoft.com/office/drawing/2014/main" id="{F099067E-CB50-403B-90F0-DBDAFBE3B8E5}"/>
              </a:ext>
            </a:extLst>
          </p:cNvPr>
          <p:cNvSpPr>
            <a:spLocks noGrp="1"/>
          </p:cNvSpPr>
          <p:nvPr>
            <p:ph type="body" sz="quarter" idx="15"/>
          </p:nvPr>
        </p:nvSpPr>
        <p:spPr/>
        <p:txBody>
          <a:bodyPr/>
          <a:lstStyle/>
          <a:p>
            <a:pPr lvl="2"/>
            <a:r>
              <a:rPr lang="en-US"/>
              <a:t>JLL assessed several technology categories and has found that there is a </a:t>
            </a:r>
            <a:r>
              <a:rPr lang="en-US" u="sng"/>
              <a:t>lack of integration and redundancies across programs</a:t>
            </a:r>
            <a:r>
              <a:rPr lang="en-US"/>
              <a:t>. Several tools acquired by the State are capable of doing the same tasks but are not necessarily being used in coordination with each other.</a:t>
            </a:r>
          </a:p>
          <a:p>
            <a:endParaRPr lang="en-US"/>
          </a:p>
        </p:txBody>
      </p:sp>
      <p:sp>
        <p:nvSpPr>
          <p:cNvPr id="15" name="Text Placeholder 2">
            <a:extLst>
              <a:ext uri="{FF2B5EF4-FFF2-40B4-BE49-F238E27FC236}">
                <a16:creationId xmlns:a16="http://schemas.microsoft.com/office/drawing/2014/main" id="{2AF1472B-E1F3-4109-82A3-2335A6429F24}"/>
              </a:ext>
            </a:extLst>
          </p:cNvPr>
          <p:cNvSpPr txBox="1">
            <a:spLocks/>
          </p:cNvSpPr>
          <p:nvPr/>
        </p:nvSpPr>
        <p:spPr>
          <a:xfrm>
            <a:off x="417512" y="794478"/>
            <a:ext cx="6208139" cy="373739"/>
          </a:xfrm>
          <a:prstGeom prst="rect">
            <a:avLst/>
          </a:prstGeom>
        </p:spPr>
        <p:txBody>
          <a:bodyPr/>
          <a:lstStyle>
            <a:lvl1pPr marL="0" indent="0" algn="l" defTabSz="900838" rtl="0" eaLnBrk="1" latinLnBrk="0" hangingPunct="1">
              <a:lnSpc>
                <a:spcPct val="95000"/>
              </a:lnSpc>
              <a:spcBef>
                <a:spcPts val="1281"/>
              </a:spcBef>
              <a:spcAft>
                <a:spcPts val="0"/>
              </a:spcAft>
              <a:buFontTx/>
              <a:buNone/>
              <a:defRPr sz="2660" b="0" i="1" kern="1200">
                <a:solidFill>
                  <a:srgbClr val="616468"/>
                </a:solidFill>
                <a:latin typeface="Times New Roman" charset="0"/>
                <a:ea typeface="Times New Roman" charset="0"/>
                <a:cs typeface="Times New Roman" charset="0"/>
              </a:defRPr>
            </a:lvl1pPr>
            <a:lvl2pPr marL="0" indent="0" algn="l" defTabSz="900838" rtl="0" eaLnBrk="1" latinLnBrk="0" hangingPunct="1">
              <a:lnSpc>
                <a:spcPct val="95000"/>
              </a:lnSpc>
              <a:spcBef>
                <a:spcPts val="1281"/>
              </a:spcBef>
              <a:buFontTx/>
              <a:buNone/>
              <a:defRPr sz="1200" b="0" kern="1200">
                <a:solidFill>
                  <a:srgbClr val="616468"/>
                </a:solidFill>
                <a:latin typeface="+mn-lt"/>
                <a:ea typeface="+mn-ea"/>
                <a:cs typeface="+mn-cs"/>
              </a:defRPr>
            </a:lvl2pPr>
            <a:lvl3pPr marL="177335" indent="-177335" algn="l" defTabSz="900838" rtl="0" eaLnBrk="1" latinLnBrk="0" hangingPunct="1">
              <a:lnSpc>
                <a:spcPct val="95000"/>
              </a:lnSpc>
              <a:spcBef>
                <a:spcPts val="1281"/>
              </a:spcBef>
              <a:buFont typeface="Arial" charset="0"/>
              <a:buChar char="•"/>
              <a:defRPr sz="1200" kern="1200">
                <a:solidFill>
                  <a:srgbClr val="616468"/>
                </a:solidFill>
                <a:latin typeface="+mn-lt"/>
                <a:ea typeface="+mn-ea"/>
                <a:cs typeface="+mn-cs"/>
              </a:defRPr>
            </a:lvl3pPr>
            <a:lvl4pPr marL="390136" indent="-212802" algn="l" defTabSz="900838" rtl="0" eaLnBrk="1" latinLnBrk="0" hangingPunct="1">
              <a:lnSpc>
                <a:spcPct val="95000"/>
              </a:lnSpc>
              <a:spcBef>
                <a:spcPts val="591"/>
              </a:spcBef>
              <a:buClrTx/>
              <a:buFont typeface=".HelveticaNeueDeskInterface-Regular" charset="-120"/>
              <a:buChar char="–"/>
              <a:defRPr sz="1200" kern="120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sz="1200" kern="120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a:lstStyle>
          <a:p>
            <a:r>
              <a:rPr lang="en-US" sz="2000" i="0">
                <a:latin typeface="+mj-lt"/>
              </a:rPr>
              <a:t>Technology Finding and Recommendations</a:t>
            </a:r>
          </a:p>
        </p:txBody>
      </p:sp>
      <p:pic>
        <p:nvPicPr>
          <p:cNvPr id="16" name="Picture 15" descr="A picture containing icon&#10;&#10;Description automatically generated">
            <a:extLst>
              <a:ext uri="{FF2B5EF4-FFF2-40B4-BE49-F238E27FC236}">
                <a16:creationId xmlns:a16="http://schemas.microsoft.com/office/drawing/2014/main" id="{E3D777B3-7EB1-417E-933B-EF78CBAF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755" y="1526475"/>
            <a:ext cx="5044426" cy="4681857"/>
          </a:xfrm>
          <a:prstGeom prst="rect">
            <a:avLst/>
          </a:prstGeom>
        </p:spPr>
      </p:pic>
    </p:spTree>
    <p:extLst>
      <p:ext uri="{BB962C8B-B14F-4D97-AF65-F5344CB8AC3E}">
        <p14:creationId xmlns:p14="http://schemas.microsoft.com/office/powerpoint/2010/main" val="61252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FD3CC-B134-4A8A-B27A-FE5A8234D1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6844C50-63AD-497E-BAE4-1BB77CD03682}"/>
              </a:ext>
            </a:extLst>
          </p:cNvPr>
          <p:cNvSpPr>
            <a:spLocks noGrp="1"/>
          </p:cNvSpPr>
          <p:nvPr>
            <p:ph type="body" sz="quarter" idx="4294967295"/>
          </p:nvPr>
        </p:nvSpPr>
        <p:spPr>
          <a:xfrm>
            <a:off x="404498" y="766208"/>
            <a:ext cx="6411938" cy="378778"/>
          </a:xfrm>
          <a:prstGeom prst="rect">
            <a:avLst/>
          </a:prstGeom>
        </p:spPr>
        <p:txBody>
          <a:bodyPr/>
          <a:lstStyle/>
          <a:p>
            <a:r>
              <a:rPr lang="en-US" sz="2000" i="0">
                <a:latin typeface="+mj-lt"/>
              </a:rPr>
              <a:t>Technology Finding and Recommendations</a:t>
            </a:r>
          </a:p>
        </p:txBody>
      </p:sp>
      <p:sp>
        <p:nvSpPr>
          <p:cNvPr id="5" name="Slide Number Placeholder 3">
            <a:extLst>
              <a:ext uri="{FF2B5EF4-FFF2-40B4-BE49-F238E27FC236}">
                <a16:creationId xmlns:a16="http://schemas.microsoft.com/office/drawing/2014/main" id="{058E342D-369E-4AAE-8F5C-BE5FD2D1FA3E}"/>
              </a:ext>
            </a:extLst>
          </p:cNvPr>
          <p:cNvSpPr>
            <a:spLocks noGrp="1"/>
          </p:cNvSpPr>
          <p:nvPr>
            <p:ph type="sldNum" sz="quarter" idx="4"/>
          </p:nvPr>
        </p:nvSpPr>
        <p:spPr>
          <a:xfrm>
            <a:off x="10632439" y="7304414"/>
            <a:ext cx="1764664" cy="187713"/>
          </a:xfrm>
        </p:spPr>
        <p:txBody>
          <a:bodyPr/>
          <a:lstStyle/>
          <a:p>
            <a:r>
              <a:rPr lang="en-US"/>
              <a:t>10</a:t>
            </a:r>
          </a:p>
        </p:txBody>
      </p:sp>
      <p:sp>
        <p:nvSpPr>
          <p:cNvPr id="7" name="Rectangle: Rounded Corners 6">
            <a:extLst>
              <a:ext uri="{FF2B5EF4-FFF2-40B4-BE49-F238E27FC236}">
                <a16:creationId xmlns:a16="http://schemas.microsoft.com/office/drawing/2014/main" id="{8FC67BEC-8F2D-4FA7-89D6-84D63A4BAFEF}"/>
              </a:ext>
            </a:extLst>
          </p:cNvPr>
          <p:cNvSpPr/>
          <p:nvPr/>
        </p:nvSpPr>
        <p:spPr>
          <a:xfrm>
            <a:off x="606690" y="1466596"/>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FINDING</a:t>
            </a:r>
          </a:p>
          <a:p>
            <a:pPr lvl="0"/>
            <a:r>
              <a:rPr lang="en-US" sz="1400">
                <a:solidFill>
                  <a:schemeClr val="tx1"/>
                </a:solidFill>
                <a:cs typeface="Calibri"/>
              </a:rPr>
              <a:t>The State </a:t>
            </a:r>
            <a:r>
              <a:rPr lang="en-US" sz="1400" u="sng">
                <a:solidFill>
                  <a:schemeClr val="tx1"/>
                </a:solidFill>
                <a:cs typeface="Calibri"/>
              </a:rPr>
              <a:t>does not have a cohesive strategy in the selection and deployment of real estate technology</a:t>
            </a:r>
            <a:r>
              <a:rPr lang="en-US" sz="1400">
                <a:solidFill>
                  <a:schemeClr val="tx1"/>
                </a:solidFill>
                <a:cs typeface="Calibri"/>
              </a:rPr>
              <a:t> tools. This has resulted in agencies selecting and maintaining their own systems and datasets. </a:t>
            </a:r>
            <a:r>
              <a:rPr lang="en-US" sz="1400">
                <a:solidFill>
                  <a:schemeClr val="tx1"/>
                </a:solidFill>
                <a:cs typeface="Calibri" panose="020F0502020204030204" pitchFamily="34" charset="0"/>
              </a:rPr>
              <a:t> </a:t>
            </a:r>
            <a:endParaRPr lang="en-US" sz="1400">
              <a:solidFill>
                <a:schemeClr val="tx1"/>
              </a:solidFill>
              <a:cs typeface="Calibri"/>
            </a:endParaRPr>
          </a:p>
        </p:txBody>
      </p:sp>
      <p:sp>
        <p:nvSpPr>
          <p:cNvPr id="8" name="Rectangle: Rounded Corners 7">
            <a:extLst>
              <a:ext uri="{FF2B5EF4-FFF2-40B4-BE49-F238E27FC236}">
                <a16:creationId xmlns:a16="http://schemas.microsoft.com/office/drawing/2014/main" id="{09BA5DB9-89C0-43E1-A627-C2F58B3C2293}"/>
              </a:ext>
            </a:extLst>
          </p:cNvPr>
          <p:cNvSpPr/>
          <p:nvPr/>
        </p:nvSpPr>
        <p:spPr>
          <a:xfrm>
            <a:off x="5227966" y="1466595"/>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IMPLICATIONS</a:t>
            </a:r>
          </a:p>
          <a:p>
            <a:pPr marL="28575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a:rPr>
              <a:t>There is </a:t>
            </a:r>
            <a:r>
              <a:rPr lang="en-US" sz="1400" u="sng">
                <a:solidFill>
                  <a:schemeClr val="tx1"/>
                </a:solidFill>
                <a:cs typeface="Calibri"/>
              </a:rPr>
              <a:t>no single, state-wide source of record for real estate data</a:t>
            </a:r>
            <a:r>
              <a:rPr lang="en-US" sz="1400">
                <a:solidFill>
                  <a:schemeClr val="tx1"/>
                </a:solidFill>
                <a:cs typeface="Calibri"/>
              </a:rPr>
              <a:t>.</a:t>
            </a:r>
            <a:r>
              <a:rPr lang="en-US" sz="1400">
                <a:solidFill>
                  <a:schemeClr val="tx1"/>
                </a:solidFill>
              </a:rPr>
              <a:t> </a:t>
            </a:r>
            <a:r>
              <a:rPr lang="en-US" sz="1400">
                <a:solidFill>
                  <a:schemeClr val="tx1"/>
                </a:solidFill>
                <a:cs typeface="Calibri"/>
              </a:rPr>
              <a:t>Improving the State's real estate portfolio will be extremely difficult without enabling technology. State employees </a:t>
            </a:r>
            <a:r>
              <a:rPr lang="en-US" sz="1400" u="sng">
                <a:solidFill>
                  <a:schemeClr val="tx1"/>
                </a:solidFill>
                <a:cs typeface="Calibri"/>
              </a:rPr>
              <a:t>do not have the technology required to implement a robust telework policy </a:t>
            </a:r>
            <a:r>
              <a:rPr lang="en-US" sz="1400">
                <a:solidFill>
                  <a:schemeClr val="tx1"/>
                </a:solidFill>
                <a:cs typeface="Calibri"/>
              </a:rPr>
              <a:t>(e.g. space reservation tool). </a:t>
            </a:r>
            <a:endParaRPr lang="en-US" sz="1400">
              <a:solidFill>
                <a:schemeClr val="tx1"/>
              </a:solidFill>
            </a:endParaRPr>
          </a:p>
          <a:p>
            <a:pPr algn="just" defTabSz="666750">
              <a:lnSpc>
                <a:spcPct val="90000"/>
              </a:lnSpc>
              <a:spcBef>
                <a:spcPct val="0"/>
              </a:spcBef>
              <a:spcAft>
                <a:spcPct val="35000"/>
              </a:spcAft>
            </a:pPr>
            <a:endParaRPr lang="en-US" sz="1400" b="1">
              <a:solidFill>
                <a:schemeClr val="tx1"/>
              </a:solidFill>
              <a:latin typeface="Source Sans Pro"/>
              <a:cs typeface="Calibri" panose="020F0502020204030204" pitchFamily="34" charset="0"/>
            </a:endParaRPr>
          </a:p>
        </p:txBody>
      </p:sp>
      <p:sp>
        <p:nvSpPr>
          <p:cNvPr id="9" name="Rectangle: Rounded Corners 8">
            <a:extLst>
              <a:ext uri="{FF2B5EF4-FFF2-40B4-BE49-F238E27FC236}">
                <a16:creationId xmlns:a16="http://schemas.microsoft.com/office/drawing/2014/main" id="{E1F58937-45C5-4101-8D5E-0DE6BC1762D5}"/>
              </a:ext>
            </a:extLst>
          </p:cNvPr>
          <p:cNvSpPr/>
          <p:nvPr/>
        </p:nvSpPr>
        <p:spPr>
          <a:xfrm>
            <a:off x="617081" y="4107872"/>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RECOMMENDATIONS</a:t>
            </a:r>
          </a:p>
          <a:p>
            <a:pPr marL="285750" lvl="0" indent="-285750" defTabSz="666750">
              <a:lnSpc>
                <a:spcPct val="90000"/>
              </a:lnSpc>
              <a:spcBef>
                <a:spcPct val="0"/>
              </a:spcBef>
              <a:spcAft>
                <a:spcPts val="600"/>
              </a:spcAft>
              <a:buFont typeface="Arial" panose="020B0604020202020204" pitchFamily="34" charset="0"/>
              <a:buChar char="•"/>
            </a:pPr>
            <a:r>
              <a:rPr lang="en-US" sz="1400" u="sng">
                <a:solidFill>
                  <a:schemeClr val="tx1"/>
                </a:solidFill>
                <a:cs typeface="Calibri"/>
              </a:rPr>
              <a:t>Establish Real Estate Information Technology Leadership Group </a:t>
            </a:r>
            <a:r>
              <a:rPr lang="en-US" sz="1400">
                <a:solidFill>
                  <a:schemeClr val="tx1"/>
                </a:solidFill>
                <a:cs typeface="Calibri"/>
              </a:rPr>
              <a:t>to evaluate that will recommend technologies to enable a best-in-class real estate operation state-wide.  </a:t>
            </a:r>
            <a:endParaRPr lang="en-US" sz="1400">
              <a:solidFill>
                <a:schemeClr val="tx1"/>
              </a:solidFill>
              <a:cs typeface="Calibri" panose="020F0502020204030204" pitchFamily="34" charset="0"/>
            </a:endParaRP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a:rPr>
              <a:t>Select and implement technology solutions for space management, FM, and portfolio data across all State agencies. </a:t>
            </a:r>
            <a:endParaRPr lang="en-US" sz="1400">
              <a:solidFill>
                <a:schemeClr val="tx1"/>
              </a:solidFill>
            </a:endParaRPr>
          </a:p>
        </p:txBody>
      </p:sp>
      <p:sp>
        <p:nvSpPr>
          <p:cNvPr id="10" name="Rectangle: Rounded Corners 9">
            <a:extLst>
              <a:ext uri="{FF2B5EF4-FFF2-40B4-BE49-F238E27FC236}">
                <a16:creationId xmlns:a16="http://schemas.microsoft.com/office/drawing/2014/main" id="{B25DB374-352E-47CD-B4FC-D7BF520A2283}"/>
              </a:ext>
            </a:extLst>
          </p:cNvPr>
          <p:cNvSpPr/>
          <p:nvPr/>
        </p:nvSpPr>
        <p:spPr>
          <a:xfrm>
            <a:off x="5227966" y="4107871"/>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BENEFITS</a:t>
            </a:r>
          </a:p>
          <a:p>
            <a:pPr marL="285750" lvl="0" indent="-285750">
              <a:spcAft>
                <a:spcPts val="600"/>
              </a:spcAft>
              <a:buFont typeface="Arial" panose="020B0604020202020204" pitchFamily="34" charset="0"/>
              <a:buChar char="•"/>
            </a:pPr>
            <a:r>
              <a:rPr lang="en-US" sz="1400">
                <a:solidFill>
                  <a:schemeClr val="tx1"/>
                </a:solidFill>
                <a:cs typeface="Calibri"/>
              </a:rPr>
              <a:t>Enabling technology allows the State to understand portfolio-wide real estate data and </a:t>
            </a:r>
            <a:r>
              <a:rPr lang="en-US" sz="1400" u="sng">
                <a:solidFill>
                  <a:schemeClr val="tx1"/>
                </a:solidFill>
                <a:cs typeface="Calibri"/>
              </a:rPr>
              <a:t>measure performance improvements</a:t>
            </a:r>
            <a:r>
              <a:rPr lang="en-US" sz="1400">
                <a:solidFill>
                  <a:schemeClr val="tx1"/>
                </a:solidFill>
                <a:cs typeface="Calibri"/>
              </a:rPr>
              <a:t>.</a:t>
            </a:r>
            <a:endParaRPr lang="en-US" sz="1200">
              <a:solidFill>
                <a:schemeClr val="tx1"/>
              </a:solidFill>
              <a:cs typeface="Calibri" panose="020F0502020204030204" pitchFamily="34" charset="0"/>
            </a:endParaRPr>
          </a:p>
          <a:p>
            <a:pPr marL="285750" lvl="0" indent="-285750">
              <a:spcAft>
                <a:spcPts val="600"/>
              </a:spcAft>
              <a:buFont typeface="Arial" panose="020B0604020202020204" pitchFamily="34" charset="0"/>
              <a:buChar char="•"/>
            </a:pPr>
            <a:r>
              <a:rPr lang="en-US" sz="1400">
                <a:solidFill>
                  <a:schemeClr val="tx1"/>
                </a:solidFill>
                <a:cs typeface="Calibri"/>
              </a:rPr>
              <a:t>Space management / reservation technology will </a:t>
            </a:r>
            <a:r>
              <a:rPr lang="en-US" sz="1400" u="sng">
                <a:solidFill>
                  <a:schemeClr val="tx1"/>
                </a:solidFill>
                <a:cs typeface="Calibri"/>
              </a:rPr>
              <a:t>enable a robust telework implementation</a:t>
            </a:r>
            <a:r>
              <a:rPr lang="en-US" sz="1400">
                <a:solidFill>
                  <a:schemeClr val="tx1"/>
                </a:solidFill>
                <a:cs typeface="Calibri"/>
              </a:rPr>
              <a:t>.</a:t>
            </a:r>
            <a:endParaRPr lang="en-US" sz="1400">
              <a:solidFill>
                <a:schemeClr val="tx1"/>
              </a:solidFill>
            </a:endParaRPr>
          </a:p>
        </p:txBody>
      </p:sp>
      <p:sp>
        <p:nvSpPr>
          <p:cNvPr id="11" name="Rectangle: Rounded Corners 10">
            <a:extLst>
              <a:ext uri="{FF2B5EF4-FFF2-40B4-BE49-F238E27FC236}">
                <a16:creationId xmlns:a16="http://schemas.microsoft.com/office/drawing/2014/main" id="{361CD424-1DF0-4970-9F1A-E520D4C51701}"/>
              </a:ext>
            </a:extLst>
          </p:cNvPr>
          <p:cNvSpPr/>
          <p:nvPr/>
        </p:nvSpPr>
        <p:spPr>
          <a:xfrm>
            <a:off x="9220164" y="2787233"/>
            <a:ext cx="317693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CONSIDERATIONS</a:t>
            </a:r>
          </a:p>
          <a:p>
            <a:pPr marL="285750" lvl="0" indent="-285750" defTabSz="900838">
              <a:spcBef>
                <a:spcPts val="600"/>
              </a:spcBef>
              <a:buFont typeface="Arial" panose="020B0604020202020204" pitchFamily="34" charset="0"/>
              <a:buChar char="•"/>
              <a:defRPr/>
            </a:pPr>
            <a:r>
              <a:rPr lang="en-US" sz="1400">
                <a:solidFill>
                  <a:schemeClr val="tx1"/>
                </a:solidFill>
                <a:cs typeface="Calibri" panose="020F0502020204030204" pitchFamily="34" charset="0"/>
              </a:rPr>
              <a:t>Retain consultant support as needed and ensure there is support for agencies who need assistance with change management.</a:t>
            </a:r>
          </a:p>
          <a:p>
            <a:pPr marL="285750" lvl="0" indent="-285750" defTabSz="900838">
              <a:spcBef>
                <a:spcPts val="600"/>
              </a:spcBef>
              <a:buFont typeface="Arial" panose="020B0604020202020204" pitchFamily="34" charset="0"/>
              <a:buChar char="•"/>
              <a:defRPr/>
            </a:pPr>
            <a:r>
              <a:rPr lang="en-US" sz="1400">
                <a:solidFill>
                  <a:schemeClr val="tx1"/>
                </a:solidFill>
                <a:cs typeface="Calibri" panose="020F0502020204030204" pitchFamily="34" charset="0"/>
              </a:rPr>
              <a:t>This could require an executive mandate.</a:t>
            </a:r>
          </a:p>
        </p:txBody>
      </p:sp>
      <p:cxnSp>
        <p:nvCxnSpPr>
          <p:cNvPr id="13" name="Straight Arrow Connector 12">
            <a:extLst>
              <a:ext uri="{FF2B5EF4-FFF2-40B4-BE49-F238E27FC236}">
                <a16:creationId xmlns:a16="http://schemas.microsoft.com/office/drawing/2014/main" id="{5A8A4F62-0266-4CA7-924C-212C5B5E7CD7}"/>
              </a:ext>
            </a:extLst>
          </p:cNvPr>
          <p:cNvCxnSpPr>
            <a:cxnSpLocks/>
            <a:stCxn id="7" idx="3"/>
            <a:endCxn id="8" idx="1"/>
          </p:cNvCxnSpPr>
          <p:nvPr/>
        </p:nvCxnSpPr>
        <p:spPr>
          <a:xfrm flipV="1">
            <a:off x="4193309" y="2538591"/>
            <a:ext cx="103465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CBDBE64-DBD4-4885-90F0-19EACAD5CFE4}"/>
              </a:ext>
            </a:extLst>
          </p:cNvPr>
          <p:cNvCxnSpPr>
            <a:cxnSpLocks/>
            <a:stCxn id="8" idx="2"/>
            <a:endCxn id="9" idx="0"/>
          </p:cNvCxnSpPr>
          <p:nvPr/>
        </p:nvCxnSpPr>
        <p:spPr>
          <a:xfrm rot="5400000">
            <a:off x="4467191" y="1553787"/>
            <a:ext cx="497286" cy="461088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5F2220-1094-4679-9D7D-9C604B917229}"/>
              </a:ext>
            </a:extLst>
          </p:cNvPr>
          <p:cNvCxnSpPr>
            <a:cxnSpLocks/>
            <a:stCxn id="9" idx="3"/>
            <a:endCxn id="10" idx="1"/>
          </p:cNvCxnSpPr>
          <p:nvPr/>
        </p:nvCxnSpPr>
        <p:spPr>
          <a:xfrm flipV="1">
            <a:off x="4203700" y="5179867"/>
            <a:ext cx="102426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0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FD3CC-B134-4A8A-B27A-FE5A8234D1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6844C50-63AD-497E-BAE4-1BB77CD03682}"/>
              </a:ext>
            </a:extLst>
          </p:cNvPr>
          <p:cNvSpPr>
            <a:spLocks noGrp="1"/>
          </p:cNvSpPr>
          <p:nvPr>
            <p:ph type="body" sz="quarter" idx="4294967295"/>
          </p:nvPr>
        </p:nvSpPr>
        <p:spPr>
          <a:xfrm>
            <a:off x="404498" y="766208"/>
            <a:ext cx="6411938" cy="378778"/>
          </a:xfrm>
          <a:prstGeom prst="rect">
            <a:avLst/>
          </a:prstGeom>
        </p:spPr>
        <p:txBody>
          <a:bodyPr/>
          <a:lstStyle/>
          <a:p>
            <a:r>
              <a:rPr lang="en-US" sz="2000" i="0">
                <a:latin typeface="+mj-lt"/>
              </a:rPr>
              <a:t>Capital Planning Finding and Recommendations</a:t>
            </a:r>
          </a:p>
        </p:txBody>
      </p:sp>
      <p:sp>
        <p:nvSpPr>
          <p:cNvPr id="5" name="Slide Number Placeholder 3">
            <a:extLst>
              <a:ext uri="{FF2B5EF4-FFF2-40B4-BE49-F238E27FC236}">
                <a16:creationId xmlns:a16="http://schemas.microsoft.com/office/drawing/2014/main" id="{058E342D-369E-4AAE-8F5C-BE5FD2D1FA3E}"/>
              </a:ext>
            </a:extLst>
          </p:cNvPr>
          <p:cNvSpPr>
            <a:spLocks noGrp="1"/>
          </p:cNvSpPr>
          <p:nvPr>
            <p:ph type="sldNum" sz="quarter" idx="4"/>
          </p:nvPr>
        </p:nvSpPr>
        <p:spPr>
          <a:xfrm>
            <a:off x="10632439" y="7304414"/>
            <a:ext cx="1764664" cy="187713"/>
          </a:xfrm>
        </p:spPr>
        <p:txBody>
          <a:bodyPr/>
          <a:lstStyle/>
          <a:p>
            <a:r>
              <a:rPr lang="en-US"/>
              <a:t>11</a:t>
            </a:r>
          </a:p>
        </p:txBody>
      </p:sp>
      <p:sp>
        <p:nvSpPr>
          <p:cNvPr id="7" name="Rectangle: Rounded Corners 6">
            <a:extLst>
              <a:ext uri="{FF2B5EF4-FFF2-40B4-BE49-F238E27FC236}">
                <a16:creationId xmlns:a16="http://schemas.microsoft.com/office/drawing/2014/main" id="{8FC67BEC-8F2D-4FA7-89D6-84D63A4BAFEF}"/>
              </a:ext>
            </a:extLst>
          </p:cNvPr>
          <p:cNvSpPr/>
          <p:nvPr/>
        </p:nvSpPr>
        <p:spPr>
          <a:xfrm>
            <a:off x="606690" y="1466596"/>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FINDING</a:t>
            </a:r>
          </a:p>
          <a:p>
            <a:pPr lvl="0"/>
            <a:r>
              <a:rPr lang="en-US" sz="1400">
                <a:solidFill>
                  <a:schemeClr val="tx1"/>
                </a:solidFill>
                <a:cs typeface="Calibri" panose="020F0502020204030204" pitchFamily="34" charset="0"/>
              </a:rPr>
              <a:t>There is a consensus between state facility managers and OMES that State assets have </a:t>
            </a:r>
            <a:r>
              <a:rPr lang="en-US" sz="1400" u="sng">
                <a:solidFill>
                  <a:schemeClr val="tx1"/>
                </a:solidFill>
                <a:cs typeface="Calibri" panose="020F0502020204030204" pitchFamily="34" charset="0"/>
              </a:rPr>
              <a:t>significant deferred maintenance which is currently underfunded</a:t>
            </a:r>
            <a:r>
              <a:rPr lang="en-US" sz="1400">
                <a:solidFill>
                  <a:schemeClr val="tx1"/>
                </a:solidFill>
                <a:cs typeface="Calibri" panose="020F0502020204030204" pitchFamily="34" charset="0"/>
              </a:rPr>
              <a:t>. Information on this issue is dispersed among State facility professionals. </a:t>
            </a:r>
            <a:endParaRPr lang="en-US" sz="1400">
              <a:solidFill>
                <a:schemeClr val="tx1"/>
              </a:solidFill>
              <a:cs typeface="Calibri"/>
            </a:endParaRPr>
          </a:p>
        </p:txBody>
      </p:sp>
      <p:sp>
        <p:nvSpPr>
          <p:cNvPr id="8" name="Rectangle: Rounded Corners 7">
            <a:extLst>
              <a:ext uri="{FF2B5EF4-FFF2-40B4-BE49-F238E27FC236}">
                <a16:creationId xmlns:a16="http://schemas.microsoft.com/office/drawing/2014/main" id="{09BA5DB9-89C0-43E1-A627-C2F58B3C2293}"/>
              </a:ext>
            </a:extLst>
          </p:cNvPr>
          <p:cNvSpPr/>
          <p:nvPr/>
        </p:nvSpPr>
        <p:spPr>
          <a:xfrm>
            <a:off x="5227966" y="1466595"/>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IMPLICATIONS</a:t>
            </a:r>
          </a:p>
          <a:p>
            <a:pPr marL="285750" lvl="0" indent="-285750">
              <a:spcAft>
                <a:spcPts val="600"/>
              </a:spcAft>
              <a:buFont typeface="Arial" panose="020B0604020202020204" pitchFamily="34" charset="0"/>
              <a:buChar char="•"/>
            </a:pPr>
            <a:r>
              <a:rPr lang="en-US" sz="1400">
                <a:solidFill>
                  <a:schemeClr val="tx1"/>
                </a:solidFill>
                <a:cs typeface="Calibri" panose="020F0502020204030204" pitchFamily="34" charset="0"/>
              </a:rPr>
              <a:t>Uncured deferred maintenance </a:t>
            </a:r>
            <a:r>
              <a:rPr lang="en-US" sz="1400" u="sng">
                <a:solidFill>
                  <a:schemeClr val="tx1"/>
                </a:solidFill>
                <a:cs typeface="Calibri" panose="020F0502020204030204" pitchFamily="34" charset="0"/>
              </a:rPr>
              <a:t>degrades the quality of the work environment</a:t>
            </a:r>
            <a:r>
              <a:rPr lang="en-US" sz="1400">
                <a:solidFill>
                  <a:schemeClr val="tx1"/>
                </a:solidFill>
                <a:cs typeface="Calibri" panose="020F0502020204030204" pitchFamily="34" charset="0"/>
              </a:rPr>
              <a:t> for state employees and reduces the useful life of state-owned assets.</a:t>
            </a:r>
          </a:p>
          <a:p>
            <a:pPr marL="285750" lvl="0" indent="-285750">
              <a:buFont typeface="Arial" panose="020B0604020202020204" pitchFamily="34" charset="0"/>
              <a:buChar char="•"/>
            </a:pPr>
            <a:r>
              <a:rPr lang="en-US" sz="1400">
                <a:solidFill>
                  <a:schemeClr val="tx1"/>
                </a:solidFill>
                <a:cs typeface="Calibri" panose="020F0502020204030204" pitchFamily="34" charset="0"/>
              </a:rPr>
              <a:t>Inconsistent deferred maintenance </a:t>
            </a:r>
            <a:r>
              <a:rPr lang="en-US" sz="1400" u="sng">
                <a:solidFill>
                  <a:schemeClr val="tx1"/>
                </a:solidFill>
                <a:cs typeface="Calibri" panose="020F0502020204030204" pitchFamily="34" charset="0"/>
              </a:rPr>
              <a:t>reduces the ability to understand facilities management costs </a:t>
            </a:r>
            <a:r>
              <a:rPr lang="en-US" sz="1400">
                <a:solidFill>
                  <a:schemeClr val="tx1"/>
                </a:solidFill>
                <a:cs typeface="Calibri" panose="020F0502020204030204" pitchFamily="34" charset="0"/>
              </a:rPr>
              <a:t>across the portfolio.</a:t>
            </a:r>
            <a:endParaRPr lang="en-US" sz="1400">
              <a:solidFill>
                <a:schemeClr val="tx1"/>
              </a:solidFill>
            </a:endParaRPr>
          </a:p>
        </p:txBody>
      </p:sp>
      <p:sp>
        <p:nvSpPr>
          <p:cNvPr id="9" name="Rectangle: Rounded Corners 8">
            <a:extLst>
              <a:ext uri="{FF2B5EF4-FFF2-40B4-BE49-F238E27FC236}">
                <a16:creationId xmlns:a16="http://schemas.microsoft.com/office/drawing/2014/main" id="{E1F58937-45C5-4101-8D5E-0DE6BC1762D5}"/>
              </a:ext>
            </a:extLst>
          </p:cNvPr>
          <p:cNvSpPr/>
          <p:nvPr/>
        </p:nvSpPr>
        <p:spPr>
          <a:xfrm>
            <a:off x="617081" y="4107872"/>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RECOMMENDATIONS</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As telework policies reduce real estate costs, </a:t>
            </a:r>
            <a:r>
              <a:rPr lang="en-US" sz="1400" u="sng">
                <a:solidFill>
                  <a:schemeClr val="tx1"/>
                </a:solidFill>
                <a:cs typeface="Calibri" panose="020F0502020204030204" pitchFamily="34" charset="0"/>
              </a:rPr>
              <a:t>increase rent charges from OMES to support a deferred maintenance fund</a:t>
            </a:r>
            <a:r>
              <a:rPr lang="en-US" sz="1400">
                <a:solidFill>
                  <a:schemeClr val="tx1"/>
                </a:solidFill>
                <a:cs typeface="Calibri" panose="020F0502020204030204" pitchFamily="34" charset="0"/>
              </a:rPr>
              <a:t>.</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Conduct a facilities condition assessment of all major state-owned buildings.</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Consider an equitable split of proceeds with agencies that dispose of under-utilized State assets.</a:t>
            </a:r>
            <a:endParaRPr lang="en-US" sz="1400">
              <a:solidFill>
                <a:schemeClr val="tx1"/>
              </a:solidFill>
            </a:endParaRPr>
          </a:p>
        </p:txBody>
      </p:sp>
      <p:sp>
        <p:nvSpPr>
          <p:cNvPr id="10" name="Rectangle: Rounded Corners 9">
            <a:extLst>
              <a:ext uri="{FF2B5EF4-FFF2-40B4-BE49-F238E27FC236}">
                <a16:creationId xmlns:a16="http://schemas.microsoft.com/office/drawing/2014/main" id="{B25DB374-352E-47CD-B4FC-D7BF520A2283}"/>
              </a:ext>
            </a:extLst>
          </p:cNvPr>
          <p:cNvSpPr/>
          <p:nvPr/>
        </p:nvSpPr>
        <p:spPr>
          <a:xfrm>
            <a:off x="5227966" y="4107871"/>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BENEFITS</a:t>
            </a:r>
          </a:p>
          <a:p>
            <a:pPr marL="285750" lvl="0" indent="-285750">
              <a:spcAft>
                <a:spcPts val="600"/>
              </a:spcAft>
              <a:buClrTx/>
              <a:buSzTx/>
              <a:buFont typeface="Arial" panose="020B0604020202020204" pitchFamily="34" charset="0"/>
              <a:buChar char="•"/>
            </a:pPr>
            <a:r>
              <a:rPr lang="en-US" sz="1400">
                <a:solidFill>
                  <a:schemeClr val="tx1"/>
                </a:solidFill>
                <a:cs typeface="Calibri" panose="020F0502020204030204" pitchFamily="34" charset="0"/>
              </a:rPr>
              <a:t>Fully funding deferred maintenance reduces further degradation of owned facilities. </a:t>
            </a:r>
            <a:r>
              <a:rPr lang="en-US" sz="1400" u="sng">
                <a:solidFill>
                  <a:schemeClr val="tx1"/>
                </a:solidFill>
                <a:cs typeface="Calibri" panose="020F0502020204030204" pitchFamily="34" charset="0"/>
              </a:rPr>
              <a:t>Phasing</a:t>
            </a:r>
            <a:r>
              <a:rPr lang="en-US" sz="1400">
                <a:solidFill>
                  <a:schemeClr val="tx1"/>
                </a:solidFill>
                <a:cs typeface="Calibri" panose="020F0502020204030204" pitchFamily="34" charset="0"/>
              </a:rPr>
              <a:t> additional space costs as agencies decrease space footprint </a:t>
            </a:r>
            <a:r>
              <a:rPr lang="en-US" sz="1400" u="sng">
                <a:solidFill>
                  <a:schemeClr val="tx1"/>
                </a:solidFill>
                <a:cs typeface="Calibri" panose="020F0502020204030204" pitchFamily="34" charset="0"/>
              </a:rPr>
              <a:t>could reduce political pushback</a:t>
            </a:r>
            <a:r>
              <a:rPr lang="en-US" sz="1400">
                <a:solidFill>
                  <a:schemeClr val="tx1"/>
                </a:solidFill>
                <a:cs typeface="Calibri" panose="020F0502020204030204" pitchFamily="34" charset="0"/>
              </a:rPr>
              <a:t>. </a:t>
            </a:r>
          </a:p>
          <a:p>
            <a:pPr marL="285750" lvl="0" indent="-285750">
              <a:spcAft>
                <a:spcPts val="600"/>
              </a:spcAft>
              <a:buClrTx/>
              <a:buSzTx/>
              <a:buFont typeface="Arial" panose="020B0604020202020204" pitchFamily="34" charset="0"/>
              <a:buChar char="•"/>
            </a:pPr>
            <a:r>
              <a:rPr lang="en-US" sz="1400">
                <a:solidFill>
                  <a:schemeClr val="tx1"/>
                </a:solidFill>
                <a:cs typeface="Calibri" panose="020F0502020204030204" pitchFamily="34" charset="0"/>
              </a:rPr>
              <a:t>Centralized information will enable the State to prioritize deferred maintenance needs.</a:t>
            </a:r>
            <a:endParaRPr lang="en-US" sz="1400">
              <a:solidFill>
                <a:schemeClr val="tx1"/>
              </a:solidFill>
            </a:endParaRPr>
          </a:p>
          <a:p>
            <a:pPr lvl="0" algn="just">
              <a:buFont typeface="Arial" panose="020B0604020202020204" pitchFamily="34" charset="0"/>
              <a:buChar char="•"/>
            </a:pPr>
            <a:endParaRPr lang="en-US" sz="1400">
              <a:solidFill>
                <a:schemeClr val="tx1"/>
              </a:solidFill>
            </a:endParaRPr>
          </a:p>
        </p:txBody>
      </p:sp>
      <p:sp>
        <p:nvSpPr>
          <p:cNvPr id="11" name="Rectangle: Rounded Corners 10">
            <a:extLst>
              <a:ext uri="{FF2B5EF4-FFF2-40B4-BE49-F238E27FC236}">
                <a16:creationId xmlns:a16="http://schemas.microsoft.com/office/drawing/2014/main" id="{361CD424-1DF0-4970-9F1A-E520D4C51701}"/>
              </a:ext>
            </a:extLst>
          </p:cNvPr>
          <p:cNvSpPr/>
          <p:nvPr/>
        </p:nvSpPr>
        <p:spPr>
          <a:xfrm>
            <a:off x="9332378" y="2814204"/>
            <a:ext cx="317693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CONSIDERATIONS</a:t>
            </a:r>
          </a:p>
          <a:p>
            <a:pPr marL="285750" indent="-285750" defTabSz="900838">
              <a:spcBef>
                <a:spcPts val="600"/>
              </a:spcBef>
              <a:buFont typeface="Arial" panose="020B0604020202020204" pitchFamily="34" charset="0"/>
              <a:buChar char="•"/>
              <a:defRPr/>
            </a:pPr>
            <a:r>
              <a:rPr lang="en-US" sz="1400">
                <a:solidFill>
                  <a:schemeClr val="tx1"/>
                </a:solidFill>
                <a:cs typeface="Calibri" panose="020F0502020204030204" pitchFamily="34" charset="0"/>
              </a:rPr>
              <a:t>Consider beginning with small rent increase of 75 cents/SF and slowly increase amount to $1.50/SF.</a:t>
            </a:r>
          </a:p>
          <a:p>
            <a:pPr marL="285750" indent="-285750" defTabSz="900838">
              <a:spcBef>
                <a:spcPts val="600"/>
              </a:spcBef>
              <a:buFont typeface="Arial" panose="020B0604020202020204" pitchFamily="34" charset="0"/>
              <a:buChar char="•"/>
              <a:defRPr/>
            </a:pPr>
            <a:r>
              <a:rPr lang="en-US" sz="1400">
                <a:solidFill>
                  <a:schemeClr val="tx1"/>
                </a:solidFill>
                <a:cs typeface="Calibri" panose="020F0502020204030204" pitchFamily="34" charset="0"/>
              </a:rPr>
              <a:t>Could require support from Governor’s office and will require funding.</a:t>
            </a:r>
          </a:p>
        </p:txBody>
      </p:sp>
      <p:cxnSp>
        <p:nvCxnSpPr>
          <p:cNvPr id="13" name="Straight Arrow Connector 12">
            <a:extLst>
              <a:ext uri="{FF2B5EF4-FFF2-40B4-BE49-F238E27FC236}">
                <a16:creationId xmlns:a16="http://schemas.microsoft.com/office/drawing/2014/main" id="{5A8A4F62-0266-4CA7-924C-212C5B5E7CD7}"/>
              </a:ext>
            </a:extLst>
          </p:cNvPr>
          <p:cNvCxnSpPr>
            <a:cxnSpLocks/>
            <a:stCxn id="7" idx="3"/>
            <a:endCxn id="8" idx="1"/>
          </p:cNvCxnSpPr>
          <p:nvPr/>
        </p:nvCxnSpPr>
        <p:spPr>
          <a:xfrm flipV="1">
            <a:off x="4193309" y="2538591"/>
            <a:ext cx="103465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CBDBE64-DBD4-4885-90F0-19EACAD5CFE4}"/>
              </a:ext>
            </a:extLst>
          </p:cNvPr>
          <p:cNvCxnSpPr>
            <a:cxnSpLocks/>
            <a:stCxn id="8" idx="2"/>
            <a:endCxn id="9" idx="0"/>
          </p:cNvCxnSpPr>
          <p:nvPr/>
        </p:nvCxnSpPr>
        <p:spPr>
          <a:xfrm rot="5400000">
            <a:off x="4467191" y="1553787"/>
            <a:ext cx="497286" cy="461088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5F2220-1094-4679-9D7D-9C604B917229}"/>
              </a:ext>
            </a:extLst>
          </p:cNvPr>
          <p:cNvCxnSpPr>
            <a:cxnSpLocks/>
            <a:stCxn id="9" idx="3"/>
            <a:endCxn id="10" idx="1"/>
          </p:cNvCxnSpPr>
          <p:nvPr/>
        </p:nvCxnSpPr>
        <p:spPr>
          <a:xfrm flipV="1">
            <a:off x="4203700" y="5179867"/>
            <a:ext cx="102426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1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1B4B48-5FFE-4553-B6DD-47A498B5C771}"/>
              </a:ext>
            </a:extLst>
          </p:cNvPr>
          <p:cNvSpPr>
            <a:spLocks noGrp="1"/>
          </p:cNvSpPr>
          <p:nvPr>
            <p:ph type="sldNum" sz="quarter" idx="4"/>
          </p:nvPr>
        </p:nvSpPr>
        <p:spPr>
          <a:xfrm>
            <a:off x="10632439" y="7304414"/>
            <a:ext cx="1764664" cy="187713"/>
          </a:xfrm>
        </p:spPr>
        <p:txBody>
          <a:bodyPr/>
          <a:lstStyle/>
          <a:p>
            <a:fld id="{070699AE-AEDB-4070-8274-39529066D617}" type="slidenum">
              <a:rPr lang="en-US" smtClean="0"/>
              <a:pPr/>
              <a:t>12</a:t>
            </a:fld>
            <a:endParaRPr lang="en-US"/>
          </a:p>
        </p:txBody>
      </p:sp>
      <p:sp>
        <p:nvSpPr>
          <p:cNvPr id="8" name="Content Placeholder 7">
            <a:extLst>
              <a:ext uri="{FF2B5EF4-FFF2-40B4-BE49-F238E27FC236}">
                <a16:creationId xmlns:a16="http://schemas.microsoft.com/office/drawing/2014/main" id="{04B9AA08-5749-474A-BB14-CE3B0C82F0B4}"/>
              </a:ext>
            </a:extLst>
          </p:cNvPr>
          <p:cNvSpPr>
            <a:spLocks noGrp="1"/>
          </p:cNvSpPr>
          <p:nvPr>
            <p:ph type="body" sz="quarter" idx="15"/>
          </p:nvPr>
        </p:nvSpPr>
        <p:spPr>
          <a:xfrm>
            <a:off x="420688" y="1289050"/>
            <a:ext cx="5202872" cy="5156200"/>
          </a:xfrm>
        </p:spPr>
        <p:txBody>
          <a:bodyPr/>
          <a:lstStyle/>
          <a:p>
            <a:pPr lvl="2" algn="just"/>
            <a:r>
              <a:rPr lang="en-US" sz="1800" b="1"/>
              <a:t>The Maintenance Maturity Model addresses an agency’s operational maturity. </a:t>
            </a:r>
          </a:p>
          <a:p>
            <a:pPr marL="342900" lvl="2" indent="-342900" algn="just">
              <a:buFont typeface="Arial" panose="020B0604020202020204" pitchFamily="34" charset="0"/>
              <a:buChar char="•"/>
            </a:pPr>
            <a:r>
              <a:rPr lang="en-US" sz="1800"/>
              <a:t>JLL interviewed FM leads with OMES, DHS, and OSBI to discuss the agency’s current state and desired end-state. In this case, OMES self-rated as an organization overall in the “Predictive” category with a strong desire to progress to a “Reliability” position. </a:t>
            </a:r>
          </a:p>
          <a:p>
            <a:pPr marL="342900" lvl="2" indent="-342900" algn="just">
              <a:buFont typeface="Arial" panose="020B0604020202020204" pitchFamily="34" charset="0"/>
              <a:buChar char="•"/>
            </a:pPr>
            <a:r>
              <a:rPr lang="en-US" sz="1800"/>
              <a:t>JLL assessed that OMES is closer aligned currently in the “Planned” category. OMES is successfully fixing problems before they fail but could improve processes around predicting and planning repairs. </a:t>
            </a:r>
          </a:p>
          <a:p>
            <a:pPr marL="342900" lvl="2" indent="-342900" algn="just">
              <a:buFont typeface="Arial" panose="020B0604020202020204" pitchFamily="34" charset="0"/>
              <a:buChar char="•"/>
            </a:pPr>
            <a:r>
              <a:rPr lang="en-US" sz="1800"/>
              <a:t>A significant reason for this is that OMES and facilities management organizations in other state agencies are operating independently and are not managed uniformly by employing maintenance management best practices. </a:t>
            </a:r>
          </a:p>
        </p:txBody>
      </p:sp>
      <p:pic>
        <p:nvPicPr>
          <p:cNvPr id="10" name="Content Placeholder 68">
            <a:extLst>
              <a:ext uri="{FF2B5EF4-FFF2-40B4-BE49-F238E27FC236}">
                <a16:creationId xmlns:a16="http://schemas.microsoft.com/office/drawing/2014/main" id="{7EF32E25-E9ED-4535-940E-6D9534BD9C48}"/>
              </a:ext>
            </a:extLst>
          </p:cNvPr>
          <p:cNvPicPr>
            <a:picLocks noChangeAspect="1"/>
          </p:cNvPicPr>
          <p:nvPr/>
        </p:nvPicPr>
        <p:blipFill>
          <a:blip r:embed="rId3"/>
          <a:stretch>
            <a:fillRect/>
          </a:stretch>
        </p:blipFill>
        <p:spPr>
          <a:xfrm>
            <a:off x="6178699" y="1794903"/>
            <a:ext cx="6200525" cy="4163505"/>
          </a:xfrm>
          <a:prstGeom prst="rect">
            <a:avLst/>
          </a:prstGeom>
        </p:spPr>
      </p:pic>
      <p:sp>
        <p:nvSpPr>
          <p:cNvPr id="7" name="Rectangle 6">
            <a:extLst>
              <a:ext uri="{FF2B5EF4-FFF2-40B4-BE49-F238E27FC236}">
                <a16:creationId xmlns:a16="http://schemas.microsoft.com/office/drawing/2014/main" id="{A5A644E8-F8E5-4D26-AA64-3195BF8372E4}"/>
              </a:ext>
            </a:extLst>
          </p:cNvPr>
          <p:cNvSpPr/>
          <p:nvPr/>
        </p:nvSpPr>
        <p:spPr>
          <a:xfrm>
            <a:off x="5503408" y="1370065"/>
            <a:ext cx="7154229" cy="369332"/>
          </a:xfrm>
          <a:prstGeom prst="rect">
            <a:avLst/>
          </a:prstGeom>
        </p:spPr>
        <p:txBody>
          <a:bodyPr wrap="square">
            <a:spAutoFit/>
          </a:bodyPr>
          <a:lstStyle/>
          <a:p>
            <a:pPr algn="ctr"/>
            <a:r>
              <a:rPr lang="en-US" sz="1800">
                <a:solidFill>
                  <a:srgbClr val="616468"/>
                </a:solidFill>
              </a:rPr>
              <a:t>Facilities Management Health Check (OMES Self Assessment)</a:t>
            </a:r>
          </a:p>
        </p:txBody>
      </p:sp>
      <p:sp>
        <p:nvSpPr>
          <p:cNvPr id="11" name="Text Placeholder 2">
            <a:extLst>
              <a:ext uri="{FF2B5EF4-FFF2-40B4-BE49-F238E27FC236}">
                <a16:creationId xmlns:a16="http://schemas.microsoft.com/office/drawing/2014/main" id="{B617E36C-635C-4536-8F98-0AACC05EC71F}"/>
              </a:ext>
            </a:extLst>
          </p:cNvPr>
          <p:cNvSpPr txBox="1">
            <a:spLocks/>
          </p:cNvSpPr>
          <p:nvPr/>
        </p:nvSpPr>
        <p:spPr>
          <a:xfrm>
            <a:off x="417513" y="808038"/>
            <a:ext cx="6243060" cy="330200"/>
          </a:xfrm>
          <a:prstGeom prst="rect">
            <a:avLst/>
          </a:prstGeom>
        </p:spPr>
        <p:txBody>
          <a:bodyPr/>
          <a:lstStyle>
            <a:lvl1pPr marL="0" indent="0" algn="r" defTabSz="900838" rtl="0" eaLnBrk="1" latinLnBrk="0" hangingPunct="1">
              <a:lnSpc>
                <a:spcPct val="95000"/>
              </a:lnSpc>
              <a:spcBef>
                <a:spcPts val="1281"/>
              </a:spcBef>
              <a:spcAft>
                <a:spcPts val="0"/>
              </a:spcAft>
              <a:buFontTx/>
              <a:buNone/>
              <a:defRPr sz="1200" b="0" i="0" kern="1200">
                <a:solidFill>
                  <a:srgbClr val="616468"/>
                </a:solidFill>
                <a:latin typeface="+mj-lt"/>
                <a:ea typeface="Times New Roman" charset="0"/>
                <a:cs typeface="Times New Roman" charset="0"/>
              </a:defRPr>
            </a:lvl1pPr>
            <a:lvl2pPr marL="0" indent="0" algn="l" defTabSz="900838" rtl="0" eaLnBrk="1" latinLnBrk="0" hangingPunct="1">
              <a:lnSpc>
                <a:spcPct val="95000"/>
              </a:lnSpc>
              <a:spcBef>
                <a:spcPts val="1281"/>
              </a:spcBef>
              <a:buFontTx/>
              <a:buNone/>
              <a:defRPr sz="1200" b="0" kern="1200">
                <a:solidFill>
                  <a:srgbClr val="616468"/>
                </a:solidFill>
                <a:latin typeface="+mn-lt"/>
                <a:ea typeface="+mn-ea"/>
                <a:cs typeface="+mn-cs"/>
              </a:defRPr>
            </a:lvl2pPr>
            <a:lvl3pPr marL="177335" indent="-177335" algn="l" defTabSz="900838" rtl="0" eaLnBrk="1" latinLnBrk="0" hangingPunct="1">
              <a:lnSpc>
                <a:spcPct val="95000"/>
              </a:lnSpc>
              <a:spcBef>
                <a:spcPts val="1281"/>
              </a:spcBef>
              <a:buFont typeface="Arial" charset="0"/>
              <a:buChar char="•"/>
              <a:defRPr sz="1200" kern="1200">
                <a:solidFill>
                  <a:srgbClr val="616468"/>
                </a:solidFill>
                <a:latin typeface="+mn-lt"/>
                <a:ea typeface="+mn-ea"/>
                <a:cs typeface="+mn-cs"/>
              </a:defRPr>
            </a:lvl3pPr>
            <a:lvl4pPr marL="390136" indent="-212802" algn="l" defTabSz="900838" rtl="0" eaLnBrk="1" latinLnBrk="0" hangingPunct="1">
              <a:lnSpc>
                <a:spcPct val="95000"/>
              </a:lnSpc>
              <a:spcBef>
                <a:spcPts val="591"/>
              </a:spcBef>
              <a:buClrTx/>
              <a:buFont typeface=".HelveticaNeueDeskInterface-Regular" charset="-120"/>
              <a:buChar char="–"/>
              <a:defRPr sz="1200" kern="120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sz="1200" kern="120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a:lstStyle>
          <a:p>
            <a:pPr algn="l"/>
            <a:r>
              <a:rPr lang="en-US" sz="2000"/>
              <a:t>Facilities Management Findings</a:t>
            </a:r>
          </a:p>
        </p:txBody>
      </p:sp>
    </p:spTree>
    <p:extLst>
      <p:ext uri="{BB962C8B-B14F-4D97-AF65-F5344CB8AC3E}">
        <p14:creationId xmlns:p14="http://schemas.microsoft.com/office/powerpoint/2010/main" val="220373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FD3CC-B134-4A8A-B27A-FE5A8234D1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6844C50-63AD-497E-BAE4-1BB77CD03682}"/>
              </a:ext>
            </a:extLst>
          </p:cNvPr>
          <p:cNvSpPr>
            <a:spLocks noGrp="1"/>
          </p:cNvSpPr>
          <p:nvPr>
            <p:ph type="body" sz="quarter" idx="4294967295"/>
          </p:nvPr>
        </p:nvSpPr>
        <p:spPr>
          <a:xfrm>
            <a:off x="404498" y="766208"/>
            <a:ext cx="6411938" cy="378778"/>
          </a:xfrm>
          <a:prstGeom prst="rect">
            <a:avLst/>
          </a:prstGeom>
        </p:spPr>
        <p:txBody>
          <a:bodyPr/>
          <a:lstStyle/>
          <a:p>
            <a:r>
              <a:rPr lang="en-US" sz="2000" i="0">
                <a:latin typeface="+mj-lt"/>
              </a:rPr>
              <a:t>Facilities Management Finding and Recommendations</a:t>
            </a:r>
          </a:p>
        </p:txBody>
      </p:sp>
      <p:sp>
        <p:nvSpPr>
          <p:cNvPr id="5" name="Slide Number Placeholder 3">
            <a:extLst>
              <a:ext uri="{FF2B5EF4-FFF2-40B4-BE49-F238E27FC236}">
                <a16:creationId xmlns:a16="http://schemas.microsoft.com/office/drawing/2014/main" id="{058E342D-369E-4AAE-8F5C-BE5FD2D1FA3E}"/>
              </a:ext>
            </a:extLst>
          </p:cNvPr>
          <p:cNvSpPr>
            <a:spLocks noGrp="1"/>
          </p:cNvSpPr>
          <p:nvPr>
            <p:ph type="sldNum" sz="quarter" idx="4"/>
          </p:nvPr>
        </p:nvSpPr>
        <p:spPr>
          <a:xfrm>
            <a:off x="10632439" y="7304414"/>
            <a:ext cx="1764664" cy="187713"/>
          </a:xfrm>
        </p:spPr>
        <p:txBody>
          <a:bodyPr/>
          <a:lstStyle/>
          <a:p>
            <a:r>
              <a:rPr lang="en-US"/>
              <a:t>13</a:t>
            </a:r>
          </a:p>
        </p:txBody>
      </p:sp>
      <p:sp>
        <p:nvSpPr>
          <p:cNvPr id="7" name="Rectangle: Rounded Corners 6">
            <a:extLst>
              <a:ext uri="{FF2B5EF4-FFF2-40B4-BE49-F238E27FC236}">
                <a16:creationId xmlns:a16="http://schemas.microsoft.com/office/drawing/2014/main" id="{8FC67BEC-8F2D-4FA7-89D6-84D63A4BAFEF}"/>
              </a:ext>
            </a:extLst>
          </p:cNvPr>
          <p:cNvSpPr/>
          <p:nvPr/>
        </p:nvSpPr>
        <p:spPr>
          <a:xfrm>
            <a:off x="606690" y="1466596"/>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FINDING</a:t>
            </a:r>
          </a:p>
          <a:p>
            <a:pPr lvl="0"/>
            <a:r>
              <a:rPr lang="en-US" sz="1400">
                <a:solidFill>
                  <a:schemeClr val="tx1"/>
                </a:solidFill>
                <a:cs typeface="Calibri" panose="020F0502020204030204" pitchFamily="34" charset="0"/>
              </a:rPr>
              <a:t>Although the State operates within benchmark operating and maintenance costs for State run facilities operations, the State’s cost is at the higher end of the benchmark range partially due to the </a:t>
            </a:r>
            <a:r>
              <a:rPr lang="en-US" sz="1400" u="sng">
                <a:solidFill>
                  <a:schemeClr val="tx1"/>
                </a:solidFill>
                <a:cs typeface="Calibri" panose="020F0502020204030204" pitchFamily="34" charset="0"/>
              </a:rPr>
              <a:t>State’s ad hoc and fragmented vendor contracting</a:t>
            </a:r>
            <a:r>
              <a:rPr lang="en-US" sz="1400">
                <a:solidFill>
                  <a:schemeClr val="tx1"/>
                </a:solidFill>
                <a:cs typeface="Calibri" panose="020F0502020204030204" pitchFamily="34" charset="0"/>
              </a:rPr>
              <a:t>. Operation and maintenance costs are higher than would be expected through an outsourcing.</a:t>
            </a:r>
            <a:endParaRPr lang="en-US" sz="1400">
              <a:solidFill>
                <a:schemeClr val="tx1"/>
              </a:solidFill>
              <a:cs typeface="Calibri"/>
            </a:endParaRPr>
          </a:p>
        </p:txBody>
      </p:sp>
      <p:sp>
        <p:nvSpPr>
          <p:cNvPr id="8" name="Rectangle: Rounded Corners 7">
            <a:extLst>
              <a:ext uri="{FF2B5EF4-FFF2-40B4-BE49-F238E27FC236}">
                <a16:creationId xmlns:a16="http://schemas.microsoft.com/office/drawing/2014/main" id="{09BA5DB9-89C0-43E1-A627-C2F58B3C2293}"/>
              </a:ext>
            </a:extLst>
          </p:cNvPr>
          <p:cNvSpPr/>
          <p:nvPr/>
        </p:nvSpPr>
        <p:spPr>
          <a:xfrm>
            <a:off x="5227966" y="1466595"/>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IMPLICATIONS</a:t>
            </a:r>
          </a:p>
          <a:p>
            <a:pPr marL="285750" lvl="0" indent="-285750">
              <a:spcAft>
                <a:spcPts val="600"/>
              </a:spcAft>
              <a:buFont typeface="Arial" panose="020B0604020202020204" pitchFamily="34" charset="0"/>
              <a:buChar char="•"/>
            </a:pPr>
            <a:r>
              <a:rPr lang="en-US" sz="1400">
                <a:solidFill>
                  <a:schemeClr val="tx1"/>
                </a:solidFill>
                <a:cs typeface="Calibri" panose="020F0502020204030204" pitchFamily="34" charset="0"/>
              </a:rPr>
              <a:t>There is a </a:t>
            </a:r>
            <a:r>
              <a:rPr lang="en-US" sz="1400" u="sng">
                <a:solidFill>
                  <a:schemeClr val="tx1"/>
                </a:solidFill>
                <a:cs typeface="Calibri" panose="020F0502020204030204" pitchFamily="34" charset="0"/>
              </a:rPr>
              <a:t>lack of consolidated information</a:t>
            </a:r>
            <a:r>
              <a:rPr lang="en-US" sz="1400">
                <a:solidFill>
                  <a:schemeClr val="tx1"/>
                </a:solidFill>
                <a:cs typeface="Calibri" panose="020F0502020204030204" pitchFamily="34" charset="0"/>
              </a:rPr>
              <a:t> on building operating costs outside of OMES-managed buildings.</a:t>
            </a:r>
          </a:p>
          <a:p>
            <a:pPr marL="285750" lvl="0" indent="-285750">
              <a:buFont typeface="Arial" panose="020B0604020202020204" pitchFamily="34" charset="0"/>
              <a:buChar char="•"/>
            </a:pPr>
            <a:r>
              <a:rPr lang="en-US" sz="1400">
                <a:solidFill>
                  <a:schemeClr val="tx1"/>
                </a:solidFill>
                <a:cs typeface="Calibri" panose="020F0502020204030204" pitchFamily="34" charset="0"/>
              </a:rPr>
              <a:t>Fragmented data results in an inability to </a:t>
            </a:r>
            <a:r>
              <a:rPr lang="en-US" sz="1400" u="sng">
                <a:solidFill>
                  <a:schemeClr val="tx1"/>
                </a:solidFill>
                <a:cs typeface="Calibri" panose="020F0502020204030204" pitchFamily="34" charset="0"/>
              </a:rPr>
              <a:t>track KPIs </a:t>
            </a:r>
            <a:r>
              <a:rPr lang="en-US" sz="1400">
                <a:solidFill>
                  <a:schemeClr val="tx1"/>
                </a:solidFill>
                <a:cs typeface="Calibri" panose="020F0502020204030204" pitchFamily="34" charset="0"/>
              </a:rPr>
              <a:t>and assess the efficiency and efficacy of facilities management assignments </a:t>
            </a:r>
            <a:r>
              <a:rPr lang="en-US" sz="1400" u="sng">
                <a:solidFill>
                  <a:schemeClr val="tx1"/>
                </a:solidFill>
                <a:cs typeface="Calibri" panose="020F0502020204030204" pitchFamily="34" charset="0"/>
              </a:rPr>
              <a:t>resulting in a higher State spend on facilities</a:t>
            </a:r>
            <a:r>
              <a:rPr lang="en-US" sz="1400">
                <a:solidFill>
                  <a:schemeClr val="tx1"/>
                </a:solidFill>
                <a:cs typeface="Calibri" panose="020F0502020204030204" pitchFamily="34" charset="0"/>
              </a:rPr>
              <a:t>.</a:t>
            </a:r>
            <a:endParaRPr lang="en-US" sz="1400"/>
          </a:p>
        </p:txBody>
      </p:sp>
      <p:sp>
        <p:nvSpPr>
          <p:cNvPr id="9" name="Rectangle: Rounded Corners 8">
            <a:extLst>
              <a:ext uri="{FF2B5EF4-FFF2-40B4-BE49-F238E27FC236}">
                <a16:creationId xmlns:a16="http://schemas.microsoft.com/office/drawing/2014/main" id="{E1F58937-45C5-4101-8D5E-0DE6BC1762D5}"/>
              </a:ext>
            </a:extLst>
          </p:cNvPr>
          <p:cNvSpPr/>
          <p:nvPr/>
        </p:nvSpPr>
        <p:spPr>
          <a:xfrm>
            <a:off x="617081" y="4107872"/>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RECOMMENDATIONS</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Consolidate all private sector facilities contracts into a single IFM contract.</a:t>
            </a:r>
          </a:p>
          <a:p>
            <a:pPr marL="285750" lvl="0" indent="-285750" defTabSz="666750">
              <a:lnSpc>
                <a:spcPct val="90000"/>
              </a:lnSpc>
              <a:spcBef>
                <a:spcPct val="0"/>
              </a:spcBef>
              <a:spcAft>
                <a:spcPct val="35000"/>
              </a:spcAft>
              <a:buFont typeface="Arial" panose="020B0604020202020204" pitchFamily="34" charset="0"/>
              <a:buChar char="•"/>
            </a:pPr>
            <a:r>
              <a:rPr lang="en-US" sz="1400" u="sng">
                <a:solidFill>
                  <a:schemeClr val="tx1"/>
                </a:solidFill>
                <a:cs typeface="Calibri" panose="020F0502020204030204" pitchFamily="34" charset="0"/>
              </a:rPr>
              <a:t>Pilot an outsource facilities management program </a:t>
            </a:r>
            <a:r>
              <a:rPr lang="en-US" sz="1400">
                <a:solidFill>
                  <a:schemeClr val="tx1"/>
                </a:solidFill>
                <a:cs typeface="Calibri" panose="020F0502020204030204" pitchFamily="34" charset="0"/>
              </a:rPr>
              <a:t>at an OMES-managed building.</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Integrate FM technology into the </a:t>
            </a:r>
            <a:r>
              <a:rPr lang="en-US" sz="1400">
                <a:solidFill>
                  <a:schemeClr val="tx1"/>
                </a:solidFill>
                <a:cs typeface="Calibri"/>
              </a:rPr>
              <a:t>Real Estate Information Technology Leadership Group </a:t>
            </a:r>
            <a:r>
              <a:rPr lang="en-US" sz="1400">
                <a:solidFill>
                  <a:schemeClr val="tx1"/>
                </a:solidFill>
                <a:cs typeface="Calibri" panose="020F0502020204030204" pitchFamily="34" charset="0"/>
              </a:rPr>
              <a:t>to ensure statewide adoption of a CMMS system.</a:t>
            </a:r>
            <a:endParaRPr lang="en-US" sz="1400">
              <a:solidFill>
                <a:schemeClr val="tx1"/>
              </a:solidFill>
            </a:endParaRPr>
          </a:p>
        </p:txBody>
      </p:sp>
      <p:sp>
        <p:nvSpPr>
          <p:cNvPr id="10" name="Rectangle: Rounded Corners 9">
            <a:extLst>
              <a:ext uri="{FF2B5EF4-FFF2-40B4-BE49-F238E27FC236}">
                <a16:creationId xmlns:a16="http://schemas.microsoft.com/office/drawing/2014/main" id="{B25DB374-352E-47CD-B4FC-D7BF520A2283}"/>
              </a:ext>
            </a:extLst>
          </p:cNvPr>
          <p:cNvSpPr/>
          <p:nvPr/>
        </p:nvSpPr>
        <p:spPr>
          <a:xfrm>
            <a:off x="5227966" y="4107871"/>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BENEFITS</a:t>
            </a:r>
          </a:p>
          <a:p>
            <a:pPr marL="285750" lvl="0" indent="-285750">
              <a:spcAft>
                <a:spcPts val="600"/>
              </a:spcAft>
              <a:buClrTx/>
              <a:buSzTx/>
              <a:buFont typeface="Arial" panose="020B0604020202020204" pitchFamily="34" charset="0"/>
              <a:buChar char="•"/>
            </a:pPr>
            <a:r>
              <a:rPr lang="en-US" sz="1400">
                <a:solidFill>
                  <a:schemeClr val="tx1"/>
                </a:solidFill>
                <a:cs typeface="Calibri" panose="020F0502020204030204" pitchFamily="34" charset="0"/>
              </a:rPr>
              <a:t>Consolidation will likely </a:t>
            </a:r>
            <a:r>
              <a:rPr lang="en-US" sz="1400" u="sng">
                <a:solidFill>
                  <a:schemeClr val="tx1"/>
                </a:solidFill>
                <a:cs typeface="Calibri" panose="020F0502020204030204" pitchFamily="34" charset="0"/>
              </a:rPr>
              <a:t>yield cost savings and efficiencies</a:t>
            </a:r>
            <a:r>
              <a:rPr lang="en-US" sz="1400">
                <a:solidFill>
                  <a:schemeClr val="tx1"/>
                </a:solidFill>
                <a:cs typeface="Calibri" panose="020F0502020204030204" pitchFamily="34" charset="0"/>
              </a:rPr>
              <a:t>. Outsourcing will provide the State with the ability to track KPIs for facilities management assignments.</a:t>
            </a:r>
          </a:p>
          <a:p>
            <a:pPr marL="285750" lvl="0" indent="-285750">
              <a:spcAft>
                <a:spcPts val="600"/>
              </a:spcAft>
              <a:buClrTx/>
              <a:buSzTx/>
              <a:buFont typeface="Arial" panose="020B0604020202020204" pitchFamily="34" charset="0"/>
              <a:buChar char="•"/>
            </a:pPr>
            <a:r>
              <a:rPr lang="en-US" sz="1400">
                <a:solidFill>
                  <a:schemeClr val="tx1"/>
                </a:solidFill>
                <a:cs typeface="Calibri" panose="020F0502020204030204" pitchFamily="34" charset="0"/>
              </a:rPr>
              <a:t>A single CMMS system will consolidate FM </a:t>
            </a:r>
            <a:r>
              <a:rPr lang="en-US" sz="1400" u="sng">
                <a:solidFill>
                  <a:schemeClr val="tx1"/>
                </a:solidFill>
                <a:cs typeface="Calibri" panose="020F0502020204030204" pitchFamily="34" charset="0"/>
              </a:rPr>
              <a:t>data enabling leadership to analyze facility performance</a:t>
            </a:r>
            <a:r>
              <a:rPr lang="en-US" sz="1400">
                <a:solidFill>
                  <a:schemeClr val="tx1"/>
                </a:solidFill>
                <a:cs typeface="Calibri" panose="020F0502020204030204" pitchFamily="34" charset="0"/>
              </a:rPr>
              <a:t>. </a:t>
            </a:r>
            <a:endParaRPr lang="en-US" sz="1400">
              <a:solidFill>
                <a:schemeClr val="tx1"/>
              </a:solidFill>
            </a:endParaRPr>
          </a:p>
          <a:p>
            <a:pPr lvl="0" algn="just">
              <a:buFont typeface="Arial" panose="020B0604020202020204" pitchFamily="34" charset="0"/>
              <a:buChar char="•"/>
            </a:pPr>
            <a:endParaRPr lang="en-US" sz="1400">
              <a:solidFill>
                <a:schemeClr val="tx1"/>
              </a:solidFill>
            </a:endParaRPr>
          </a:p>
        </p:txBody>
      </p:sp>
      <p:sp>
        <p:nvSpPr>
          <p:cNvPr id="11" name="Rectangle: Rounded Corners 10">
            <a:extLst>
              <a:ext uri="{FF2B5EF4-FFF2-40B4-BE49-F238E27FC236}">
                <a16:creationId xmlns:a16="http://schemas.microsoft.com/office/drawing/2014/main" id="{361CD424-1DF0-4970-9F1A-E520D4C51701}"/>
              </a:ext>
            </a:extLst>
          </p:cNvPr>
          <p:cNvSpPr/>
          <p:nvPr/>
        </p:nvSpPr>
        <p:spPr>
          <a:xfrm>
            <a:off x="9332378" y="2814204"/>
            <a:ext cx="317693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CONSIDERATIONS</a:t>
            </a:r>
          </a:p>
          <a:p>
            <a:pPr defTabSz="900838">
              <a:spcBef>
                <a:spcPts val="600"/>
              </a:spcBef>
              <a:defRPr/>
            </a:pPr>
            <a:r>
              <a:rPr lang="en-US" sz="1400">
                <a:solidFill>
                  <a:schemeClr val="tx1"/>
                </a:solidFill>
                <a:cs typeface="Calibri" panose="020F0502020204030204" pitchFamily="34" charset="0"/>
              </a:rPr>
              <a:t>Will requires support from Governor’s office and political pushback may slow or prevent outsourcing.</a:t>
            </a:r>
          </a:p>
        </p:txBody>
      </p:sp>
      <p:cxnSp>
        <p:nvCxnSpPr>
          <p:cNvPr id="13" name="Straight Arrow Connector 12">
            <a:extLst>
              <a:ext uri="{FF2B5EF4-FFF2-40B4-BE49-F238E27FC236}">
                <a16:creationId xmlns:a16="http://schemas.microsoft.com/office/drawing/2014/main" id="{5A8A4F62-0266-4CA7-924C-212C5B5E7CD7}"/>
              </a:ext>
            </a:extLst>
          </p:cNvPr>
          <p:cNvCxnSpPr>
            <a:cxnSpLocks/>
            <a:stCxn id="7" idx="3"/>
            <a:endCxn id="8" idx="1"/>
          </p:cNvCxnSpPr>
          <p:nvPr/>
        </p:nvCxnSpPr>
        <p:spPr>
          <a:xfrm flipV="1">
            <a:off x="4193309" y="2538591"/>
            <a:ext cx="103465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CBDBE64-DBD4-4885-90F0-19EACAD5CFE4}"/>
              </a:ext>
            </a:extLst>
          </p:cNvPr>
          <p:cNvCxnSpPr>
            <a:cxnSpLocks/>
            <a:stCxn id="8" idx="2"/>
            <a:endCxn id="9" idx="0"/>
          </p:cNvCxnSpPr>
          <p:nvPr/>
        </p:nvCxnSpPr>
        <p:spPr>
          <a:xfrm rot="5400000">
            <a:off x="4467191" y="1553787"/>
            <a:ext cx="497286" cy="461088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5F2220-1094-4679-9D7D-9C604B917229}"/>
              </a:ext>
            </a:extLst>
          </p:cNvPr>
          <p:cNvCxnSpPr>
            <a:cxnSpLocks/>
            <a:stCxn id="9" idx="3"/>
            <a:endCxn id="10" idx="1"/>
          </p:cNvCxnSpPr>
          <p:nvPr/>
        </p:nvCxnSpPr>
        <p:spPr>
          <a:xfrm flipV="1">
            <a:off x="4203700" y="5179867"/>
            <a:ext cx="102426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840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FD3CC-B134-4A8A-B27A-FE5A8234D1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6844C50-63AD-497E-BAE4-1BB77CD03682}"/>
              </a:ext>
            </a:extLst>
          </p:cNvPr>
          <p:cNvSpPr>
            <a:spLocks noGrp="1"/>
          </p:cNvSpPr>
          <p:nvPr>
            <p:ph type="body" sz="quarter" idx="4294967295"/>
          </p:nvPr>
        </p:nvSpPr>
        <p:spPr>
          <a:xfrm>
            <a:off x="404498" y="766208"/>
            <a:ext cx="6411938" cy="378778"/>
          </a:xfrm>
          <a:prstGeom prst="rect">
            <a:avLst/>
          </a:prstGeom>
        </p:spPr>
        <p:txBody>
          <a:bodyPr/>
          <a:lstStyle/>
          <a:p>
            <a:r>
              <a:rPr lang="en-US" sz="2000" i="0">
                <a:latin typeface="+mj-lt"/>
              </a:rPr>
              <a:t>Policy Finding and Recommendations</a:t>
            </a:r>
          </a:p>
        </p:txBody>
      </p:sp>
      <p:sp>
        <p:nvSpPr>
          <p:cNvPr id="5" name="Slide Number Placeholder 3">
            <a:extLst>
              <a:ext uri="{FF2B5EF4-FFF2-40B4-BE49-F238E27FC236}">
                <a16:creationId xmlns:a16="http://schemas.microsoft.com/office/drawing/2014/main" id="{058E342D-369E-4AAE-8F5C-BE5FD2D1FA3E}"/>
              </a:ext>
            </a:extLst>
          </p:cNvPr>
          <p:cNvSpPr>
            <a:spLocks noGrp="1"/>
          </p:cNvSpPr>
          <p:nvPr>
            <p:ph type="sldNum" sz="quarter" idx="4"/>
          </p:nvPr>
        </p:nvSpPr>
        <p:spPr>
          <a:xfrm>
            <a:off x="10632439" y="7304414"/>
            <a:ext cx="1764664" cy="187713"/>
          </a:xfrm>
        </p:spPr>
        <p:txBody>
          <a:bodyPr/>
          <a:lstStyle/>
          <a:p>
            <a:r>
              <a:rPr lang="en-US"/>
              <a:t>14</a:t>
            </a:r>
          </a:p>
        </p:txBody>
      </p:sp>
      <p:sp>
        <p:nvSpPr>
          <p:cNvPr id="7" name="Rectangle: Rounded Corners 6">
            <a:extLst>
              <a:ext uri="{FF2B5EF4-FFF2-40B4-BE49-F238E27FC236}">
                <a16:creationId xmlns:a16="http://schemas.microsoft.com/office/drawing/2014/main" id="{8FC67BEC-8F2D-4FA7-89D6-84D63A4BAFEF}"/>
              </a:ext>
            </a:extLst>
          </p:cNvPr>
          <p:cNvSpPr/>
          <p:nvPr/>
        </p:nvSpPr>
        <p:spPr>
          <a:xfrm>
            <a:off x="606690" y="1466596"/>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FINDING</a:t>
            </a:r>
          </a:p>
          <a:p>
            <a:pPr lvl="0"/>
            <a:r>
              <a:rPr lang="en-US" sz="1400">
                <a:solidFill>
                  <a:schemeClr val="dk1"/>
                </a:solidFill>
              </a:rPr>
              <a:t>The State, through OMES, has several sound policies governing real estate operations elements. However, the </a:t>
            </a:r>
            <a:r>
              <a:rPr lang="en-US" sz="1400" u="sng">
                <a:solidFill>
                  <a:schemeClr val="dk1"/>
                </a:solidFill>
              </a:rPr>
              <a:t>State does not centrally enforce these policies</a:t>
            </a:r>
            <a:r>
              <a:rPr lang="en-US" sz="1400">
                <a:solidFill>
                  <a:schemeClr val="dk1"/>
                </a:solidFill>
              </a:rPr>
              <a:t>, and </a:t>
            </a:r>
            <a:r>
              <a:rPr lang="en-US" sz="1400" u="sng">
                <a:solidFill>
                  <a:schemeClr val="dk1"/>
                </a:solidFill>
              </a:rPr>
              <a:t>agencies do not consistently adhere to them</a:t>
            </a:r>
            <a:r>
              <a:rPr lang="en-US" sz="1400">
                <a:solidFill>
                  <a:schemeClr val="dk1"/>
                </a:solidFill>
              </a:rPr>
              <a:t>. </a:t>
            </a:r>
            <a:endParaRPr lang="en-US" sz="1400">
              <a:solidFill>
                <a:schemeClr val="tx1"/>
              </a:solidFill>
              <a:cs typeface="Calibri"/>
            </a:endParaRPr>
          </a:p>
        </p:txBody>
      </p:sp>
      <p:sp>
        <p:nvSpPr>
          <p:cNvPr id="8" name="Rectangle: Rounded Corners 7">
            <a:extLst>
              <a:ext uri="{FF2B5EF4-FFF2-40B4-BE49-F238E27FC236}">
                <a16:creationId xmlns:a16="http://schemas.microsoft.com/office/drawing/2014/main" id="{09BA5DB9-89C0-43E1-A627-C2F58B3C2293}"/>
              </a:ext>
            </a:extLst>
          </p:cNvPr>
          <p:cNvSpPr/>
          <p:nvPr/>
        </p:nvSpPr>
        <p:spPr>
          <a:xfrm>
            <a:off x="5227966" y="1466595"/>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IMPLICATIONS</a:t>
            </a:r>
          </a:p>
          <a:p>
            <a:pPr marL="285750" lvl="0" indent="-285750">
              <a:spcAft>
                <a:spcPts val="600"/>
              </a:spcAft>
              <a:buClrTx/>
              <a:buSzTx/>
              <a:buFont typeface="Arial" panose="020B0604020202020204" pitchFamily="34" charset="0"/>
              <a:buChar char="•"/>
            </a:pPr>
            <a:r>
              <a:rPr lang="en-US" sz="1400">
                <a:solidFill>
                  <a:schemeClr val="tx1"/>
                </a:solidFill>
                <a:cs typeface="Calibri"/>
              </a:rPr>
              <a:t>A lack of policy enforcement has created inefficiencies in the portfolio resulting in </a:t>
            </a:r>
            <a:r>
              <a:rPr lang="en-US" sz="1400" u="sng">
                <a:solidFill>
                  <a:schemeClr val="tx1"/>
                </a:solidFill>
                <a:cs typeface="Calibri"/>
              </a:rPr>
              <a:t>dispersed decision-making </a:t>
            </a:r>
            <a:r>
              <a:rPr lang="en-US" sz="1400">
                <a:solidFill>
                  <a:schemeClr val="tx1"/>
                </a:solidFill>
                <a:cs typeface="Calibri"/>
              </a:rPr>
              <a:t>that creates an uneven workplace experience for state workers. </a:t>
            </a:r>
          </a:p>
          <a:p>
            <a:pPr marL="285750" lvl="0" indent="-285750">
              <a:spcAft>
                <a:spcPts val="600"/>
              </a:spcAft>
              <a:buClrTx/>
              <a:buSzTx/>
              <a:buFont typeface="Arial" panose="020B0604020202020204" pitchFamily="34" charset="0"/>
              <a:buChar char="•"/>
            </a:pPr>
            <a:r>
              <a:rPr lang="en-US" sz="1400">
                <a:solidFill>
                  <a:schemeClr val="tx1"/>
                </a:solidFill>
                <a:cs typeface="Calibri"/>
              </a:rPr>
              <a:t>Decentralized decision-making then results in </a:t>
            </a:r>
            <a:r>
              <a:rPr lang="en-US" sz="1400" u="sng">
                <a:solidFill>
                  <a:schemeClr val="tx1"/>
                </a:solidFill>
                <a:cs typeface="Calibri"/>
              </a:rPr>
              <a:t>dispersed data</a:t>
            </a:r>
            <a:r>
              <a:rPr lang="en-US" sz="1400">
                <a:solidFill>
                  <a:schemeClr val="tx1"/>
                </a:solidFill>
                <a:cs typeface="Calibri"/>
              </a:rPr>
              <a:t>  preventing the ability to systematically control costs. </a:t>
            </a:r>
            <a:endParaRPr lang="en-US" sz="1400">
              <a:solidFill>
                <a:schemeClr val="tx1"/>
              </a:solidFill>
            </a:endParaRPr>
          </a:p>
        </p:txBody>
      </p:sp>
      <p:sp>
        <p:nvSpPr>
          <p:cNvPr id="9" name="Rectangle: Rounded Corners 8">
            <a:extLst>
              <a:ext uri="{FF2B5EF4-FFF2-40B4-BE49-F238E27FC236}">
                <a16:creationId xmlns:a16="http://schemas.microsoft.com/office/drawing/2014/main" id="{E1F58937-45C5-4101-8D5E-0DE6BC1762D5}"/>
              </a:ext>
            </a:extLst>
          </p:cNvPr>
          <p:cNvSpPr/>
          <p:nvPr/>
        </p:nvSpPr>
        <p:spPr>
          <a:xfrm>
            <a:off x="617081" y="4107872"/>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RECOMMENDATIONS</a:t>
            </a:r>
          </a:p>
          <a:p>
            <a:pPr marL="285750" lvl="0" indent="-285750" algn="just" defTabSz="666750">
              <a:lnSpc>
                <a:spcPct val="90000"/>
              </a:lnSpc>
              <a:spcBef>
                <a:spcPct val="0"/>
              </a:spcBef>
              <a:spcAft>
                <a:spcPct val="35000"/>
              </a:spcAft>
              <a:buFont typeface="Arial" panose="020B0604020202020204" pitchFamily="34" charset="0"/>
              <a:buChar char="•"/>
            </a:pPr>
            <a:r>
              <a:rPr lang="en-US" sz="1400" u="sng">
                <a:solidFill>
                  <a:schemeClr val="tx1"/>
                </a:solidFill>
                <a:cs typeface="Calibri"/>
              </a:rPr>
              <a:t>Enforce current real estate policies</a:t>
            </a:r>
            <a:r>
              <a:rPr lang="en-US" sz="1400">
                <a:solidFill>
                  <a:schemeClr val="tx1"/>
                </a:solidFill>
                <a:cs typeface="Calibri"/>
              </a:rPr>
              <a:t> and authorities vested in OMES.</a:t>
            </a:r>
          </a:p>
        </p:txBody>
      </p:sp>
      <p:sp>
        <p:nvSpPr>
          <p:cNvPr id="10" name="Rectangle: Rounded Corners 9">
            <a:extLst>
              <a:ext uri="{FF2B5EF4-FFF2-40B4-BE49-F238E27FC236}">
                <a16:creationId xmlns:a16="http://schemas.microsoft.com/office/drawing/2014/main" id="{B25DB374-352E-47CD-B4FC-D7BF520A2283}"/>
              </a:ext>
            </a:extLst>
          </p:cNvPr>
          <p:cNvSpPr/>
          <p:nvPr/>
        </p:nvSpPr>
        <p:spPr>
          <a:xfrm>
            <a:off x="5227966" y="4107871"/>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BENEFITS</a:t>
            </a:r>
          </a:p>
          <a:p>
            <a:pPr marL="285750" lvl="0" indent="-285750" algn="just">
              <a:buFont typeface="Arial" panose="020B0604020202020204" pitchFamily="34" charset="0"/>
              <a:buChar char="•"/>
            </a:pPr>
            <a:r>
              <a:rPr lang="en-US" sz="1400">
                <a:solidFill>
                  <a:schemeClr val="tx1"/>
                </a:solidFill>
                <a:cs typeface="Calibri"/>
              </a:rPr>
              <a:t>These policies are designed to enable a more consistent and equitable use of space between agencies, and a </a:t>
            </a:r>
            <a:r>
              <a:rPr lang="en-US" sz="1400" u="sng">
                <a:solidFill>
                  <a:schemeClr val="tx1"/>
                </a:solidFill>
                <a:cs typeface="Calibri"/>
              </a:rPr>
              <a:t>more efficient overall use of space</a:t>
            </a:r>
            <a:r>
              <a:rPr lang="en-US" sz="1400">
                <a:solidFill>
                  <a:schemeClr val="tx1"/>
                </a:solidFill>
                <a:cs typeface="Calibri"/>
              </a:rPr>
              <a:t>.</a:t>
            </a:r>
          </a:p>
          <a:p>
            <a:pPr marL="285750" lvl="0" indent="-285750" algn="just">
              <a:spcBef>
                <a:spcPts val="600"/>
              </a:spcBef>
              <a:buFont typeface="Arial" panose="020B0604020202020204" pitchFamily="34" charset="0"/>
              <a:buChar char="•"/>
            </a:pPr>
            <a:r>
              <a:rPr lang="en-US" sz="1400">
                <a:solidFill>
                  <a:schemeClr val="tx1"/>
                </a:solidFill>
                <a:cs typeface="Calibri"/>
              </a:rPr>
              <a:t>Adherence to these policies will allow the State to </a:t>
            </a:r>
            <a:r>
              <a:rPr lang="en-US" sz="1400" u="sng">
                <a:solidFill>
                  <a:schemeClr val="tx1"/>
                </a:solidFill>
                <a:cs typeface="Calibri"/>
              </a:rPr>
              <a:t>better measure and manage State spend </a:t>
            </a:r>
            <a:r>
              <a:rPr lang="en-US" sz="1400">
                <a:solidFill>
                  <a:schemeClr val="tx1"/>
                </a:solidFill>
                <a:cs typeface="Calibri"/>
              </a:rPr>
              <a:t>on real estate.</a:t>
            </a:r>
            <a:endParaRPr lang="en-US" sz="1400">
              <a:solidFill>
                <a:schemeClr val="tx1"/>
              </a:solidFill>
            </a:endParaRPr>
          </a:p>
          <a:p>
            <a:pPr lvl="0" algn="just">
              <a:buFont typeface="Arial" panose="020B0604020202020204" pitchFamily="34" charset="0"/>
              <a:buChar char="•"/>
            </a:pPr>
            <a:endParaRPr lang="en-US" sz="1400">
              <a:solidFill>
                <a:schemeClr val="tx1"/>
              </a:solidFill>
            </a:endParaRPr>
          </a:p>
        </p:txBody>
      </p:sp>
      <p:sp>
        <p:nvSpPr>
          <p:cNvPr id="11" name="Rectangle: Rounded Corners 10">
            <a:extLst>
              <a:ext uri="{FF2B5EF4-FFF2-40B4-BE49-F238E27FC236}">
                <a16:creationId xmlns:a16="http://schemas.microsoft.com/office/drawing/2014/main" id="{361CD424-1DF0-4970-9F1A-E520D4C51701}"/>
              </a:ext>
            </a:extLst>
          </p:cNvPr>
          <p:cNvSpPr/>
          <p:nvPr/>
        </p:nvSpPr>
        <p:spPr>
          <a:xfrm>
            <a:off x="9332378" y="2814204"/>
            <a:ext cx="317693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CONSIDERATIONS</a:t>
            </a:r>
          </a:p>
          <a:p>
            <a:pPr algn="just" defTabSz="900838">
              <a:spcBef>
                <a:spcPts val="600"/>
              </a:spcBef>
              <a:defRPr/>
            </a:pPr>
            <a:r>
              <a:rPr lang="en-US" sz="1400">
                <a:solidFill>
                  <a:schemeClr val="tx1"/>
                </a:solidFill>
                <a:cs typeface="Calibri" panose="020F0502020204030204" pitchFamily="34" charset="0"/>
              </a:rPr>
              <a:t>This will require the Governor to mandate agency adherence  to policy and could require business case for deviations from policy.</a:t>
            </a:r>
          </a:p>
        </p:txBody>
      </p:sp>
      <p:cxnSp>
        <p:nvCxnSpPr>
          <p:cNvPr id="13" name="Straight Arrow Connector 12">
            <a:extLst>
              <a:ext uri="{FF2B5EF4-FFF2-40B4-BE49-F238E27FC236}">
                <a16:creationId xmlns:a16="http://schemas.microsoft.com/office/drawing/2014/main" id="{5A8A4F62-0266-4CA7-924C-212C5B5E7CD7}"/>
              </a:ext>
            </a:extLst>
          </p:cNvPr>
          <p:cNvCxnSpPr>
            <a:cxnSpLocks/>
            <a:stCxn id="7" idx="3"/>
            <a:endCxn id="8" idx="1"/>
          </p:cNvCxnSpPr>
          <p:nvPr/>
        </p:nvCxnSpPr>
        <p:spPr>
          <a:xfrm flipV="1">
            <a:off x="4193309" y="2538591"/>
            <a:ext cx="103465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CBDBE64-DBD4-4885-90F0-19EACAD5CFE4}"/>
              </a:ext>
            </a:extLst>
          </p:cNvPr>
          <p:cNvCxnSpPr>
            <a:cxnSpLocks/>
            <a:stCxn id="8" idx="2"/>
            <a:endCxn id="9" idx="0"/>
          </p:cNvCxnSpPr>
          <p:nvPr/>
        </p:nvCxnSpPr>
        <p:spPr>
          <a:xfrm rot="5400000">
            <a:off x="4467191" y="1553787"/>
            <a:ext cx="497286" cy="461088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5F2220-1094-4679-9D7D-9C604B917229}"/>
              </a:ext>
            </a:extLst>
          </p:cNvPr>
          <p:cNvCxnSpPr>
            <a:cxnSpLocks/>
            <a:stCxn id="9" idx="3"/>
            <a:endCxn id="10" idx="1"/>
          </p:cNvCxnSpPr>
          <p:nvPr/>
        </p:nvCxnSpPr>
        <p:spPr>
          <a:xfrm flipV="1">
            <a:off x="4203700" y="5179867"/>
            <a:ext cx="102426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57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CC81C-3E66-4C33-8F70-2E483E4F4484}"/>
              </a:ext>
            </a:extLst>
          </p:cNvPr>
          <p:cNvSpPr/>
          <p:nvPr/>
        </p:nvSpPr>
        <p:spPr>
          <a:xfrm>
            <a:off x="696191" y="5283856"/>
            <a:ext cx="6400800" cy="1323439"/>
          </a:xfrm>
          <a:prstGeom prst="rect">
            <a:avLst/>
          </a:prstGeom>
        </p:spPr>
        <p:txBody>
          <a:bodyPr>
            <a:spAutoFit/>
          </a:bodyPr>
          <a:lstStyle/>
          <a:p>
            <a:r>
              <a:rPr lang="en-US" sz="2000">
                <a:solidFill>
                  <a:schemeClr val="bg1"/>
                </a:solidFill>
                <a:latin typeface="Calibri" panose="020F0502020204030204" pitchFamily="34" charset="0"/>
              </a:rPr>
              <a:t>Bob Hunt</a:t>
            </a:r>
          </a:p>
          <a:p>
            <a:r>
              <a:rPr lang="en-US" sz="2000">
                <a:solidFill>
                  <a:schemeClr val="bg1"/>
                </a:solidFill>
                <a:latin typeface="Calibri" panose="020F0502020204030204" pitchFamily="34" charset="0"/>
                <a:ea typeface="Calibri" panose="020F0502020204030204" pitchFamily="34" charset="0"/>
              </a:rPr>
              <a:t>Managing Director, Public Institutions</a:t>
            </a:r>
          </a:p>
          <a:p>
            <a:r>
              <a:rPr lang="en-US" sz="2000">
                <a:solidFill>
                  <a:schemeClr val="bg1"/>
                </a:solidFill>
                <a:latin typeface="Calibri" panose="020F0502020204030204" pitchFamily="34" charset="0"/>
                <a:ea typeface="Calibri" panose="020F0502020204030204" pitchFamily="34" charset="0"/>
              </a:rPr>
              <a:t>Phone: 206-354-1397</a:t>
            </a:r>
          </a:p>
          <a:p>
            <a:r>
              <a:rPr lang="en-US" sz="2000">
                <a:solidFill>
                  <a:schemeClr val="bg1"/>
                </a:solidFill>
                <a:latin typeface="Calibri" panose="020F0502020204030204" pitchFamily="34" charset="0"/>
              </a:rPr>
              <a:t>Email: </a:t>
            </a:r>
            <a:r>
              <a:rPr lang="en-US" sz="2000">
                <a:solidFill>
                  <a:schemeClr val="bg1"/>
                </a:solidFill>
                <a:latin typeface="Calibri" panose="020F0502020204030204" pitchFamily="34" charset="0"/>
                <a:hlinkClick r:id="rId2">
                  <a:extLst>
                    <a:ext uri="{A12FA001-AC4F-418D-AE19-62706E023703}">
                      <ahyp:hlinkClr xmlns:ahyp="http://schemas.microsoft.com/office/drawing/2018/hyperlinkcolor" xmlns="" val="tx"/>
                    </a:ext>
                  </a:extLst>
                </a:hlinkClick>
              </a:rPr>
              <a:t>bob.hunt@am.jll.com</a:t>
            </a:r>
            <a:endParaRPr lang="en-US" sz="2000">
              <a:solidFill>
                <a:schemeClr val="bg1"/>
              </a:solidFill>
              <a:latin typeface="Calibri" panose="020F0502020204030204" pitchFamily="34" charset="0"/>
            </a:endParaRPr>
          </a:p>
        </p:txBody>
      </p:sp>
      <p:sp>
        <p:nvSpPr>
          <p:cNvPr id="3" name="Rectangle 2">
            <a:extLst>
              <a:ext uri="{FF2B5EF4-FFF2-40B4-BE49-F238E27FC236}">
                <a16:creationId xmlns:a16="http://schemas.microsoft.com/office/drawing/2014/main" id="{C6175C83-C480-4FA7-8DBB-934896FD6CF8}"/>
              </a:ext>
            </a:extLst>
          </p:cNvPr>
          <p:cNvSpPr/>
          <p:nvPr/>
        </p:nvSpPr>
        <p:spPr>
          <a:xfrm>
            <a:off x="5129648" y="5283856"/>
            <a:ext cx="6400800" cy="1323439"/>
          </a:xfrm>
          <a:prstGeom prst="rect">
            <a:avLst/>
          </a:prstGeom>
        </p:spPr>
        <p:txBody>
          <a:bodyPr>
            <a:spAutoFit/>
          </a:bodyPr>
          <a:lstStyle/>
          <a:p>
            <a:r>
              <a:rPr lang="en-US" sz="2000">
                <a:solidFill>
                  <a:schemeClr val="bg1"/>
                </a:solidFill>
                <a:latin typeface="Calibri" panose="020F0502020204030204" pitchFamily="34" charset="0"/>
              </a:rPr>
              <a:t>Brian Carroll</a:t>
            </a:r>
          </a:p>
          <a:p>
            <a:r>
              <a:rPr lang="en-US" sz="2000">
                <a:solidFill>
                  <a:schemeClr val="bg1"/>
                </a:solidFill>
                <a:latin typeface="Calibri" panose="020F0502020204030204" pitchFamily="34" charset="0"/>
                <a:ea typeface="Calibri" panose="020F0502020204030204" pitchFamily="34" charset="0"/>
              </a:rPr>
              <a:t>Senior Vice President, Public Institutions</a:t>
            </a:r>
          </a:p>
          <a:p>
            <a:r>
              <a:rPr lang="en-US" sz="2000">
                <a:solidFill>
                  <a:schemeClr val="bg1"/>
                </a:solidFill>
                <a:latin typeface="Calibri" panose="020F0502020204030204" pitchFamily="34" charset="0"/>
                <a:ea typeface="Calibri" panose="020F0502020204030204" pitchFamily="34" charset="0"/>
              </a:rPr>
              <a:t>Phone: 312-228-3312</a:t>
            </a:r>
          </a:p>
          <a:p>
            <a:r>
              <a:rPr lang="en-US" sz="2000">
                <a:solidFill>
                  <a:schemeClr val="bg1"/>
                </a:solidFill>
                <a:latin typeface="Calibri" panose="020F0502020204030204" pitchFamily="34" charset="0"/>
              </a:rPr>
              <a:t>Email: </a:t>
            </a:r>
            <a:r>
              <a:rPr lang="en-US" sz="2000">
                <a:solidFill>
                  <a:schemeClr val="bg1"/>
                </a:solidFill>
                <a:latin typeface="Calibri" panose="020F0502020204030204" pitchFamily="34" charset="0"/>
                <a:hlinkClick r:id="rId2">
                  <a:extLst>
                    <a:ext uri="{A12FA001-AC4F-418D-AE19-62706E023703}">
                      <ahyp:hlinkClr xmlns:ahyp="http://schemas.microsoft.com/office/drawing/2018/hyperlinkcolor" xmlns="" val="tx"/>
                    </a:ext>
                  </a:extLst>
                </a:hlinkClick>
              </a:rPr>
              <a:t>brian.carroll@am.jll.com</a:t>
            </a:r>
            <a:endParaRPr lang="en-US" sz="2000">
              <a:solidFill>
                <a:schemeClr val="bg1"/>
              </a:solidFill>
              <a:latin typeface="Calibri" panose="020F0502020204030204" pitchFamily="34" charset="0"/>
            </a:endParaRPr>
          </a:p>
        </p:txBody>
      </p:sp>
    </p:spTree>
    <p:extLst>
      <p:ext uri="{BB962C8B-B14F-4D97-AF65-F5344CB8AC3E}">
        <p14:creationId xmlns:p14="http://schemas.microsoft.com/office/powerpoint/2010/main" val="308289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DE0FFFF-1B3B-49FC-A639-8888EDA194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0D04D20-B57D-454B-AC9B-188CF8957A54}"/>
              </a:ext>
            </a:extLst>
          </p:cNvPr>
          <p:cNvSpPr>
            <a:spLocks noGrp="1"/>
          </p:cNvSpPr>
          <p:nvPr>
            <p:ph type="sldNum" sz="quarter" idx="4"/>
          </p:nvPr>
        </p:nvSpPr>
        <p:spPr/>
        <p:txBody>
          <a:bodyPr/>
          <a:lstStyle/>
          <a:p>
            <a:fld id="{070699AE-AEDB-4070-8274-39529066D617}" type="slidenum">
              <a:rPr lang="en-US" smtClean="0"/>
              <a:pPr/>
              <a:t>1</a:t>
            </a:fld>
            <a:endParaRPr lang="en-US"/>
          </a:p>
        </p:txBody>
      </p:sp>
      <p:sp>
        <p:nvSpPr>
          <p:cNvPr id="3" name="Text Placeholder 2">
            <a:extLst>
              <a:ext uri="{FF2B5EF4-FFF2-40B4-BE49-F238E27FC236}">
                <a16:creationId xmlns:a16="http://schemas.microsoft.com/office/drawing/2014/main" id="{49EC5D40-287C-4288-ABF3-AFAC3E02CDEA}"/>
              </a:ext>
            </a:extLst>
          </p:cNvPr>
          <p:cNvSpPr>
            <a:spLocks noGrp="1"/>
          </p:cNvSpPr>
          <p:nvPr>
            <p:ph type="body" sz="quarter" idx="15"/>
          </p:nvPr>
        </p:nvSpPr>
        <p:spPr>
          <a:xfrm>
            <a:off x="420624" y="1289304"/>
            <a:ext cx="7408926" cy="5156200"/>
          </a:xfrm>
        </p:spPr>
        <p:txBody>
          <a:bodyPr/>
          <a:lstStyle/>
          <a:p>
            <a:pPr marL="342900" lvl="1" indent="-342900">
              <a:buFont typeface="Arial" panose="020B0604020202020204" pitchFamily="34" charset="0"/>
              <a:buChar char="•"/>
            </a:pPr>
            <a:r>
              <a:rPr lang="en-US" dirty="0"/>
              <a:t>Develop a </a:t>
            </a:r>
            <a:r>
              <a:rPr lang="en-US" b="1" u="sng" dirty="0"/>
              <a:t>comprehensive strategic real estate plan </a:t>
            </a:r>
            <a:r>
              <a:rPr lang="en-US" dirty="0"/>
              <a:t>for the State of Oklahoma’s office portfolio in Oklahoma City and Tulsa. The plan includes:</a:t>
            </a:r>
          </a:p>
          <a:p>
            <a:pPr marL="945838" lvl="4" indent="-342900"/>
            <a:r>
              <a:rPr lang="en-US" dirty="0"/>
              <a:t>Key findings and recommendations,</a:t>
            </a:r>
          </a:p>
          <a:p>
            <a:pPr marL="945838" lvl="4" indent="-342900"/>
            <a:r>
              <a:rPr lang="en-US" dirty="0"/>
              <a:t>Detailed implementation plans and strategies, </a:t>
            </a:r>
          </a:p>
          <a:p>
            <a:pPr marL="945838" lvl="4" indent="-342900"/>
            <a:r>
              <a:rPr lang="en-US" dirty="0"/>
              <a:t>A cost benefit analysis, and </a:t>
            </a:r>
          </a:p>
          <a:p>
            <a:pPr marL="945838" lvl="4" indent="-342900"/>
            <a:r>
              <a:rPr lang="en-US" dirty="0"/>
              <a:t>Impediments and success factors to consider for implementation.</a:t>
            </a:r>
          </a:p>
          <a:p>
            <a:pPr marL="342900" lvl="1" indent="-342900">
              <a:buFont typeface="Arial" panose="020B0604020202020204" pitchFamily="34" charset="0"/>
              <a:buChar char="•"/>
            </a:pPr>
            <a:r>
              <a:rPr lang="en-US" b="1" u="sng" dirty="0"/>
              <a:t>Identify “quick wins”</a:t>
            </a:r>
            <a:r>
              <a:rPr lang="en-US" dirty="0"/>
              <a:t> that would reduce the cost and/or increase the efficiency of the State’s management of its real estate </a:t>
            </a:r>
          </a:p>
          <a:p>
            <a:pPr marL="342900" lvl="1" indent="-342900">
              <a:buFont typeface="Arial" panose="020B0604020202020204" pitchFamily="34" charset="0"/>
              <a:buChar char="•"/>
            </a:pPr>
            <a:r>
              <a:rPr lang="en-US" b="1" u="sng" dirty="0"/>
              <a:t>Review and benchmark State’s current practices </a:t>
            </a:r>
            <a:r>
              <a:rPr lang="en-US" dirty="0"/>
              <a:t>related to the management of its real estate and provide recommendations for improvement.</a:t>
            </a:r>
          </a:p>
          <a:p>
            <a:endParaRPr lang="en-US" dirty="0"/>
          </a:p>
        </p:txBody>
      </p:sp>
      <p:sp>
        <p:nvSpPr>
          <p:cNvPr id="4" name="Content Placeholder 3">
            <a:extLst>
              <a:ext uri="{FF2B5EF4-FFF2-40B4-BE49-F238E27FC236}">
                <a16:creationId xmlns:a16="http://schemas.microsoft.com/office/drawing/2014/main" id="{F099067E-CB50-403B-90F0-DBDAFBE3B8E5}"/>
              </a:ext>
            </a:extLst>
          </p:cNvPr>
          <p:cNvSpPr>
            <a:spLocks noGrp="1"/>
          </p:cNvSpPr>
          <p:nvPr>
            <p:ph type="body" sz="quarter" idx="16"/>
          </p:nvPr>
        </p:nvSpPr>
        <p:spPr/>
        <p:txBody>
          <a:bodyPr/>
          <a:lstStyle/>
          <a:p>
            <a:r>
              <a:rPr lang="en-US"/>
              <a:t>Project Objectives</a:t>
            </a:r>
          </a:p>
        </p:txBody>
      </p:sp>
      <p:pic>
        <p:nvPicPr>
          <p:cNvPr id="16" name="Picture 15">
            <a:extLst>
              <a:ext uri="{FF2B5EF4-FFF2-40B4-BE49-F238E27FC236}">
                <a16:creationId xmlns:a16="http://schemas.microsoft.com/office/drawing/2014/main" id="{3CEB0427-A48D-452E-9CD4-B91D31D78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829" y="3886200"/>
            <a:ext cx="2885219" cy="2162741"/>
          </a:xfrm>
          <a:prstGeom prst="rect">
            <a:avLst/>
          </a:prstGeom>
        </p:spPr>
      </p:pic>
    </p:spTree>
    <p:extLst>
      <p:ext uri="{BB962C8B-B14F-4D97-AF65-F5344CB8AC3E}">
        <p14:creationId xmlns:p14="http://schemas.microsoft.com/office/powerpoint/2010/main" val="331336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DE0FFFF-1B3B-49FC-A639-8888EDA194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0D04D20-B57D-454B-AC9B-188CF8957A54}"/>
              </a:ext>
            </a:extLst>
          </p:cNvPr>
          <p:cNvSpPr>
            <a:spLocks noGrp="1"/>
          </p:cNvSpPr>
          <p:nvPr>
            <p:ph type="sldNum" sz="quarter" idx="4"/>
          </p:nvPr>
        </p:nvSpPr>
        <p:spPr/>
        <p:txBody>
          <a:bodyPr/>
          <a:lstStyle/>
          <a:p>
            <a:fld id="{070699AE-AEDB-4070-8274-39529066D617}" type="slidenum">
              <a:rPr lang="en-US" smtClean="0"/>
              <a:pPr/>
              <a:t>2</a:t>
            </a:fld>
            <a:endParaRPr lang="en-US"/>
          </a:p>
        </p:txBody>
      </p:sp>
      <p:sp>
        <p:nvSpPr>
          <p:cNvPr id="4" name="Content Placeholder 3">
            <a:extLst>
              <a:ext uri="{FF2B5EF4-FFF2-40B4-BE49-F238E27FC236}">
                <a16:creationId xmlns:a16="http://schemas.microsoft.com/office/drawing/2014/main" id="{F099067E-CB50-403B-90F0-DBDAFBE3B8E5}"/>
              </a:ext>
            </a:extLst>
          </p:cNvPr>
          <p:cNvSpPr>
            <a:spLocks noGrp="1"/>
          </p:cNvSpPr>
          <p:nvPr>
            <p:ph sz="quarter" idx="12"/>
          </p:nvPr>
        </p:nvSpPr>
        <p:spPr/>
        <p:txBody>
          <a:bodyPr/>
          <a:lstStyle/>
          <a:p>
            <a:r>
              <a:rPr lang="en-US" sz="2000">
                <a:latin typeface="+mn-lt"/>
              </a:rPr>
              <a:t>To develop a real estate portfolio strategy, JL employed both qualitative and quantitative methods consisting of the three main phases outlined below and discussed in more detail in the following pages.</a:t>
            </a:r>
          </a:p>
          <a:p>
            <a:endParaRPr lang="en-US" sz="2000">
              <a:latin typeface="+mn-lt"/>
            </a:endParaRPr>
          </a:p>
        </p:txBody>
      </p:sp>
      <p:grpSp>
        <p:nvGrpSpPr>
          <p:cNvPr id="6" name="Group 5">
            <a:extLst>
              <a:ext uri="{FF2B5EF4-FFF2-40B4-BE49-F238E27FC236}">
                <a16:creationId xmlns:a16="http://schemas.microsoft.com/office/drawing/2014/main" id="{A86D11D2-4BA7-45A0-AB72-11C7F000FC70}"/>
              </a:ext>
            </a:extLst>
          </p:cNvPr>
          <p:cNvGrpSpPr/>
          <p:nvPr/>
        </p:nvGrpSpPr>
        <p:grpSpPr>
          <a:xfrm>
            <a:off x="404812" y="1953758"/>
            <a:ext cx="11979275" cy="4475507"/>
            <a:chOff x="277519" y="1904098"/>
            <a:chExt cx="12353828" cy="5501101"/>
          </a:xfrm>
        </p:grpSpPr>
        <p:sp>
          <p:nvSpPr>
            <p:cNvPr id="8" name="Arrow: Right 7">
              <a:extLst>
                <a:ext uri="{FF2B5EF4-FFF2-40B4-BE49-F238E27FC236}">
                  <a16:creationId xmlns:a16="http://schemas.microsoft.com/office/drawing/2014/main" id="{3186AA5E-B394-49B1-8F78-E8815AE4A602}"/>
                </a:ext>
              </a:extLst>
            </p:cNvPr>
            <p:cNvSpPr/>
            <p:nvPr/>
          </p:nvSpPr>
          <p:spPr>
            <a:xfrm>
              <a:off x="444307" y="1904098"/>
              <a:ext cx="3192398" cy="66685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Discovery + Current State</a:t>
              </a:r>
            </a:p>
          </p:txBody>
        </p:sp>
        <p:sp>
          <p:nvSpPr>
            <p:cNvPr id="9" name="Arrow: Right 8">
              <a:extLst>
                <a:ext uri="{FF2B5EF4-FFF2-40B4-BE49-F238E27FC236}">
                  <a16:creationId xmlns:a16="http://schemas.microsoft.com/office/drawing/2014/main" id="{D4B43E27-48AA-4E23-826B-E8F2CF363C9D}"/>
                </a:ext>
              </a:extLst>
            </p:cNvPr>
            <p:cNvSpPr/>
            <p:nvPr/>
          </p:nvSpPr>
          <p:spPr>
            <a:xfrm>
              <a:off x="3863824" y="1904534"/>
              <a:ext cx="2481144" cy="66685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Scenario Development</a:t>
              </a:r>
            </a:p>
          </p:txBody>
        </p:sp>
        <p:grpSp>
          <p:nvGrpSpPr>
            <p:cNvPr id="10" name="Group 9">
              <a:extLst>
                <a:ext uri="{FF2B5EF4-FFF2-40B4-BE49-F238E27FC236}">
                  <a16:creationId xmlns:a16="http://schemas.microsoft.com/office/drawing/2014/main" id="{CE03E1B3-CF5F-4E73-A316-9FBE376094B9}"/>
                </a:ext>
              </a:extLst>
            </p:cNvPr>
            <p:cNvGrpSpPr/>
            <p:nvPr/>
          </p:nvGrpSpPr>
          <p:grpSpPr>
            <a:xfrm>
              <a:off x="9535545" y="2708292"/>
              <a:ext cx="3095802" cy="3838444"/>
              <a:chOff x="10024951" y="3015833"/>
              <a:chExt cx="2837615" cy="1992761"/>
            </a:xfrm>
          </p:grpSpPr>
          <p:sp>
            <p:nvSpPr>
              <p:cNvPr id="39" name="Rectangle: Rounded Corners 38">
                <a:extLst>
                  <a:ext uri="{FF2B5EF4-FFF2-40B4-BE49-F238E27FC236}">
                    <a16:creationId xmlns:a16="http://schemas.microsoft.com/office/drawing/2014/main" id="{7CFA254B-765B-4366-9CAA-B360DD68B103}"/>
                  </a:ext>
                </a:extLst>
              </p:cNvPr>
              <p:cNvSpPr/>
              <p:nvPr/>
            </p:nvSpPr>
            <p:spPr>
              <a:xfrm>
                <a:off x="10024951" y="3015833"/>
                <a:ext cx="1712792" cy="837762"/>
              </a:xfrm>
              <a:prstGeom prst="roundRect">
                <a:avLst/>
              </a:prstGeom>
              <a:solidFill>
                <a:schemeClr val="accent3"/>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t>Peer Benchmarking</a:t>
                </a:r>
              </a:p>
            </p:txBody>
          </p:sp>
          <p:sp>
            <p:nvSpPr>
              <p:cNvPr id="40" name="Rectangle: Rounded Corners 39">
                <a:extLst>
                  <a:ext uri="{FF2B5EF4-FFF2-40B4-BE49-F238E27FC236}">
                    <a16:creationId xmlns:a16="http://schemas.microsoft.com/office/drawing/2014/main" id="{D4F4A230-8C07-4519-B8C5-9EA98EB4AD7F}"/>
                  </a:ext>
                </a:extLst>
              </p:cNvPr>
              <p:cNvSpPr/>
              <p:nvPr/>
            </p:nvSpPr>
            <p:spPr>
              <a:xfrm>
                <a:off x="10293382" y="3229113"/>
                <a:ext cx="1712792" cy="837762"/>
              </a:xfrm>
              <a:prstGeom prst="roundRect">
                <a:avLst/>
              </a:prstGeom>
              <a:solidFill>
                <a:schemeClr val="accent3"/>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t>Policy Recommendations</a:t>
                </a:r>
              </a:p>
            </p:txBody>
          </p:sp>
          <p:sp>
            <p:nvSpPr>
              <p:cNvPr id="41" name="Rectangle: Rounded Corners 40">
                <a:extLst>
                  <a:ext uri="{FF2B5EF4-FFF2-40B4-BE49-F238E27FC236}">
                    <a16:creationId xmlns:a16="http://schemas.microsoft.com/office/drawing/2014/main" id="{586E26F7-4841-44E3-A24C-3161947CBE2A}"/>
                  </a:ext>
                </a:extLst>
              </p:cNvPr>
              <p:cNvSpPr/>
              <p:nvPr/>
            </p:nvSpPr>
            <p:spPr>
              <a:xfrm>
                <a:off x="10573625" y="3553266"/>
                <a:ext cx="1712791" cy="837762"/>
              </a:xfrm>
              <a:prstGeom prst="roundRect">
                <a:avLst/>
              </a:prstGeom>
              <a:solidFill>
                <a:schemeClr val="accent3"/>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t>Facilities Mgmt Recommendations</a:t>
                </a:r>
              </a:p>
            </p:txBody>
          </p:sp>
          <p:sp>
            <p:nvSpPr>
              <p:cNvPr id="42" name="Rectangle: Rounded Corners 41">
                <a:extLst>
                  <a:ext uri="{FF2B5EF4-FFF2-40B4-BE49-F238E27FC236}">
                    <a16:creationId xmlns:a16="http://schemas.microsoft.com/office/drawing/2014/main" id="{1D4D02C2-9D0F-4D20-B7E3-4CE21E98A878}"/>
                  </a:ext>
                </a:extLst>
              </p:cNvPr>
              <p:cNvSpPr/>
              <p:nvPr/>
            </p:nvSpPr>
            <p:spPr>
              <a:xfrm>
                <a:off x="10853870" y="3865365"/>
                <a:ext cx="1712791" cy="837762"/>
              </a:xfrm>
              <a:prstGeom prst="roundRect">
                <a:avLst/>
              </a:prstGeom>
              <a:solidFill>
                <a:schemeClr val="accent3"/>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t>Technology Recommendations</a:t>
                </a:r>
              </a:p>
            </p:txBody>
          </p:sp>
          <p:sp>
            <p:nvSpPr>
              <p:cNvPr id="43" name="Rectangle: Rounded Corners 42">
                <a:extLst>
                  <a:ext uri="{FF2B5EF4-FFF2-40B4-BE49-F238E27FC236}">
                    <a16:creationId xmlns:a16="http://schemas.microsoft.com/office/drawing/2014/main" id="{CB317E7F-1BA6-49F0-AB14-A16666CEB16D}"/>
                  </a:ext>
                </a:extLst>
              </p:cNvPr>
              <p:cNvSpPr/>
              <p:nvPr/>
            </p:nvSpPr>
            <p:spPr>
              <a:xfrm>
                <a:off x="11149775" y="4170832"/>
                <a:ext cx="1712791" cy="837762"/>
              </a:xfrm>
              <a:prstGeom prst="round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t>Telework and Portfolio Recommendations</a:t>
                </a:r>
              </a:p>
            </p:txBody>
          </p:sp>
        </p:grpSp>
        <p:grpSp>
          <p:nvGrpSpPr>
            <p:cNvPr id="11" name="Group 10">
              <a:extLst>
                <a:ext uri="{FF2B5EF4-FFF2-40B4-BE49-F238E27FC236}">
                  <a16:creationId xmlns:a16="http://schemas.microsoft.com/office/drawing/2014/main" id="{C53F19B3-F0ED-4A81-A7D0-0F660490BD37}"/>
                </a:ext>
              </a:extLst>
            </p:cNvPr>
            <p:cNvGrpSpPr/>
            <p:nvPr/>
          </p:nvGrpSpPr>
          <p:grpSpPr>
            <a:xfrm>
              <a:off x="4050092" y="2667829"/>
              <a:ext cx="1933576" cy="3727019"/>
              <a:chOff x="4973380" y="2807951"/>
              <a:chExt cx="1933576" cy="3727019"/>
            </a:xfrm>
          </p:grpSpPr>
          <p:sp>
            <p:nvSpPr>
              <p:cNvPr id="34" name="Rectangle: Rounded Corners 33">
                <a:extLst>
                  <a:ext uri="{FF2B5EF4-FFF2-40B4-BE49-F238E27FC236}">
                    <a16:creationId xmlns:a16="http://schemas.microsoft.com/office/drawing/2014/main" id="{1594B407-FDB9-470D-85C2-6B2B8B381859}"/>
                  </a:ext>
                </a:extLst>
              </p:cNvPr>
              <p:cNvSpPr/>
              <p:nvPr/>
            </p:nvSpPr>
            <p:spPr>
              <a:xfrm>
                <a:off x="4973381" y="2807951"/>
                <a:ext cx="1933575" cy="7079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Private Sector Best Practices</a:t>
                </a:r>
              </a:p>
            </p:txBody>
          </p:sp>
          <p:sp>
            <p:nvSpPr>
              <p:cNvPr id="35" name="Rectangle: Rounded Corners 34">
                <a:extLst>
                  <a:ext uri="{FF2B5EF4-FFF2-40B4-BE49-F238E27FC236}">
                    <a16:creationId xmlns:a16="http://schemas.microsoft.com/office/drawing/2014/main" id="{42DD01A4-7EBA-49F2-9C0D-253799ECCA32}"/>
                  </a:ext>
                </a:extLst>
              </p:cNvPr>
              <p:cNvSpPr/>
              <p:nvPr/>
            </p:nvSpPr>
            <p:spPr>
              <a:xfrm>
                <a:off x="4973380" y="5453903"/>
                <a:ext cx="1933575" cy="1081067"/>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State Agency Efforts To-Date (DHS)</a:t>
                </a:r>
              </a:p>
            </p:txBody>
          </p:sp>
          <p:sp>
            <p:nvSpPr>
              <p:cNvPr id="36" name="Rectangle: Rounded Corners 35">
                <a:extLst>
                  <a:ext uri="{FF2B5EF4-FFF2-40B4-BE49-F238E27FC236}">
                    <a16:creationId xmlns:a16="http://schemas.microsoft.com/office/drawing/2014/main" id="{0C9DAECD-D5D5-4E8D-8757-9BEF86FB37CC}"/>
                  </a:ext>
                </a:extLst>
              </p:cNvPr>
              <p:cNvSpPr/>
              <p:nvPr/>
            </p:nvSpPr>
            <p:spPr>
              <a:xfrm>
                <a:off x="4973380" y="3924844"/>
                <a:ext cx="1933575" cy="114806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Workplace Occupancy Scenarios</a:t>
                </a:r>
              </a:p>
            </p:txBody>
          </p:sp>
          <p:sp>
            <p:nvSpPr>
              <p:cNvPr id="37" name="Arrow: Right 36">
                <a:extLst>
                  <a:ext uri="{FF2B5EF4-FFF2-40B4-BE49-F238E27FC236}">
                    <a16:creationId xmlns:a16="http://schemas.microsoft.com/office/drawing/2014/main" id="{3051EB6A-1E3C-4D2A-A301-B8A2AD07CB65}"/>
                  </a:ext>
                </a:extLst>
              </p:cNvPr>
              <p:cNvSpPr/>
              <p:nvPr/>
            </p:nvSpPr>
            <p:spPr>
              <a:xfrm rot="5400000">
                <a:off x="5830629" y="3563575"/>
                <a:ext cx="219075"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Arrow: Right 37">
                <a:extLst>
                  <a:ext uri="{FF2B5EF4-FFF2-40B4-BE49-F238E27FC236}">
                    <a16:creationId xmlns:a16="http://schemas.microsoft.com/office/drawing/2014/main" id="{F4B50102-C895-4126-BB90-C474DB067D14}"/>
                  </a:ext>
                </a:extLst>
              </p:cNvPr>
              <p:cNvSpPr/>
              <p:nvPr/>
            </p:nvSpPr>
            <p:spPr>
              <a:xfrm rot="16200000">
                <a:off x="5830628" y="5116174"/>
                <a:ext cx="219075"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2" name="Group 11">
              <a:extLst>
                <a:ext uri="{FF2B5EF4-FFF2-40B4-BE49-F238E27FC236}">
                  <a16:creationId xmlns:a16="http://schemas.microsoft.com/office/drawing/2014/main" id="{C34F8886-53DF-4C05-A266-8178E8F68D06}"/>
                </a:ext>
              </a:extLst>
            </p:cNvPr>
            <p:cNvGrpSpPr/>
            <p:nvPr/>
          </p:nvGrpSpPr>
          <p:grpSpPr>
            <a:xfrm>
              <a:off x="6400800" y="1904099"/>
              <a:ext cx="5956493" cy="666851"/>
              <a:chOff x="7386107" y="1991059"/>
              <a:chExt cx="5689601" cy="666851"/>
            </a:xfrm>
          </p:grpSpPr>
          <p:sp>
            <p:nvSpPr>
              <p:cNvPr id="32" name="Arrow: Right 31">
                <a:extLst>
                  <a:ext uri="{FF2B5EF4-FFF2-40B4-BE49-F238E27FC236}">
                    <a16:creationId xmlns:a16="http://schemas.microsoft.com/office/drawing/2014/main" id="{59F8AC94-EE66-4CC8-8FB9-780310622C3F}"/>
                  </a:ext>
                </a:extLst>
              </p:cNvPr>
              <p:cNvSpPr/>
              <p:nvPr/>
            </p:nvSpPr>
            <p:spPr>
              <a:xfrm>
                <a:off x="7386107" y="1991059"/>
                <a:ext cx="2790605" cy="66685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Analysis and Assessment</a:t>
                </a:r>
              </a:p>
            </p:txBody>
          </p:sp>
          <p:sp>
            <p:nvSpPr>
              <p:cNvPr id="33" name="Arrow: Right 32">
                <a:extLst>
                  <a:ext uri="{FF2B5EF4-FFF2-40B4-BE49-F238E27FC236}">
                    <a16:creationId xmlns:a16="http://schemas.microsoft.com/office/drawing/2014/main" id="{6F5D1992-1F55-4213-8389-1571A83EC23D}"/>
                  </a:ext>
                </a:extLst>
              </p:cNvPr>
              <p:cNvSpPr/>
              <p:nvPr/>
            </p:nvSpPr>
            <p:spPr>
              <a:xfrm>
                <a:off x="10285103" y="1991059"/>
                <a:ext cx="2790605" cy="666851"/>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Recommendations</a:t>
                </a:r>
              </a:p>
            </p:txBody>
          </p:sp>
        </p:grpSp>
        <p:sp>
          <p:nvSpPr>
            <p:cNvPr id="13" name="Rectangle: Rounded Corners 12">
              <a:extLst>
                <a:ext uri="{FF2B5EF4-FFF2-40B4-BE49-F238E27FC236}">
                  <a16:creationId xmlns:a16="http://schemas.microsoft.com/office/drawing/2014/main" id="{00C54628-C794-490A-8EC8-DFCE3E11D7E8}"/>
                </a:ext>
              </a:extLst>
            </p:cNvPr>
            <p:cNvSpPr/>
            <p:nvPr/>
          </p:nvSpPr>
          <p:spPr>
            <a:xfrm>
              <a:off x="6458950" y="2666431"/>
              <a:ext cx="2683979" cy="7079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Portfolio Assessment (Building Scorecard)</a:t>
              </a:r>
            </a:p>
          </p:txBody>
        </p:sp>
        <p:sp>
          <p:nvSpPr>
            <p:cNvPr id="14" name="Arrow: Right 13">
              <a:extLst>
                <a:ext uri="{FF2B5EF4-FFF2-40B4-BE49-F238E27FC236}">
                  <a16:creationId xmlns:a16="http://schemas.microsoft.com/office/drawing/2014/main" id="{5F8AD129-B7DE-4D8F-824A-AC366C97ED67}"/>
                </a:ext>
              </a:extLst>
            </p:cNvPr>
            <p:cNvSpPr/>
            <p:nvPr/>
          </p:nvSpPr>
          <p:spPr>
            <a:xfrm rot="5400000">
              <a:off x="7691401" y="3383955"/>
              <a:ext cx="219075"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Rounded Corners 14">
              <a:extLst>
                <a:ext uri="{FF2B5EF4-FFF2-40B4-BE49-F238E27FC236}">
                  <a16:creationId xmlns:a16="http://schemas.microsoft.com/office/drawing/2014/main" id="{AFD2AD27-002C-4A13-A928-7E3105E296D7}"/>
                </a:ext>
              </a:extLst>
            </p:cNvPr>
            <p:cNvSpPr/>
            <p:nvPr/>
          </p:nvSpPr>
          <p:spPr>
            <a:xfrm>
              <a:off x="6458950" y="3694446"/>
              <a:ext cx="2683979" cy="7079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Occupancy/SF Impact Analysis</a:t>
              </a:r>
            </a:p>
          </p:txBody>
        </p:sp>
        <p:sp>
          <p:nvSpPr>
            <p:cNvPr id="16" name="Arrow: Right 15">
              <a:extLst>
                <a:ext uri="{FF2B5EF4-FFF2-40B4-BE49-F238E27FC236}">
                  <a16:creationId xmlns:a16="http://schemas.microsoft.com/office/drawing/2014/main" id="{23EDEF07-941B-48AA-AB86-F515F1887F13}"/>
                </a:ext>
              </a:extLst>
            </p:cNvPr>
            <p:cNvSpPr/>
            <p:nvPr/>
          </p:nvSpPr>
          <p:spPr>
            <a:xfrm rot="5400000">
              <a:off x="7691401" y="4411970"/>
              <a:ext cx="219075"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Rounded Corners 16">
              <a:extLst>
                <a:ext uri="{FF2B5EF4-FFF2-40B4-BE49-F238E27FC236}">
                  <a16:creationId xmlns:a16="http://schemas.microsoft.com/office/drawing/2014/main" id="{024D43AD-4C43-4073-B670-C14EC0590CF2}"/>
                </a:ext>
              </a:extLst>
            </p:cNvPr>
            <p:cNvSpPr/>
            <p:nvPr/>
          </p:nvSpPr>
          <p:spPr>
            <a:xfrm>
              <a:off x="6458950" y="4681389"/>
              <a:ext cx="2683979" cy="7079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Financial Analysis (Business Case)</a:t>
              </a:r>
            </a:p>
          </p:txBody>
        </p:sp>
        <p:sp>
          <p:nvSpPr>
            <p:cNvPr id="18" name="Arrow: Right 17">
              <a:extLst>
                <a:ext uri="{FF2B5EF4-FFF2-40B4-BE49-F238E27FC236}">
                  <a16:creationId xmlns:a16="http://schemas.microsoft.com/office/drawing/2014/main" id="{85638C99-43AC-42F6-86ED-62CED3121B60}"/>
                </a:ext>
              </a:extLst>
            </p:cNvPr>
            <p:cNvSpPr/>
            <p:nvPr/>
          </p:nvSpPr>
          <p:spPr>
            <a:xfrm rot="5400000">
              <a:off x="7691401" y="5398913"/>
              <a:ext cx="219075"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Rounded Corners 18">
              <a:extLst>
                <a:ext uri="{FF2B5EF4-FFF2-40B4-BE49-F238E27FC236}">
                  <a16:creationId xmlns:a16="http://schemas.microsoft.com/office/drawing/2014/main" id="{B93B71D5-FB65-4552-BF3A-43265217567F}"/>
                </a:ext>
              </a:extLst>
            </p:cNvPr>
            <p:cNvSpPr/>
            <p:nvPr/>
          </p:nvSpPr>
          <p:spPr>
            <a:xfrm>
              <a:off x="6458950" y="5694101"/>
              <a:ext cx="2683979" cy="7079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Surplus Property Identification</a:t>
              </a:r>
            </a:p>
          </p:txBody>
        </p:sp>
        <p:sp>
          <p:nvSpPr>
            <p:cNvPr id="20" name="Arrow: Right 19">
              <a:extLst>
                <a:ext uri="{FF2B5EF4-FFF2-40B4-BE49-F238E27FC236}">
                  <a16:creationId xmlns:a16="http://schemas.microsoft.com/office/drawing/2014/main" id="{E2834448-E1E0-4F86-8331-C99EE226BE39}"/>
                </a:ext>
              </a:extLst>
            </p:cNvPr>
            <p:cNvSpPr/>
            <p:nvPr/>
          </p:nvSpPr>
          <p:spPr>
            <a:xfrm rot="5400000">
              <a:off x="7691401" y="6411625"/>
              <a:ext cx="219075"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ectangle: Rounded Corners 20">
              <a:extLst>
                <a:ext uri="{FF2B5EF4-FFF2-40B4-BE49-F238E27FC236}">
                  <a16:creationId xmlns:a16="http://schemas.microsoft.com/office/drawing/2014/main" id="{154A6678-6BB8-4630-8159-D1C477ABC5D2}"/>
                </a:ext>
              </a:extLst>
            </p:cNvPr>
            <p:cNvSpPr/>
            <p:nvPr/>
          </p:nvSpPr>
          <p:spPr>
            <a:xfrm>
              <a:off x="6458948" y="6697288"/>
              <a:ext cx="2683979" cy="707911"/>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Preferred Scenario(s)</a:t>
              </a:r>
            </a:p>
          </p:txBody>
        </p:sp>
        <p:grpSp>
          <p:nvGrpSpPr>
            <p:cNvPr id="22" name="Group 21">
              <a:extLst>
                <a:ext uri="{FF2B5EF4-FFF2-40B4-BE49-F238E27FC236}">
                  <a16:creationId xmlns:a16="http://schemas.microsoft.com/office/drawing/2014/main" id="{F3DE2776-0DF3-43EE-815C-B79500FE84AC}"/>
                </a:ext>
              </a:extLst>
            </p:cNvPr>
            <p:cNvGrpSpPr/>
            <p:nvPr/>
          </p:nvGrpSpPr>
          <p:grpSpPr>
            <a:xfrm>
              <a:off x="277519" y="2741439"/>
              <a:ext cx="3449744" cy="3353595"/>
              <a:chOff x="7921" y="2675730"/>
              <a:chExt cx="3833874" cy="3727019"/>
            </a:xfrm>
          </p:grpSpPr>
          <p:sp>
            <p:nvSpPr>
              <p:cNvPr id="23" name="Rectangle: Rounded Corners 22">
                <a:extLst>
                  <a:ext uri="{FF2B5EF4-FFF2-40B4-BE49-F238E27FC236}">
                    <a16:creationId xmlns:a16="http://schemas.microsoft.com/office/drawing/2014/main" id="{99672380-8CA7-40DF-8AA6-811489D6F51D}"/>
                  </a:ext>
                </a:extLst>
              </p:cNvPr>
              <p:cNvSpPr/>
              <p:nvPr/>
            </p:nvSpPr>
            <p:spPr>
              <a:xfrm>
                <a:off x="1064776" y="2675730"/>
                <a:ext cx="1763351" cy="7079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Interviews and Site Tours</a:t>
                </a:r>
              </a:p>
            </p:txBody>
          </p:sp>
          <p:sp>
            <p:nvSpPr>
              <p:cNvPr id="24" name="Rectangle: Rounded Corners 23">
                <a:extLst>
                  <a:ext uri="{FF2B5EF4-FFF2-40B4-BE49-F238E27FC236}">
                    <a16:creationId xmlns:a16="http://schemas.microsoft.com/office/drawing/2014/main" id="{58DDDD55-59A1-431E-9FEF-C961EED63780}"/>
                  </a:ext>
                </a:extLst>
              </p:cNvPr>
              <p:cNvSpPr/>
              <p:nvPr/>
            </p:nvSpPr>
            <p:spPr>
              <a:xfrm>
                <a:off x="1064775" y="5321682"/>
                <a:ext cx="1763351" cy="1081067"/>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Policy and Legislative Review</a:t>
                </a:r>
              </a:p>
            </p:txBody>
          </p:sp>
          <p:sp>
            <p:nvSpPr>
              <p:cNvPr id="25" name="Rectangle: Rounded Corners 24">
                <a:extLst>
                  <a:ext uri="{FF2B5EF4-FFF2-40B4-BE49-F238E27FC236}">
                    <a16:creationId xmlns:a16="http://schemas.microsoft.com/office/drawing/2014/main" id="{B02F8E72-F092-438B-B736-8305F8F60309}"/>
                  </a:ext>
                </a:extLst>
              </p:cNvPr>
              <p:cNvSpPr/>
              <p:nvPr/>
            </p:nvSpPr>
            <p:spPr>
              <a:xfrm>
                <a:off x="1064775" y="3792623"/>
                <a:ext cx="1763351" cy="1148060"/>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Current State Summary</a:t>
                </a:r>
              </a:p>
            </p:txBody>
          </p:sp>
          <p:sp>
            <p:nvSpPr>
              <p:cNvPr id="26" name="Arrow: Right 25">
                <a:extLst>
                  <a:ext uri="{FF2B5EF4-FFF2-40B4-BE49-F238E27FC236}">
                    <a16:creationId xmlns:a16="http://schemas.microsoft.com/office/drawing/2014/main" id="{B9FE713A-35AD-4E8C-BB0B-ECC24C3FB3D6}"/>
                  </a:ext>
                </a:extLst>
              </p:cNvPr>
              <p:cNvSpPr/>
              <p:nvPr/>
            </p:nvSpPr>
            <p:spPr>
              <a:xfrm>
                <a:off x="782967" y="4204790"/>
                <a:ext cx="199789"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Arrow: Right 26">
                <a:extLst>
                  <a:ext uri="{FF2B5EF4-FFF2-40B4-BE49-F238E27FC236}">
                    <a16:creationId xmlns:a16="http://schemas.microsoft.com/office/drawing/2014/main" id="{09C0D415-46B9-4670-8593-79A70515AF04}"/>
                  </a:ext>
                </a:extLst>
              </p:cNvPr>
              <p:cNvSpPr/>
              <p:nvPr/>
            </p:nvSpPr>
            <p:spPr>
              <a:xfrm rot="5400000">
                <a:off x="1836912" y="3443924"/>
                <a:ext cx="219075" cy="260434"/>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Arrow: Right 27">
                <a:extLst>
                  <a:ext uri="{FF2B5EF4-FFF2-40B4-BE49-F238E27FC236}">
                    <a16:creationId xmlns:a16="http://schemas.microsoft.com/office/drawing/2014/main" id="{34AACB3B-A2AF-48E4-8A5A-E03CCBCE6DC3}"/>
                  </a:ext>
                </a:extLst>
              </p:cNvPr>
              <p:cNvSpPr/>
              <p:nvPr/>
            </p:nvSpPr>
            <p:spPr>
              <a:xfrm rot="16200000">
                <a:off x="1836911" y="4996523"/>
                <a:ext cx="219075" cy="260434"/>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Rounded Corners 28">
                <a:extLst>
                  <a:ext uri="{FF2B5EF4-FFF2-40B4-BE49-F238E27FC236}">
                    <a16:creationId xmlns:a16="http://schemas.microsoft.com/office/drawing/2014/main" id="{AA9E6C0F-139B-41DA-8034-00475EF9D8A5}"/>
                  </a:ext>
                </a:extLst>
              </p:cNvPr>
              <p:cNvSpPr/>
              <p:nvPr/>
            </p:nvSpPr>
            <p:spPr>
              <a:xfrm rot="16200000">
                <a:off x="-603667" y="3999257"/>
                <a:ext cx="1933575" cy="71039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Portfolio Review</a:t>
                </a:r>
              </a:p>
            </p:txBody>
          </p:sp>
          <p:sp>
            <p:nvSpPr>
              <p:cNvPr id="30" name="Rectangle: Rounded Corners 29">
                <a:extLst>
                  <a:ext uri="{FF2B5EF4-FFF2-40B4-BE49-F238E27FC236}">
                    <a16:creationId xmlns:a16="http://schemas.microsoft.com/office/drawing/2014/main" id="{E311E2C4-8C25-484D-ACDE-EDE066C991B4}"/>
                  </a:ext>
                </a:extLst>
              </p:cNvPr>
              <p:cNvSpPr/>
              <p:nvPr/>
            </p:nvSpPr>
            <p:spPr>
              <a:xfrm rot="5400000">
                <a:off x="2519808" y="4039110"/>
                <a:ext cx="1933575" cy="710399"/>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FM and Tech Review</a:t>
                </a:r>
              </a:p>
            </p:txBody>
          </p:sp>
          <p:sp>
            <p:nvSpPr>
              <p:cNvPr id="31" name="Arrow: Right 30">
                <a:extLst>
                  <a:ext uri="{FF2B5EF4-FFF2-40B4-BE49-F238E27FC236}">
                    <a16:creationId xmlns:a16="http://schemas.microsoft.com/office/drawing/2014/main" id="{69E8E6DB-86CD-43A3-8BBD-D07720A1F698}"/>
                  </a:ext>
                </a:extLst>
              </p:cNvPr>
              <p:cNvSpPr/>
              <p:nvPr/>
            </p:nvSpPr>
            <p:spPr>
              <a:xfrm rot="10800000">
                <a:off x="2867429" y="4200886"/>
                <a:ext cx="199789" cy="285575"/>
              </a:xfrm>
              <a:prstGeom prst="right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44" name="Text Placeholder 43">
            <a:extLst>
              <a:ext uri="{FF2B5EF4-FFF2-40B4-BE49-F238E27FC236}">
                <a16:creationId xmlns:a16="http://schemas.microsoft.com/office/drawing/2014/main" id="{8BCB746F-FB48-4B8B-9917-12D32222459F}"/>
              </a:ext>
            </a:extLst>
          </p:cNvPr>
          <p:cNvSpPr>
            <a:spLocks noGrp="1"/>
          </p:cNvSpPr>
          <p:nvPr>
            <p:ph type="body" sz="quarter" idx="11"/>
          </p:nvPr>
        </p:nvSpPr>
        <p:spPr/>
        <p:txBody>
          <a:bodyPr/>
          <a:lstStyle/>
          <a:p>
            <a:r>
              <a:rPr lang="en-US"/>
              <a:t>Scope and Process</a:t>
            </a:r>
          </a:p>
        </p:txBody>
      </p:sp>
    </p:spTree>
    <p:extLst>
      <p:ext uri="{BB962C8B-B14F-4D97-AF65-F5344CB8AC3E}">
        <p14:creationId xmlns:p14="http://schemas.microsoft.com/office/powerpoint/2010/main" val="46936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DE0FFFF-1B3B-49FC-A639-8888EDA194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0D04D20-B57D-454B-AC9B-188CF8957A54}"/>
              </a:ext>
            </a:extLst>
          </p:cNvPr>
          <p:cNvSpPr>
            <a:spLocks noGrp="1"/>
          </p:cNvSpPr>
          <p:nvPr>
            <p:ph type="sldNum" sz="quarter" idx="4"/>
          </p:nvPr>
        </p:nvSpPr>
        <p:spPr/>
        <p:txBody>
          <a:bodyPr/>
          <a:lstStyle/>
          <a:p>
            <a:fld id="{070699AE-AEDB-4070-8274-39529066D617}" type="slidenum">
              <a:rPr lang="en-US" smtClean="0"/>
              <a:pPr/>
              <a:t>3</a:t>
            </a:fld>
            <a:endParaRPr lang="en-US"/>
          </a:p>
        </p:txBody>
      </p:sp>
      <p:sp>
        <p:nvSpPr>
          <p:cNvPr id="3" name="Text Placeholder 2">
            <a:extLst>
              <a:ext uri="{FF2B5EF4-FFF2-40B4-BE49-F238E27FC236}">
                <a16:creationId xmlns:a16="http://schemas.microsoft.com/office/drawing/2014/main" id="{49EC5D40-287C-4288-ABF3-AFAC3E02CDEA}"/>
              </a:ext>
            </a:extLst>
          </p:cNvPr>
          <p:cNvSpPr>
            <a:spLocks noGrp="1"/>
          </p:cNvSpPr>
          <p:nvPr>
            <p:ph type="body" sz="quarter" idx="11"/>
          </p:nvPr>
        </p:nvSpPr>
        <p:spPr/>
        <p:txBody>
          <a:bodyPr/>
          <a:lstStyle/>
          <a:p>
            <a:r>
              <a:rPr lang="en-US"/>
              <a:t>Methodology</a:t>
            </a:r>
          </a:p>
        </p:txBody>
      </p:sp>
      <p:graphicFrame>
        <p:nvGraphicFramePr>
          <p:cNvPr id="10" name="Content Placeholder 9">
            <a:extLst>
              <a:ext uri="{FF2B5EF4-FFF2-40B4-BE49-F238E27FC236}">
                <a16:creationId xmlns:a16="http://schemas.microsoft.com/office/drawing/2014/main" id="{A1719525-34FA-42E7-905C-EA3AD59792AB}"/>
              </a:ext>
            </a:extLst>
          </p:cNvPr>
          <p:cNvGraphicFramePr>
            <a:graphicFrameLocks noGrp="1"/>
          </p:cNvGraphicFramePr>
          <p:nvPr>
            <p:ph sz="quarter" idx="12"/>
            <p:extLst>
              <p:ext uri="{D42A27DB-BD31-4B8C-83A1-F6EECF244321}">
                <p14:modId xmlns:p14="http://schemas.microsoft.com/office/powerpoint/2010/main" val="2465771423"/>
              </p:ext>
            </p:extLst>
          </p:nvPr>
        </p:nvGraphicFramePr>
        <p:xfrm>
          <a:off x="417514" y="1735932"/>
          <a:ext cx="5826190" cy="4704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3">
            <a:extLst>
              <a:ext uri="{FF2B5EF4-FFF2-40B4-BE49-F238E27FC236}">
                <a16:creationId xmlns:a16="http://schemas.microsoft.com/office/drawing/2014/main" id="{965827F1-D2A2-4C69-9B12-64432778A737}"/>
              </a:ext>
            </a:extLst>
          </p:cNvPr>
          <p:cNvSpPr txBox="1">
            <a:spLocks/>
          </p:cNvSpPr>
          <p:nvPr/>
        </p:nvSpPr>
        <p:spPr>
          <a:xfrm>
            <a:off x="417513" y="1284288"/>
            <a:ext cx="5704681" cy="1180302"/>
          </a:xfrm>
          <a:prstGeom prst="rect">
            <a:avLst/>
          </a:prstGeom>
        </p:spPr>
        <p:txBody>
          <a:bodyPr/>
          <a:lstStyle>
            <a:lvl1pPr marL="0" indent="0" algn="l" defTabSz="900838" rtl="0" eaLnBrk="1" latinLnBrk="0" hangingPunct="1">
              <a:lnSpc>
                <a:spcPct val="95000"/>
              </a:lnSpc>
              <a:spcBef>
                <a:spcPts val="1281"/>
              </a:spcBef>
              <a:spcAft>
                <a:spcPts val="0"/>
              </a:spcAft>
              <a:buFontTx/>
              <a:buNone/>
              <a:defRPr lang="en-US" sz="2000" b="0" i="0" kern="1200" dirty="0">
                <a:solidFill>
                  <a:srgbClr val="616468"/>
                </a:solidFill>
                <a:latin typeface="+mj-lt"/>
                <a:ea typeface="Times New Roman" charset="0"/>
                <a:cs typeface="Times New Roman" charset="0"/>
              </a:defRPr>
            </a:lvl1pPr>
            <a:lvl2pPr marL="0" indent="0" algn="l" defTabSz="900838" rtl="0" eaLnBrk="1" latinLnBrk="0" hangingPunct="1">
              <a:lnSpc>
                <a:spcPct val="95000"/>
              </a:lnSpc>
              <a:spcBef>
                <a:spcPts val="1281"/>
              </a:spcBef>
              <a:buFontTx/>
              <a:buNone/>
              <a:defRPr sz="2000" b="0" kern="1200">
                <a:solidFill>
                  <a:srgbClr val="616468"/>
                </a:solidFill>
                <a:latin typeface="+mn-lt"/>
                <a:ea typeface="+mn-ea"/>
                <a:cs typeface="+mn-cs"/>
              </a:defRPr>
            </a:lvl2pPr>
            <a:lvl3pPr marL="0" indent="0" algn="l" defTabSz="900838" rtl="0" eaLnBrk="1" latinLnBrk="0" hangingPunct="1">
              <a:lnSpc>
                <a:spcPct val="95000"/>
              </a:lnSpc>
              <a:spcBef>
                <a:spcPts val="1281"/>
              </a:spcBef>
              <a:buFont typeface="Arial" charset="0"/>
              <a:buNone/>
              <a:defRPr sz="1800" kern="1200">
                <a:solidFill>
                  <a:srgbClr val="616468"/>
                </a:solidFill>
                <a:latin typeface="+mn-lt"/>
                <a:ea typeface="+mn-ea"/>
                <a:cs typeface="+mn-cs"/>
              </a:defRPr>
            </a:lvl3pPr>
            <a:lvl4pPr marL="390136" indent="-212802" algn="l" defTabSz="900838" rtl="0" eaLnBrk="1" latinLnBrk="0" hangingPunct="1">
              <a:lnSpc>
                <a:spcPct val="95000"/>
              </a:lnSpc>
              <a:spcBef>
                <a:spcPts val="0"/>
              </a:spcBef>
              <a:buClrTx/>
              <a:buFont typeface=".HelveticaNeueDeskInterface-Regular" charset="-120"/>
              <a:buChar char="–"/>
              <a:defRPr lang="en-US" sz="1800" b="0" kern="1200" dirty="0" smtClean="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lang="en-US" sz="1800" b="0" kern="1200" dirty="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a:lstStyle>
          <a:p>
            <a:r>
              <a:rPr lang="en-US"/>
              <a:t>JLL’s Process evaluated the following:</a:t>
            </a:r>
          </a:p>
        </p:txBody>
      </p:sp>
      <p:sp>
        <p:nvSpPr>
          <p:cNvPr id="12" name="Content Placeholder 3">
            <a:extLst>
              <a:ext uri="{FF2B5EF4-FFF2-40B4-BE49-F238E27FC236}">
                <a16:creationId xmlns:a16="http://schemas.microsoft.com/office/drawing/2014/main" id="{AD9947BC-A09D-4599-8715-9336AFD8F724}"/>
              </a:ext>
            </a:extLst>
          </p:cNvPr>
          <p:cNvSpPr txBox="1">
            <a:spLocks/>
          </p:cNvSpPr>
          <p:nvPr/>
        </p:nvSpPr>
        <p:spPr>
          <a:xfrm>
            <a:off x="6757988" y="1284288"/>
            <a:ext cx="5699349" cy="1180302"/>
          </a:xfrm>
          <a:prstGeom prst="rect">
            <a:avLst/>
          </a:prstGeom>
        </p:spPr>
        <p:txBody>
          <a:bodyPr/>
          <a:lstStyle>
            <a:lvl1pPr marL="0" indent="0" algn="l" defTabSz="900838" rtl="0" eaLnBrk="1" latinLnBrk="0" hangingPunct="1">
              <a:lnSpc>
                <a:spcPct val="95000"/>
              </a:lnSpc>
              <a:spcBef>
                <a:spcPts val="1281"/>
              </a:spcBef>
              <a:spcAft>
                <a:spcPts val="0"/>
              </a:spcAft>
              <a:buFontTx/>
              <a:buNone/>
              <a:defRPr lang="en-US" sz="2000" b="0" i="0" kern="1200" dirty="0">
                <a:solidFill>
                  <a:srgbClr val="616468"/>
                </a:solidFill>
                <a:latin typeface="+mj-lt"/>
                <a:ea typeface="Times New Roman" charset="0"/>
                <a:cs typeface="Times New Roman" charset="0"/>
              </a:defRPr>
            </a:lvl1pPr>
            <a:lvl2pPr marL="0" indent="0" algn="l" defTabSz="900838" rtl="0" eaLnBrk="1" latinLnBrk="0" hangingPunct="1">
              <a:lnSpc>
                <a:spcPct val="95000"/>
              </a:lnSpc>
              <a:spcBef>
                <a:spcPts val="1281"/>
              </a:spcBef>
              <a:buFontTx/>
              <a:buNone/>
              <a:defRPr sz="2000" b="0" kern="1200">
                <a:solidFill>
                  <a:srgbClr val="616468"/>
                </a:solidFill>
                <a:latin typeface="+mn-lt"/>
                <a:ea typeface="+mn-ea"/>
                <a:cs typeface="+mn-cs"/>
              </a:defRPr>
            </a:lvl2pPr>
            <a:lvl3pPr marL="0" indent="0" algn="l" defTabSz="900838" rtl="0" eaLnBrk="1" latinLnBrk="0" hangingPunct="1">
              <a:lnSpc>
                <a:spcPct val="95000"/>
              </a:lnSpc>
              <a:spcBef>
                <a:spcPts val="1281"/>
              </a:spcBef>
              <a:buFont typeface="Arial" charset="0"/>
              <a:buNone/>
              <a:defRPr sz="1800" kern="1200">
                <a:solidFill>
                  <a:srgbClr val="616468"/>
                </a:solidFill>
                <a:latin typeface="+mn-lt"/>
                <a:ea typeface="+mn-ea"/>
                <a:cs typeface="+mn-cs"/>
              </a:defRPr>
            </a:lvl3pPr>
            <a:lvl4pPr marL="390136" indent="-212802" algn="l" defTabSz="900838" rtl="0" eaLnBrk="1" latinLnBrk="0" hangingPunct="1">
              <a:lnSpc>
                <a:spcPct val="95000"/>
              </a:lnSpc>
              <a:spcBef>
                <a:spcPts val="0"/>
              </a:spcBef>
              <a:buClrTx/>
              <a:buFont typeface=".HelveticaNeueDeskInterface-Regular" charset="-120"/>
              <a:buChar char="–"/>
              <a:defRPr lang="en-US" sz="1800" b="0" kern="1200" dirty="0" smtClean="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lang="en-US" sz="1800" b="0" kern="1200" dirty="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a:lstStyle>
          <a:p>
            <a:r>
              <a:rPr lang="en-US"/>
              <a:t>JLL conducted leadership interviews with state agencies to understand their use of real estate and expectations of the study:</a:t>
            </a:r>
          </a:p>
        </p:txBody>
      </p:sp>
      <p:graphicFrame>
        <p:nvGraphicFramePr>
          <p:cNvPr id="8" name="Table 25">
            <a:extLst>
              <a:ext uri="{FF2B5EF4-FFF2-40B4-BE49-F238E27FC236}">
                <a16:creationId xmlns:a16="http://schemas.microsoft.com/office/drawing/2014/main" id="{1C43260A-4101-44F9-8FF6-947C15A3EC43}"/>
              </a:ext>
            </a:extLst>
          </p:cNvPr>
          <p:cNvGraphicFramePr>
            <a:graphicFrameLocks/>
          </p:cNvGraphicFramePr>
          <p:nvPr>
            <p:extLst>
              <p:ext uri="{D42A27DB-BD31-4B8C-83A1-F6EECF244321}">
                <p14:modId xmlns:p14="http://schemas.microsoft.com/office/powerpoint/2010/main" val="2617688386"/>
              </p:ext>
            </p:extLst>
          </p:nvPr>
        </p:nvGraphicFramePr>
        <p:xfrm>
          <a:off x="6879497" y="2464590"/>
          <a:ext cx="5577840" cy="3858768"/>
        </p:xfrm>
        <a:graphic>
          <a:graphicData uri="http://schemas.openxmlformats.org/drawingml/2006/table">
            <a:tbl>
              <a:tblPr firstRow="1" bandRow="1">
                <a:tableStyleId>{6E25E649-3F16-4E02-A733-19D2CDBF48F0}</a:tableStyleId>
              </a:tblPr>
              <a:tblGrid>
                <a:gridCol w="3017520">
                  <a:extLst>
                    <a:ext uri="{9D8B030D-6E8A-4147-A177-3AD203B41FA5}">
                      <a16:colId xmlns:a16="http://schemas.microsoft.com/office/drawing/2014/main" val="279174815"/>
                    </a:ext>
                  </a:extLst>
                </a:gridCol>
                <a:gridCol w="1280160">
                  <a:extLst>
                    <a:ext uri="{9D8B030D-6E8A-4147-A177-3AD203B41FA5}">
                      <a16:colId xmlns:a16="http://schemas.microsoft.com/office/drawing/2014/main" val="149291718"/>
                    </a:ext>
                  </a:extLst>
                </a:gridCol>
                <a:gridCol w="1280160">
                  <a:extLst>
                    <a:ext uri="{9D8B030D-6E8A-4147-A177-3AD203B41FA5}">
                      <a16:colId xmlns:a16="http://schemas.microsoft.com/office/drawing/2014/main" val="2679642253"/>
                    </a:ext>
                  </a:extLst>
                </a:gridCol>
              </a:tblGrid>
              <a:tr h="286617">
                <a:tc>
                  <a:txBody>
                    <a:bodyPr/>
                    <a:lstStyle/>
                    <a:p>
                      <a:pPr algn="ctr"/>
                      <a:r>
                        <a:rPr lang="en-US" sz="1500" b="0">
                          <a:latin typeface="+mn-lt"/>
                        </a:rPr>
                        <a:t>Agencies Interviewed</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a:r>
                        <a:rPr lang="en-US" sz="1500" b="0">
                          <a:latin typeface="+mn-lt"/>
                        </a:rPr>
                        <a:t>Agency Leads Interviewed</a:t>
                      </a:r>
                    </a:p>
                  </a:txBody>
                  <a:tcPr marL="61976" marR="61976" marT="61976" marB="619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ctr"/>
                      <a:r>
                        <a:rPr lang="en-US" sz="1500" b="0">
                          <a:latin typeface="+mn-lt"/>
                        </a:rPr>
                        <a:t>FM Specific Discussion</a:t>
                      </a:r>
                    </a:p>
                  </a:txBody>
                  <a:tcPr marL="61976" marR="61976" marT="61976" marB="619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545199196"/>
                  </a:ext>
                </a:extLst>
              </a:tr>
              <a:tr h="286617">
                <a:tc>
                  <a:txBody>
                    <a:bodyPr/>
                    <a:lstStyle/>
                    <a:p>
                      <a:pPr algn="ctr"/>
                      <a:r>
                        <a:rPr lang="en-US" sz="1500">
                          <a:latin typeface="+mn-lt"/>
                        </a:rPr>
                        <a:t>Department of Human Services</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91830489"/>
                  </a:ext>
                </a:extLst>
              </a:tr>
              <a:tr h="286617">
                <a:tc>
                  <a:txBody>
                    <a:bodyPr/>
                    <a:lstStyle/>
                    <a:p>
                      <a:pPr algn="ctr"/>
                      <a:r>
                        <a:rPr lang="en-US" sz="1500">
                          <a:latin typeface="+mn-lt"/>
                        </a:rPr>
                        <a:t>Department of Transportation</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500">
                        <a:latin typeface="+mn-lt"/>
                      </a:endParaRP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38404596"/>
                  </a:ext>
                </a:extLst>
              </a:tr>
              <a:tr h="286617">
                <a:tc>
                  <a:txBody>
                    <a:bodyPr/>
                    <a:lstStyle/>
                    <a:p>
                      <a:pPr algn="ctr"/>
                      <a:r>
                        <a:rPr lang="en-US" sz="1500">
                          <a:latin typeface="+mn-lt"/>
                        </a:rPr>
                        <a:t>Commissioners of the Land Office</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500">
                        <a:latin typeface="+mn-lt"/>
                      </a:endParaRP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9249635"/>
                  </a:ext>
                </a:extLst>
              </a:tr>
              <a:tr h="286617">
                <a:tc>
                  <a:txBody>
                    <a:bodyPr/>
                    <a:lstStyle/>
                    <a:p>
                      <a:pPr algn="ctr"/>
                      <a:r>
                        <a:rPr lang="en-US" sz="1500">
                          <a:latin typeface="+mn-lt"/>
                        </a:rPr>
                        <a:t>State Bureau of Investigation</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9126295"/>
                  </a:ext>
                </a:extLst>
              </a:tr>
              <a:tr h="286617">
                <a:tc>
                  <a:txBody>
                    <a:bodyPr/>
                    <a:lstStyle/>
                    <a:p>
                      <a:pPr algn="ctr"/>
                      <a:r>
                        <a:rPr lang="en-US" sz="1500">
                          <a:latin typeface="+mn-lt"/>
                        </a:rPr>
                        <a:t>Department of Health</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500">
                        <a:latin typeface="+mn-lt"/>
                      </a:endParaRP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92146350"/>
                  </a:ext>
                </a:extLst>
              </a:tr>
              <a:tr h="286617">
                <a:tc>
                  <a:txBody>
                    <a:bodyPr/>
                    <a:lstStyle/>
                    <a:p>
                      <a:pPr algn="ctr"/>
                      <a:r>
                        <a:rPr lang="en-US" sz="1500">
                          <a:latin typeface="+mn-lt"/>
                        </a:rPr>
                        <a:t>Department of Mental Health and Substance Abuse Services</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500">
                        <a:latin typeface="+mn-lt"/>
                      </a:endParaRP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17245601"/>
                  </a:ext>
                </a:extLst>
              </a:tr>
              <a:tr h="286617">
                <a:tc>
                  <a:txBody>
                    <a:bodyPr/>
                    <a:lstStyle/>
                    <a:p>
                      <a:pPr algn="ctr"/>
                      <a:r>
                        <a:rPr lang="en-US" sz="1500">
                          <a:latin typeface="+mn-lt"/>
                        </a:rPr>
                        <a:t>Office of Management and Enterprise Services</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677877"/>
                  </a:ext>
                </a:extLst>
              </a:tr>
              <a:tr h="286617">
                <a:tc>
                  <a:txBody>
                    <a:bodyPr/>
                    <a:lstStyle/>
                    <a:p>
                      <a:pPr algn="ctr"/>
                      <a:r>
                        <a:rPr lang="en-US" sz="1500">
                          <a:latin typeface="+mn-lt"/>
                        </a:rPr>
                        <a:t>Department of Environmental Quality</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500">
                        <a:latin typeface="+mn-lt"/>
                      </a:endParaRP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a:latin typeface="+mn-lt"/>
                        </a:rPr>
                        <a:t>X</a:t>
                      </a:r>
                    </a:p>
                  </a:txBody>
                  <a:tcPr marL="61976" marR="61976" marT="61976" marB="619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5885460"/>
                  </a:ext>
                </a:extLst>
              </a:tr>
            </a:tbl>
          </a:graphicData>
        </a:graphic>
      </p:graphicFrame>
    </p:spTree>
    <p:extLst>
      <p:ext uri="{BB962C8B-B14F-4D97-AF65-F5344CB8AC3E}">
        <p14:creationId xmlns:p14="http://schemas.microsoft.com/office/powerpoint/2010/main" val="295505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DE0FFFF-1B3B-49FC-A639-8888EDA1946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90D04D20-B57D-454B-AC9B-188CF8957A54}"/>
              </a:ext>
            </a:extLst>
          </p:cNvPr>
          <p:cNvSpPr>
            <a:spLocks noGrp="1"/>
          </p:cNvSpPr>
          <p:nvPr>
            <p:ph type="sldNum" sz="quarter" idx="4"/>
          </p:nvPr>
        </p:nvSpPr>
        <p:spPr/>
        <p:txBody>
          <a:bodyPr/>
          <a:lstStyle/>
          <a:p>
            <a:fld id="{070699AE-AEDB-4070-8274-39529066D617}" type="slidenum">
              <a:rPr lang="en-US" smtClean="0"/>
              <a:pPr/>
              <a:t>4</a:t>
            </a:fld>
            <a:endParaRPr lang="en-US"/>
          </a:p>
        </p:txBody>
      </p:sp>
      <p:sp>
        <p:nvSpPr>
          <p:cNvPr id="3" name="Text Placeholder 2">
            <a:extLst>
              <a:ext uri="{FF2B5EF4-FFF2-40B4-BE49-F238E27FC236}">
                <a16:creationId xmlns:a16="http://schemas.microsoft.com/office/drawing/2014/main" id="{49EC5D40-287C-4288-ABF3-AFAC3E02CDEA}"/>
              </a:ext>
            </a:extLst>
          </p:cNvPr>
          <p:cNvSpPr>
            <a:spLocks noGrp="1"/>
          </p:cNvSpPr>
          <p:nvPr>
            <p:ph type="body" sz="quarter" idx="11"/>
          </p:nvPr>
        </p:nvSpPr>
        <p:spPr/>
        <p:txBody>
          <a:bodyPr/>
          <a:lstStyle/>
          <a:p>
            <a:r>
              <a:rPr lang="en-US"/>
              <a:t>Portfolio Overview</a:t>
            </a:r>
          </a:p>
        </p:txBody>
      </p:sp>
      <p:sp>
        <p:nvSpPr>
          <p:cNvPr id="11" name="Content Placeholder 3">
            <a:extLst>
              <a:ext uri="{FF2B5EF4-FFF2-40B4-BE49-F238E27FC236}">
                <a16:creationId xmlns:a16="http://schemas.microsoft.com/office/drawing/2014/main" id="{965827F1-D2A2-4C69-9B12-64432778A737}"/>
              </a:ext>
            </a:extLst>
          </p:cNvPr>
          <p:cNvSpPr txBox="1">
            <a:spLocks/>
          </p:cNvSpPr>
          <p:nvPr/>
        </p:nvSpPr>
        <p:spPr>
          <a:xfrm>
            <a:off x="417513" y="1284288"/>
            <a:ext cx="8655050" cy="1180302"/>
          </a:xfrm>
          <a:prstGeom prst="rect">
            <a:avLst/>
          </a:prstGeom>
        </p:spPr>
        <p:txBody>
          <a:bodyPr/>
          <a:lstStyle>
            <a:lvl1pPr marL="0" indent="0" algn="l" defTabSz="900838" rtl="0" eaLnBrk="1" latinLnBrk="0" hangingPunct="1">
              <a:lnSpc>
                <a:spcPct val="95000"/>
              </a:lnSpc>
              <a:spcBef>
                <a:spcPts val="1281"/>
              </a:spcBef>
              <a:spcAft>
                <a:spcPts val="0"/>
              </a:spcAft>
              <a:buFontTx/>
              <a:buNone/>
              <a:defRPr lang="en-US" sz="2000" b="0" i="0" kern="1200" dirty="0">
                <a:solidFill>
                  <a:srgbClr val="616468"/>
                </a:solidFill>
                <a:latin typeface="+mj-lt"/>
                <a:ea typeface="Times New Roman" charset="0"/>
                <a:cs typeface="Times New Roman" charset="0"/>
              </a:defRPr>
            </a:lvl1pPr>
            <a:lvl2pPr marL="0" indent="0" algn="l" defTabSz="900838" rtl="0" eaLnBrk="1" latinLnBrk="0" hangingPunct="1">
              <a:lnSpc>
                <a:spcPct val="95000"/>
              </a:lnSpc>
              <a:spcBef>
                <a:spcPts val="1281"/>
              </a:spcBef>
              <a:buFontTx/>
              <a:buNone/>
              <a:defRPr sz="2000" b="0" kern="1200">
                <a:solidFill>
                  <a:srgbClr val="616468"/>
                </a:solidFill>
                <a:latin typeface="+mn-lt"/>
                <a:ea typeface="+mn-ea"/>
                <a:cs typeface="+mn-cs"/>
              </a:defRPr>
            </a:lvl2pPr>
            <a:lvl3pPr marL="0" indent="0" algn="l" defTabSz="900838" rtl="0" eaLnBrk="1" latinLnBrk="0" hangingPunct="1">
              <a:lnSpc>
                <a:spcPct val="95000"/>
              </a:lnSpc>
              <a:spcBef>
                <a:spcPts val="1281"/>
              </a:spcBef>
              <a:buFont typeface="Arial" charset="0"/>
              <a:buNone/>
              <a:defRPr sz="1800" kern="1200">
                <a:solidFill>
                  <a:srgbClr val="616468"/>
                </a:solidFill>
                <a:latin typeface="+mn-lt"/>
                <a:ea typeface="+mn-ea"/>
                <a:cs typeface="+mn-cs"/>
              </a:defRPr>
            </a:lvl3pPr>
            <a:lvl4pPr marL="390136" indent="-212802" algn="l" defTabSz="900838" rtl="0" eaLnBrk="1" latinLnBrk="0" hangingPunct="1">
              <a:lnSpc>
                <a:spcPct val="95000"/>
              </a:lnSpc>
              <a:spcBef>
                <a:spcPts val="0"/>
              </a:spcBef>
              <a:buClrTx/>
              <a:buFont typeface=".HelveticaNeueDeskInterface-Regular" charset="-120"/>
              <a:buChar char="–"/>
              <a:defRPr lang="en-US" sz="1800" b="0" kern="1200" dirty="0" smtClean="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lang="en-US" sz="1800" b="0" kern="1200" dirty="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a:lstStyle>
          <a:p>
            <a:r>
              <a:rPr lang="en-US"/>
              <a:t>JLL’s Reviewed the State’s Office Space Portfolio in Oklahoma City and Tulsa</a:t>
            </a:r>
          </a:p>
        </p:txBody>
      </p:sp>
      <p:sp>
        <p:nvSpPr>
          <p:cNvPr id="6" name="TextBox 5">
            <a:extLst>
              <a:ext uri="{FF2B5EF4-FFF2-40B4-BE49-F238E27FC236}">
                <a16:creationId xmlns:a16="http://schemas.microsoft.com/office/drawing/2014/main" id="{E9A30FC4-5A9C-4D0B-BEF8-EAEA6FADB03C}"/>
              </a:ext>
            </a:extLst>
          </p:cNvPr>
          <p:cNvSpPr txBox="1"/>
          <p:nvPr/>
        </p:nvSpPr>
        <p:spPr>
          <a:xfrm>
            <a:off x="195245" y="2139151"/>
            <a:ext cx="1523098" cy="1622624"/>
          </a:xfrm>
          <a:prstGeom prst="rect">
            <a:avLst/>
          </a:prstGeom>
          <a:noFill/>
        </p:spPr>
        <p:txBody>
          <a:bodyPr wrap="square" rtlCol="0">
            <a:spAutoFit/>
          </a:bodyPr>
          <a:lstStyle/>
          <a:p>
            <a:pPr algn="ctr"/>
            <a:r>
              <a:rPr lang="en-US" sz="4800" b="1">
                <a:solidFill>
                  <a:srgbClr val="E30613"/>
                </a:solidFill>
                <a:latin typeface="+mj-lt"/>
              </a:rPr>
              <a:t>73</a:t>
            </a:r>
            <a:endParaRPr lang="en-US" sz="6000" b="1">
              <a:solidFill>
                <a:srgbClr val="E30613"/>
              </a:solidFill>
              <a:latin typeface="+mj-lt"/>
            </a:endParaRPr>
          </a:p>
          <a:p>
            <a:pPr algn="ctr"/>
            <a:r>
              <a:rPr lang="en-US" sz="1600"/>
              <a:t>State Owned Buildings</a:t>
            </a:r>
          </a:p>
          <a:p>
            <a:endParaRPr lang="en-US"/>
          </a:p>
        </p:txBody>
      </p:sp>
      <p:sp>
        <p:nvSpPr>
          <p:cNvPr id="27" name="TextBox 26">
            <a:extLst>
              <a:ext uri="{FF2B5EF4-FFF2-40B4-BE49-F238E27FC236}">
                <a16:creationId xmlns:a16="http://schemas.microsoft.com/office/drawing/2014/main" id="{BD9F7D54-9B53-4E8E-A40F-9A19D7CAE5D9}"/>
              </a:ext>
            </a:extLst>
          </p:cNvPr>
          <p:cNvSpPr txBox="1"/>
          <p:nvPr/>
        </p:nvSpPr>
        <p:spPr>
          <a:xfrm>
            <a:off x="82310" y="4114117"/>
            <a:ext cx="1298891" cy="1622624"/>
          </a:xfrm>
          <a:prstGeom prst="rect">
            <a:avLst/>
          </a:prstGeom>
          <a:noFill/>
        </p:spPr>
        <p:txBody>
          <a:bodyPr wrap="square" rtlCol="0">
            <a:spAutoFit/>
          </a:bodyPr>
          <a:lstStyle/>
          <a:p>
            <a:pPr algn="ctr"/>
            <a:r>
              <a:rPr lang="en-US" sz="4800" b="1">
                <a:solidFill>
                  <a:srgbClr val="E30613"/>
                </a:solidFill>
                <a:latin typeface="+mj-lt"/>
              </a:rPr>
              <a:t>64</a:t>
            </a:r>
            <a:endParaRPr lang="en-US" sz="6600" b="1">
              <a:solidFill>
                <a:srgbClr val="E30613"/>
              </a:solidFill>
              <a:latin typeface="+mj-lt"/>
            </a:endParaRPr>
          </a:p>
          <a:p>
            <a:pPr algn="ctr"/>
            <a:r>
              <a:rPr lang="en-US" sz="1600"/>
              <a:t>Leased Buildings</a:t>
            </a:r>
          </a:p>
          <a:p>
            <a:endParaRPr lang="en-US"/>
          </a:p>
        </p:txBody>
      </p:sp>
      <p:sp>
        <p:nvSpPr>
          <p:cNvPr id="28" name="TextBox 27">
            <a:extLst>
              <a:ext uri="{FF2B5EF4-FFF2-40B4-BE49-F238E27FC236}">
                <a16:creationId xmlns:a16="http://schemas.microsoft.com/office/drawing/2014/main" id="{AD0C1939-8C3E-4EA5-B415-8D0A0C123220}"/>
              </a:ext>
            </a:extLst>
          </p:cNvPr>
          <p:cNvSpPr txBox="1"/>
          <p:nvPr/>
        </p:nvSpPr>
        <p:spPr>
          <a:xfrm>
            <a:off x="1609009" y="2139151"/>
            <a:ext cx="1815937" cy="1622624"/>
          </a:xfrm>
          <a:prstGeom prst="rect">
            <a:avLst/>
          </a:prstGeom>
          <a:noFill/>
        </p:spPr>
        <p:txBody>
          <a:bodyPr wrap="square" rtlCol="0">
            <a:spAutoFit/>
          </a:bodyPr>
          <a:lstStyle/>
          <a:p>
            <a:pPr algn="ctr"/>
            <a:r>
              <a:rPr lang="en-US" sz="4800" b="1">
                <a:solidFill>
                  <a:srgbClr val="E30613"/>
                </a:solidFill>
                <a:latin typeface="+mj-lt"/>
              </a:rPr>
              <a:t>3.5m</a:t>
            </a:r>
            <a:endParaRPr lang="en-US" sz="6000" b="1">
              <a:solidFill>
                <a:srgbClr val="E30613"/>
              </a:solidFill>
              <a:latin typeface="+mj-lt"/>
            </a:endParaRPr>
          </a:p>
          <a:p>
            <a:pPr algn="ctr"/>
            <a:r>
              <a:rPr lang="en-US" sz="1600"/>
              <a:t>Square Feet of Office Space</a:t>
            </a:r>
          </a:p>
          <a:p>
            <a:endParaRPr lang="en-US"/>
          </a:p>
        </p:txBody>
      </p:sp>
      <p:sp>
        <p:nvSpPr>
          <p:cNvPr id="29" name="TextBox 28">
            <a:extLst>
              <a:ext uri="{FF2B5EF4-FFF2-40B4-BE49-F238E27FC236}">
                <a16:creationId xmlns:a16="http://schemas.microsoft.com/office/drawing/2014/main" id="{373AC385-F855-4E2A-A4BF-2B022C9B08C2}"/>
              </a:ext>
            </a:extLst>
          </p:cNvPr>
          <p:cNvSpPr txBox="1"/>
          <p:nvPr/>
        </p:nvSpPr>
        <p:spPr>
          <a:xfrm>
            <a:off x="1463125" y="4114117"/>
            <a:ext cx="1878708" cy="1622624"/>
          </a:xfrm>
          <a:prstGeom prst="rect">
            <a:avLst/>
          </a:prstGeom>
          <a:noFill/>
        </p:spPr>
        <p:txBody>
          <a:bodyPr wrap="square" rtlCol="0">
            <a:spAutoFit/>
          </a:bodyPr>
          <a:lstStyle/>
          <a:p>
            <a:pPr algn="ctr"/>
            <a:r>
              <a:rPr lang="en-US" sz="4800" b="1">
                <a:solidFill>
                  <a:srgbClr val="E30613"/>
                </a:solidFill>
                <a:latin typeface="+mj-lt"/>
              </a:rPr>
              <a:t>1.1m</a:t>
            </a:r>
            <a:endParaRPr lang="en-US" sz="6600" b="1">
              <a:solidFill>
                <a:srgbClr val="E30613"/>
              </a:solidFill>
              <a:latin typeface="+mj-lt"/>
            </a:endParaRPr>
          </a:p>
          <a:p>
            <a:pPr algn="ctr"/>
            <a:r>
              <a:rPr lang="en-US" sz="1600"/>
              <a:t>Square Feet of Leased Office Space</a:t>
            </a:r>
          </a:p>
          <a:p>
            <a:endParaRPr lang="en-US"/>
          </a:p>
        </p:txBody>
      </p:sp>
      <p:sp>
        <p:nvSpPr>
          <p:cNvPr id="30" name="TextBox 29">
            <a:extLst>
              <a:ext uri="{FF2B5EF4-FFF2-40B4-BE49-F238E27FC236}">
                <a16:creationId xmlns:a16="http://schemas.microsoft.com/office/drawing/2014/main" id="{005B4E50-A59D-47AF-A30F-F0C22ED184B4}"/>
              </a:ext>
            </a:extLst>
          </p:cNvPr>
          <p:cNvSpPr txBox="1"/>
          <p:nvPr/>
        </p:nvSpPr>
        <p:spPr>
          <a:xfrm>
            <a:off x="5619061" y="4114117"/>
            <a:ext cx="1878708" cy="1323439"/>
          </a:xfrm>
          <a:prstGeom prst="rect">
            <a:avLst/>
          </a:prstGeom>
          <a:noFill/>
        </p:spPr>
        <p:txBody>
          <a:bodyPr wrap="square" rtlCol="0">
            <a:spAutoFit/>
          </a:bodyPr>
          <a:lstStyle/>
          <a:p>
            <a:pPr algn="ctr"/>
            <a:r>
              <a:rPr lang="en-US" sz="4800" b="1">
                <a:solidFill>
                  <a:srgbClr val="E30613"/>
                </a:solidFill>
                <a:latin typeface="+mj-lt"/>
              </a:rPr>
              <a:t>16%</a:t>
            </a:r>
            <a:endParaRPr lang="en-US" sz="5400" b="1">
              <a:solidFill>
                <a:srgbClr val="E30613"/>
              </a:solidFill>
              <a:latin typeface="+mj-lt"/>
            </a:endParaRPr>
          </a:p>
          <a:p>
            <a:pPr algn="ctr"/>
            <a:r>
              <a:rPr lang="en-US" sz="1600"/>
              <a:t>Avg. Rate State Pays Below Market Rate</a:t>
            </a:r>
            <a:endParaRPr lang="en-US"/>
          </a:p>
        </p:txBody>
      </p:sp>
      <p:sp>
        <p:nvSpPr>
          <p:cNvPr id="31" name="TextBox 30">
            <a:extLst>
              <a:ext uri="{FF2B5EF4-FFF2-40B4-BE49-F238E27FC236}">
                <a16:creationId xmlns:a16="http://schemas.microsoft.com/office/drawing/2014/main" id="{025944FA-9342-4C1F-9083-12654BEA4DD0}"/>
              </a:ext>
            </a:extLst>
          </p:cNvPr>
          <p:cNvSpPr txBox="1"/>
          <p:nvPr/>
        </p:nvSpPr>
        <p:spPr>
          <a:xfrm>
            <a:off x="3315612" y="2139151"/>
            <a:ext cx="1878708" cy="1622624"/>
          </a:xfrm>
          <a:prstGeom prst="rect">
            <a:avLst/>
          </a:prstGeom>
          <a:noFill/>
        </p:spPr>
        <p:txBody>
          <a:bodyPr wrap="square" rtlCol="0">
            <a:spAutoFit/>
          </a:bodyPr>
          <a:lstStyle/>
          <a:p>
            <a:pPr algn="ctr"/>
            <a:r>
              <a:rPr lang="en-US" sz="4800" b="1">
                <a:solidFill>
                  <a:srgbClr val="E30613"/>
                </a:solidFill>
                <a:latin typeface="+mj-lt"/>
              </a:rPr>
              <a:t>1.7m</a:t>
            </a:r>
            <a:endParaRPr lang="en-US" sz="6000" b="1">
              <a:solidFill>
                <a:srgbClr val="E30613"/>
              </a:solidFill>
              <a:latin typeface="+mj-lt"/>
            </a:endParaRPr>
          </a:p>
          <a:p>
            <a:pPr algn="ctr"/>
            <a:r>
              <a:rPr lang="en-US" sz="1600"/>
              <a:t>Square Feet Managed by OMES</a:t>
            </a:r>
          </a:p>
          <a:p>
            <a:endParaRPr lang="en-US"/>
          </a:p>
        </p:txBody>
      </p:sp>
      <p:sp>
        <p:nvSpPr>
          <p:cNvPr id="32" name="TextBox 31">
            <a:extLst>
              <a:ext uri="{FF2B5EF4-FFF2-40B4-BE49-F238E27FC236}">
                <a16:creationId xmlns:a16="http://schemas.microsoft.com/office/drawing/2014/main" id="{789AF53E-BF2F-4CF3-86AA-CEBEA2D37194}"/>
              </a:ext>
            </a:extLst>
          </p:cNvPr>
          <p:cNvSpPr txBox="1"/>
          <p:nvPr/>
        </p:nvSpPr>
        <p:spPr>
          <a:xfrm>
            <a:off x="4972051" y="2139151"/>
            <a:ext cx="2525718" cy="1622624"/>
          </a:xfrm>
          <a:prstGeom prst="rect">
            <a:avLst/>
          </a:prstGeom>
          <a:noFill/>
        </p:spPr>
        <p:txBody>
          <a:bodyPr wrap="square" rtlCol="0">
            <a:spAutoFit/>
          </a:bodyPr>
          <a:lstStyle/>
          <a:p>
            <a:pPr algn="ctr"/>
            <a:r>
              <a:rPr lang="en-US" sz="4800" b="1">
                <a:solidFill>
                  <a:srgbClr val="E30613"/>
                </a:solidFill>
                <a:latin typeface="+mj-lt"/>
              </a:rPr>
              <a:t>$5.07*</a:t>
            </a:r>
            <a:endParaRPr lang="en-US" sz="6600" b="1">
              <a:solidFill>
                <a:srgbClr val="E30613"/>
              </a:solidFill>
              <a:latin typeface="+mj-lt"/>
            </a:endParaRPr>
          </a:p>
          <a:p>
            <a:pPr algn="ctr"/>
            <a:r>
              <a:rPr lang="en-US" sz="1600"/>
              <a:t>Per Square Foot </a:t>
            </a:r>
            <a:r>
              <a:rPr lang="en-US" sz="1600" err="1"/>
              <a:t>OpEx</a:t>
            </a:r>
            <a:r>
              <a:rPr lang="en-US" sz="1600"/>
              <a:t> in State Owned Buildings</a:t>
            </a:r>
          </a:p>
          <a:p>
            <a:endParaRPr lang="en-US"/>
          </a:p>
        </p:txBody>
      </p:sp>
      <p:sp>
        <p:nvSpPr>
          <p:cNvPr id="33" name="TextBox 32">
            <a:extLst>
              <a:ext uri="{FF2B5EF4-FFF2-40B4-BE49-F238E27FC236}">
                <a16:creationId xmlns:a16="http://schemas.microsoft.com/office/drawing/2014/main" id="{756FF11C-4619-48B1-ADCD-0FFFDD8F52DD}"/>
              </a:ext>
            </a:extLst>
          </p:cNvPr>
          <p:cNvSpPr txBox="1"/>
          <p:nvPr/>
        </p:nvSpPr>
        <p:spPr>
          <a:xfrm>
            <a:off x="3423757" y="4114117"/>
            <a:ext cx="2252777" cy="1323439"/>
          </a:xfrm>
          <a:prstGeom prst="rect">
            <a:avLst/>
          </a:prstGeom>
          <a:noFill/>
        </p:spPr>
        <p:txBody>
          <a:bodyPr wrap="square" rtlCol="0">
            <a:spAutoFit/>
          </a:bodyPr>
          <a:lstStyle/>
          <a:p>
            <a:pPr algn="ctr"/>
            <a:r>
              <a:rPr lang="en-US" sz="4800" b="1">
                <a:solidFill>
                  <a:srgbClr val="E30613"/>
                </a:solidFill>
                <a:latin typeface="+mj-lt"/>
              </a:rPr>
              <a:t>$16.41</a:t>
            </a:r>
            <a:endParaRPr lang="en-US" sz="6600" b="1">
              <a:solidFill>
                <a:srgbClr val="E30613"/>
              </a:solidFill>
              <a:latin typeface="+mj-lt"/>
            </a:endParaRPr>
          </a:p>
          <a:p>
            <a:pPr algn="ctr"/>
            <a:r>
              <a:rPr lang="en-US" sz="1600"/>
              <a:t>Average Rent </a:t>
            </a:r>
          </a:p>
          <a:p>
            <a:pPr algn="ctr"/>
            <a:r>
              <a:rPr lang="en-US" sz="1600"/>
              <a:t>Per Square Foot</a:t>
            </a:r>
            <a:endParaRPr lang="en-US"/>
          </a:p>
        </p:txBody>
      </p:sp>
      <p:sp>
        <p:nvSpPr>
          <p:cNvPr id="34" name="TextBox 33">
            <a:extLst>
              <a:ext uri="{FF2B5EF4-FFF2-40B4-BE49-F238E27FC236}">
                <a16:creationId xmlns:a16="http://schemas.microsoft.com/office/drawing/2014/main" id="{30FF588F-E412-431A-A63A-45FBF7A7C44F}"/>
              </a:ext>
            </a:extLst>
          </p:cNvPr>
          <p:cNvSpPr txBox="1"/>
          <p:nvPr/>
        </p:nvSpPr>
        <p:spPr>
          <a:xfrm>
            <a:off x="7541951" y="6014387"/>
            <a:ext cx="5064404" cy="338554"/>
          </a:xfrm>
          <a:prstGeom prst="rect">
            <a:avLst/>
          </a:prstGeom>
          <a:noFill/>
        </p:spPr>
        <p:txBody>
          <a:bodyPr wrap="square" rtlCol="0">
            <a:spAutoFit/>
          </a:bodyPr>
          <a:lstStyle/>
          <a:p>
            <a:pPr algn="ctr"/>
            <a:r>
              <a:rPr lang="en-US" sz="1600"/>
              <a:t>Oklahoma City Properties</a:t>
            </a:r>
            <a:endParaRPr lang="en-US"/>
          </a:p>
        </p:txBody>
      </p:sp>
      <p:pic>
        <p:nvPicPr>
          <p:cNvPr id="4" name="Picture 3">
            <a:extLst>
              <a:ext uri="{FF2B5EF4-FFF2-40B4-BE49-F238E27FC236}">
                <a16:creationId xmlns:a16="http://schemas.microsoft.com/office/drawing/2014/main" id="{786DB877-4302-41F4-B6D7-D7D1C855F0BA}"/>
              </a:ext>
            </a:extLst>
          </p:cNvPr>
          <p:cNvPicPr>
            <a:picLocks noChangeAspect="1"/>
          </p:cNvPicPr>
          <p:nvPr/>
        </p:nvPicPr>
        <p:blipFill>
          <a:blip r:embed="rId3"/>
          <a:stretch>
            <a:fillRect/>
          </a:stretch>
        </p:blipFill>
        <p:spPr>
          <a:xfrm>
            <a:off x="7541951" y="1772561"/>
            <a:ext cx="5064404" cy="4227278"/>
          </a:xfrm>
          <a:prstGeom prst="rect">
            <a:avLst/>
          </a:prstGeom>
        </p:spPr>
      </p:pic>
      <p:sp>
        <p:nvSpPr>
          <p:cNvPr id="2" name="TextBox 1">
            <a:extLst>
              <a:ext uri="{FF2B5EF4-FFF2-40B4-BE49-F238E27FC236}">
                <a16:creationId xmlns:a16="http://schemas.microsoft.com/office/drawing/2014/main" id="{7B99F810-4305-43EE-A3B3-CF01F2D724C1}"/>
              </a:ext>
            </a:extLst>
          </p:cNvPr>
          <p:cNvSpPr txBox="1"/>
          <p:nvPr/>
        </p:nvSpPr>
        <p:spPr>
          <a:xfrm>
            <a:off x="335757" y="6291129"/>
            <a:ext cx="2895119" cy="261610"/>
          </a:xfrm>
          <a:prstGeom prst="rect">
            <a:avLst/>
          </a:prstGeom>
          <a:noFill/>
        </p:spPr>
        <p:txBody>
          <a:bodyPr wrap="square" rtlCol="0">
            <a:spAutoFit/>
          </a:bodyPr>
          <a:lstStyle/>
          <a:p>
            <a:r>
              <a:rPr lang="en-US" sz="1100" i="1"/>
              <a:t>*Excludes utilities</a:t>
            </a:r>
          </a:p>
        </p:txBody>
      </p:sp>
    </p:spTree>
    <p:extLst>
      <p:ext uri="{BB962C8B-B14F-4D97-AF65-F5344CB8AC3E}">
        <p14:creationId xmlns:p14="http://schemas.microsoft.com/office/powerpoint/2010/main" val="163805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69B651-4B7F-4F68-BAF6-D3E713E8B86C}"/>
              </a:ext>
            </a:extLst>
          </p:cNvPr>
          <p:cNvSpPr>
            <a:spLocks noGrp="1"/>
          </p:cNvSpPr>
          <p:nvPr>
            <p:ph type="body" sz="quarter" idx="15"/>
          </p:nvPr>
        </p:nvSpPr>
        <p:spPr>
          <a:xfrm>
            <a:off x="420624" y="1289304"/>
            <a:ext cx="8809101" cy="5156200"/>
          </a:xfrm>
        </p:spPr>
        <p:txBody>
          <a:bodyPr/>
          <a:lstStyle/>
          <a:p>
            <a:r>
              <a:rPr lang="en-US"/>
              <a:t>JLL believes that the State can </a:t>
            </a:r>
            <a:r>
              <a:rPr lang="en-US" b="1" u="sng"/>
              <a:t>save over a hundred million dollars</a:t>
            </a:r>
            <a:r>
              <a:rPr lang="en-US"/>
              <a:t> in real estate expenditures in the years following the adoption of the recommendations described in this report. </a:t>
            </a:r>
          </a:p>
          <a:p>
            <a:r>
              <a:rPr lang="en-US"/>
              <a:t>These savings are illustrated by JLL’s analysis of the Oklahoma City portfolio which resulted in </a:t>
            </a:r>
            <a:r>
              <a:rPr lang="en-US" b="1" u="sng"/>
              <a:t>savings of $76 million</a:t>
            </a:r>
            <a:r>
              <a:rPr lang="en-US"/>
              <a:t> and the ability to exit most leased spaces and consolidate into the Capital Complex. </a:t>
            </a:r>
          </a:p>
          <a:p>
            <a:r>
              <a:rPr lang="en-US"/>
              <a:t>To achieve the savings </a:t>
            </a:r>
            <a:r>
              <a:rPr lang="en-US" b="1" u="sng"/>
              <a:t>requires the integrated implementation</a:t>
            </a:r>
            <a:r>
              <a:rPr lang="en-US"/>
              <a:t> of several of the recommendations contained in this report. The key recommendations in this report address:</a:t>
            </a:r>
          </a:p>
          <a:p>
            <a:pPr marL="342900" indent="-342900">
              <a:spcBef>
                <a:spcPts val="1200"/>
              </a:spcBef>
              <a:buFont typeface="Arial" panose="020B0604020202020204" pitchFamily="34" charset="0"/>
              <a:buChar char="•"/>
            </a:pPr>
            <a:r>
              <a:rPr lang="en-US"/>
              <a:t>Adoption of comprehensive telework program</a:t>
            </a:r>
          </a:p>
          <a:p>
            <a:pPr marL="342900" indent="-342900">
              <a:spcBef>
                <a:spcPts val="600"/>
              </a:spcBef>
              <a:buFont typeface="Arial" panose="020B0604020202020204" pitchFamily="34" charset="0"/>
              <a:buChar char="•"/>
            </a:pPr>
            <a:r>
              <a:rPr lang="en-US"/>
              <a:t>Portfolio reduction through telework adoption</a:t>
            </a:r>
          </a:p>
          <a:p>
            <a:pPr marL="342900" indent="-342900">
              <a:spcBef>
                <a:spcPts val="600"/>
              </a:spcBef>
              <a:buFont typeface="Arial" panose="020B0604020202020204" pitchFamily="34" charset="0"/>
              <a:buChar char="•"/>
            </a:pPr>
            <a:r>
              <a:rPr lang="en-US"/>
              <a:t>Selection and implementation of technology solutions</a:t>
            </a:r>
          </a:p>
          <a:p>
            <a:pPr marL="342900" indent="-342900">
              <a:spcBef>
                <a:spcPts val="600"/>
              </a:spcBef>
              <a:buFont typeface="Arial" panose="020B0604020202020204" pitchFamily="34" charset="0"/>
              <a:buChar char="•"/>
            </a:pPr>
            <a:r>
              <a:rPr lang="en-US"/>
              <a:t>Adoption of chargeback system for funding deferred maintenance</a:t>
            </a:r>
          </a:p>
          <a:p>
            <a:pPr marL="342900" indent="-342900">
              <a:spcBef>
                <a:spcPts val="600"/>
              </a:spcBef>
              <a:buFont typeface="Arial" panose="020B0604020202020204" pitchFamily="34" charset="0"/>
              <a:buChar char="•"/>
            </a:pPr>
            <a:r>
              <a:rPr lang="en-US"/>
              <a:t>Consolidation of private sector facilities maintenance contracts</a:t>
            </a:r>
          </a:p>
          <a:p>
            <a:pPr marL="342900" indent="-342900">
              <a:spcBef>
                <a:spcPts val="600"/>
              </a:spcBef>
              <a:buFont typeface="Arial" panose="020B0604020202020204" pitchFamily="34" charset="0"/>
              <a:buChar char="•"/>
            </a:pPr>
            <a:r>
              <a:rPr lang="en-US"/>
              <a:t>Enforcement of State-wide adherence to real estate policies</a:t>
            </a:r>
          </a:p>
          <a:p>
            <a:endParaRPr lang="en-US"/>
          </a:p>
          <a:p>
            <a:r>
              <a:rPr lang="en-US"/>
              <a:t> </a:t>
            </a:r>
          </a:p>
        </p:txBody>
      </p:sp>
      <p:sp>
        <p:nvSpPr>
          <p:cNvPr id="3" name="Content Placeholder 2">
            <a:extLst>
              <a:ext uri="{FF2B5EF4-FFF2-40B4-BE49-F238E27FC236}">
                <a16:creationId xmlns:a16="http://schemas.microsoft.com/office/drawing/2014/main" id="{8E2F6332-8D40-4856-A657-F006424BC56A}"/>
              </a:ext>
            </a:extLst>
          </p:cNvPr>
          <p:cNvSpPr>
            <a:spLocks noGrp="1"/>
          </p:cNvSpPr>
          <p:nvPr>
            <p:ph type="body" sz="quarter" idx="16"/>
          </p:nvPr>
        </p:nvSpPr>
        <p:spPr/>
        <p:txBody>
          <a:bodyPr/>
          <a:lstStyle/>
          <a:p>
            <a:r>
              <a:rPr lang="en-US"/>
              <a:t>Summary of Recommendations</a:t>
            </a:r>
          </a:p>
        </p:txBody>
      </p:sp>
      <p:pic>
        <p:nvPicPr>
          <p:cNvPr id="9" name="Picture 8" descr="Icon&#10;&#10;Description automatically generated">
            <a:extLst>
              <a:ext uri="{FF2B5EF4-FFF2-40B4-BE49-F238E27FC236}">
                <a16:creationId xmlns:a16="http://schemas.microsoft.com/office/drawing/2014/main" id="{A2AE5E34-4565-44AF-B8E6-11CF5EED59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331" y="2486593"/>
            <a:ext cx="2542037" cy="2542037"/>
          </a:xfrm>
          <a:prstGeom prst="rect">
            <a:avLst/>
          </a:prstGeom>
        </p:spPr>
      </p:pic>
      <p:sp>
        <p:nvSpPr>
          <p:cNvPr id="6" name="Slide Number Placeholder 3">
            <a:extLst>
              <a:ext uri="{FF2B5EF4-FFF2-40B4-BE49-F238E27FC236}">
                <a16:creationId xmlns:a16="http://schemas.microsoft.com/office/drawing/2014/main" id="{157813AE-820D-468F-9B43-EF2DECA9FFFD}"/>
              </a:ext>
            </a:extLst>
          </p:cNvPr>
          <p:cNvSpPr>
            <a:spLocks noGrp="1"/>
          </p:cNvSpPr>
          <p:nvPr>
            <p:ph type="sldNum" sz="quarter" idx="4"/>
          </p:nvPr>
        </p:nvSpPr>
        <p:spPr>
          <a:xfrm>
            <a:off x="10632439" y="7304414"/>
            <a:ext cx="1764664" cy="187713"/>
          </a:xfrm>
        </p:spPr>
        <p:txBody>
          <a:bodyPr/>
          <a:lstStyle/>
          <a:p>
            <a:r>
              <a:rPr lang="en-US"/>
              <a:t>5</a:t>
            </a:r>
          </a:p>
        </p:txBody>
      </p:sp>
    </p:spTree>
    <p:extLst>
      <p:ext uri="{BB962C8B-B14F-4D97-AF65-F5344CB8AC3E}">
        <p14:creationId xmlns:p14="http://schemas.microsoft.com/office/powerpoint/2010/main" val="260896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FD3CC-B134-4A8A-B27A-FE5A8234D1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6844C50-63AD-497E-BAE4-1BB77CD03682}"/>
              </a:ext>
            </a:extLst>
          </p:cNvPr>
          <p:cNvSpPr>
            <a:spLocks noGrp="1"/>
          </p:cNvSpPr>
          <p:nvPr>
            <p:ph type="body" sz="quarter" idx="4294967295"/>
          </p:nvPr>
        </p:nvSpPr>
        <p:spPr>
          <a:xfrm>
            <a:off x="404498" y="766208"/>
            <a:ext cx="6411938" cy="378778"/>
          </a:xfrm>
          <a:prstGeom prst="rect">
            <a:avLst/>
          </a:prstGeom>
        </p:spPr>
        <p:txBody>
          <a:bodyPr/>
          <a:lstStyle/>
          <a:p>
            <a:r>
              <a:rPr lang="en-US" sz="2000" i="0">
                <a:latin typeface="+mj-lt"/>
              </a:rPr>
              <a:t>Telework Finding and Recommendations</a:t>
            </a:r>
          </a:p>
        </p:txBody>
      </p:sp>
      <p:sp>
        <p:nvSpPr>
          <p:cNvPr id="5" name="Slide Number Placeholder 3">
            <a:extLst>
              <a:ext uri="{FF2B5EF4-FFF2-40B4-BE49-F238E27FC236}">
                <a16:creationId xmlns:a16="http://schemas.microsoft.com/office/drawing/2014/main" id="{058E342D-369E-4AAE-8F5C-BE5FD2D1FA3E}"/>
              </a:ext>
            </a:extLst>
          </p:cNvPr>
          <p:cNvSpPr>
            <a:spLocks noGrp="1"/>
          </p:cNvSpPr>
          <p:nvPr>
            <p:ph type="sldNum" sz="quarter" idx="4"/>
          </p:nvPr>
        </p:nvSpPr>
        <p:spPr>
          <a:xfrm>
            <a:off x="10632439" y="7304414"/>
            <a:ext cx="1764664" cy="187713"/>
          </a:xfrm>
        </p:spPr>
        <p:txBody>
          <a:bodyPr/>
          <a:lstStyle/>
          <a:p>
            <a:r>
              <a:rPr lang="en-US"/>
              <a:t>6</a:t>
            </a:r>
          </a:p>
        </p:txBody>
      </p:sp>
      <p:sp>
        <p:nvSpPr>
          <p:cNvPr id="7" name="Rectangle: Rounded Corners 6">
            <a:extLst>
              <a:ext uri="{FF2B5EF4-FFF2-40B4-BE49-F238E27FC236}">
                <a16:creationId xmlns:a16="http://schemas.microsoft.com/office/drawing/2014/main" id="{8FC67BEC-8F2D-4FA7-89D6-84D63A4BAFEF}"/>
              </a:ext>
            </a:extLst>
          </p:cNvPr>
          <p:cNvSpPr/>
          <p:nvPr/>
        </p:nvSpPr>
        <p:spPr>
          <a:xfrm>
            <a:off x="606690" y="1466596"/>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FINDING</a:t>
            </a:r>
          </a:p>
          <a:p>
            <a:pPr marL="285750" lvl="0" indent="-285750">
              <a:buFont typeface="Arial" panose="020B0604020202020204" pitchFamily="34" charset="0"/>
              <a:buChar char="•"/>
            </a:pPr>
            <a:r>
              <a:rPr lang="en-US" sz="1400">
                <a:solidFill>
                  <a:schemeClr val="tx1"/>
                </a:solidFill>
                <a:cs typeface="Calibri"/>
              </a:rPr>
              <a:t>The State </a:t>
            </a:r>
            <a:r>
              <a:rPr lang="en-US" sz="1400" u="sng">
                <a:solidFill>
                  <a:schemeClr val="tx1"/>
                </a:solidFill>
                <a:cs typeface="Calibri"/>
              </a:rPr>
              <a:t>does not have a comprehensive all-agency telework policy</a:t>
            </a:r>
            <a:r>
              <a:rPr lang="en-US" sz="1400">
                <a:solidFill>
                  <a:schemeClr val="tx1"/>
                </a:solidFill>
                <a:cs typeface="Calibri"/>
              </a:rPr>
              <a:t>. </a:t>
            </a:r>
          </a:p>
          <a:p>
            <a:pPr marL="285750" lvl="0" indent="-285750">
              <a:spcBef>
                <a:spcPts val="600"/>
              </a:spcBef>
              <a:buFont typeface="Arial" panose="020B0604020202020204" pitchFamily="34" charset="0"/>
              <a:buChar char="•"/>
            </a:pPr>
            <a:r>
              <a:rPr lang="en-US" sz="1400">
                <a:solidFill>
                  <a:schemeClr val="tx1"/>
                </a:solidFill>
                <a:cs typeface="Calibri" panose="020F0502020204030204" pitchFamily="34" charset="0"/>
              </a:rPr>
              <a:t>Senior management believes </a:t>
            </a:r>
            <a:r>
              <a:rPr lang="en-US" sz="1400" u="sng">
                <a:solidFill>
                  <a:schemeClr val="tx1"/>
                </a:solidFill>
                <a:cs typeface="Calibri" panose="020F0502020204030204" pitchFamily="34" charset="0"/>
              </a:rPr>
              <a:t>remote work has been very effective</a:t>
            </a:r>
            <a:r>
              <a:rPr lang="en-US" sz="1400">
                <a:solidFill>
                  <a:schemeClr val="tx1"/>
                </a:solidFill>
                <a:cs typeface="Calibri" panose="020F0502020204030204" pitchFamily="34" charset="0"/>
              </a:rPr>
              <a:t>, with little loss of productivity and for some jobs, productivity has increased.</a:t>
            </a:r>
            <a:endParaRPr lang="en-US" sz="1400">
              <a:solidFill>
                <a:schemeClr val="tx1"/>
              </a:solidFill>
              <a:cs typeface="Calibri"/>
            </a:endParaRPr>
          </a:p>
        </p:txBody>
      </p:sp>
      <p:sp>
        <p:nvSpPr>
          <p:cNvPr id="8" name="Rectangle: Rounded Corners 7">
            <a:extLst>
              <a:ext uri="{FF2B5EF4-FFF2-40B4-BE49-F238E27FC236}">
                <a16:creationId xmlns:a16="http://schemas.microsoft.com/office/drawing/2014/main" id="{09BA5DB9-89C0-43E1-A627-C2F58B3C2293}"/>
              </a:ext>
            </a:extLst>
          </p:cNvPr>
          <p:cNvSpPr/>
          <p:nvPr/>
        </p:nvSpPr>
        <p:spPr>
          <a:xfrm>
            <a:off x="5227966" y="1466595"/>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IMPLICATIONS</a:t>
            </a:r>
          </a:p>
          <a:p>
            <a:pPr marL="285750" lvl="0" indent="-285750">
              <a:buClrTx/>
              <a:buSzTx/>
              <a:buFont typeface="Arial" panose="020B0604020202020204" pitchFamily="34" charset="0"/>
              <a:buChar char="•"/>
            </a:pPr>
            <a:r>
              <a:rPr lang="en-US" sz="1400">
                <a:solidFill>
                  <a:schemeClr val="tx1"/>
                </a:solidFill>
                <a:cs typeface="Calibri"/>
              </a:rPr>
              <a:t>The State would greatly benefit by thoughtfully </a:t>
            </a:r>
            <a:r>
              <a:rPr lang="en-US" sz="1400" u="sng">
                <a:solidFill>
                  <a:schemeClr val="tx1"/>
                </a:solidFill>
                <a:cs typeface="Calibri"/>
              </a:rPr>
              <a:t>developing a state-wide telework program</a:t>
            </a:r>
            <a:r>
              <a:rPr lang="en-US" sz="1400">
                <a:solidFill>
                  <a:schemeClr val="tx1"/>
                </a:solidFill>
                <a:cs typeface="Calibri"/>
              </a:rPr>
              <a:t> to ensure the implementation of a comprehensive telework strategy that </a:t>
            </a:r>
            <a:r>
              <a:rPr lang="en-US" sz="1400" u="sng">
                <a:solidFill>
                  <a:schemeClr val="tx1"/>
                </a:solidFill>
                <a:cs typeface="Calibri"/>
              </a:rPr>
              <a:t>incorporates best practices and ensures continuity </a:t>
            </a:r>
            <a:r>
              <a:rPr lang="en-US" sz="1400">
                <a:solidFill>
                  <a:schemeClr val="tx1"/>
                </a:solidFill>
                <a:cs typeface="Calibri"/>
              </a:rPr>
              <a:t>within and between state agencies.</a:t>
            </a:r>
            <a:endParaRPr lang="en-US" sz="1400">
              <a:solidFill>
                <a:schemeClr val="tx1"/>
              </a:solidFill>
            </a:endParaRPr>
          </a:p>
        </p:txBody>
      </p:sp>
      <p:sp>
        <p:nvSpPr>
          <p:cNvPr id="9" name="Rectangle: Rounded Corners 8">
            <a:extLst>
              <a:ext uri="{FF2B5EF4-FFF2-40B4-BE49-F238E27FC236}">
                <a16:creationId xmlns:a16="http://schemas.microsoft.com/office/drawing/2014/main" id="{E1F58937-45C5-4101-8D5E-0DE6BC1762D5}"/>
              </a:ext>
            </a:extLst>
          </p:cNvPr>
          <p:cNvSpPr/>
          <p:nvPr/>
        </p:nvSpPr>
        <p:spPr>
          <a:xfrm>
            <a:off x="617081" y="4107872"/>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RECOMMENDATIONS</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Establish a </a:t>
            </a:r>
            <a:r>
              <a:rPr lang="en-US" sz="1400" u="sng">
                <a:solidFill>
                  <a:schemeClr val="tx1"/>
                </a:solidFill>
                <a:cs typeface="Calibri" panose="020F0502020204030204" pitchFamily="34" charset="0"/>
              </a:rPr>
              <a:t>multi-agency  task force to </a:t>
            </a:r>
            <a:r>
              <a:rPr lang="en-US" sz="1400">
                <a:solidFill>
                  <a:schemeClr val="tx1"/>
                </a:solidFill>
                <a:cs typeface="Calibri" panose="020F0502020204030204" pitchFamily="34" charset="0"/>
              </a:rPr>
              <a:t>develop a statewide telework program and supporting policies.</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Involve HR, IT, and real estate to develop the program taking an integrated and holistic approach.</a:t>
            </a:r>
          </a:p>
          <a:p>
            <a:pPr marL="285750" lvl="0" indent="-285750" defTabSz="666750">
              <a:lnSpc>
                <a:spcPct val="90000"/>
              </a:lnSpc>
              <a:spcBef>
                <a:spcPct val="0"/>
              </a:spcBef>
              <a:spcAft>
                <a:spcPct val="35000"/>
              </a:spcAft>
              <a:buFont typeface="Arial" panose="020B0604020202020204" pitchFamily="34" charset="0"/>
              <a:buChar char="•"/>
            </a:pPr>
            <a:r>
              <a:rPr lang="en-US" sz="1400">
                <a:solidFill>
                  <a:schemeClr val="tx1"/>
                </a:solidFill>
                <a:cs typeface="Calibri" panose="020F0502020204030204" pitchFamily="34" charset="0"/>
              </a:rPr>
              <a:t>Pilot the comprehensive program for proof of concept. </a:t>
            </a:r>
            <a:endParaRPr lang="en-US" sz="1400">
              <a:solidFill>
                <a:schemeClr val="tx1"/>
              </a:solidFill>
            </a:endParaRPr>
          </a:p>
        </p:txBody>
      </p:sp>
      <p:sp>
        <p:nvSpPr>
          <p:cNvPr id="10" name="Rectangle: Rounded Corners 9">
            <a:extLst>
              <a:ext uri="{FF2B5EF4-FFF2-40B4-BE49-F238E27FC236}">
                <a16:creationId xmlns:a16="http://schemas.microsoft.com/office/drawing/2014/main" id="{B25DB374-352E-47CD-B4FC-D7BF520A2283}"/>
              </a:ext>
            </a:extLst>
          </p:cNvPr>
          <p:cNvSpPr/>
          <p:nvPr/>
        </p:nvSpPr>
        <p:spPr>
          <a:xfrm>
            <a:off x="5227966" y="4107871"/>
            <a:ext cx="358661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BENEFITS</a:t>
            </a:r>
          </a:p>
          <a:p>
            <a:pPr marL="285750" lvl="0" indent="-285750">
              <a:buFont typeface="Arial" panose="020B0604020202020204" pitchFamily="34" charset="0"/>
              <a:buChar char="•"/>
            </a:pPr>
            <a:r>
              <a:rPr lang="en-US" sz="1400">
                <a:solidFill>
                  <a:schemeClr val="tx1"/>
                </a:solidFill>
                <a:cs typeface="Calibri" panose="020F0502020204030204" pitchFamily="34" charset="0"/>
              </a:rPr>
              <a:t>A comprehensive telework policy will support attraction and retention of employees, significantly reduce real estate costs, improve access to talent in rural areas, improve overall productivity, and reduce stress on infrastructure.</a:t>
            </a:r>
            <a:endParaRPr lang="en-US" sz="1400">
              <a:solidFill>
                <a:schemeClr val="tx1"/>
              </a:solidFill>
            </a:endParaRPr>
          </a:p>
        </p:txBody>
      </p:sp>
      <p:sp>
        <p:nvSpPr>
          <p:cNvPr id="11" name="Rectangle: Rounded Corners 10">
            <a:extLst>
              <a:ext uri="{FF2B5EF4-FFF2-40B4-BE49-F238E27FC236}">
                <a16:creationId xmlns:a16="http://schemas.microsoft.com/office/drawing/2014/main" id="{361CD424-1DF0-4970-9F1A-E520D4C51701}"/>
              </a:ext>
            </a:extLst>
          </p:cNvPr>
          <p:cNvSpPr/>
          <p:nvPr/>
        </p:nvSpPr>
        <p:spPr>
          <a:xfrm>
            <a:off x="9332378" y="2814204"/>
            <a:ext cx="3176939" cy="2143991"/>
          </a:xfrm>
          <a:prstGeom prst="roundRect">
            <a:avLst/>
          </a:prstGeom>
          <a:solidFill>
            <a:srgbClr val="D9D9D9"/>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algn="just" defTabSz="666750">
              <a:lnSpc>
                <a:spcPct val="90000"/>
              </a:lnSpc>
              <a:spcBef>
                <a:spcPct val="0"/>
              </a:spcBef>
              <a:spcAft>
                <a:spcPct val="35000"/>
              </a:spcAft>
            </a:pPr>
            <a:r>
              <a:rPr lang="en-US" sz="1400" b="1">
                <a:solidFill>
                  <a:schemeClr val="tx1"/>
                </a:solidFill>
                <a:latin typeface="Source Sans Pro"/>
                <a:cs typeface="Calibri" panose="020F0502020204030204" pitchFamily="34" charset="0"/>
              </a:rPr>
              <a:t>CONSIDERATIONS</a:t>
            </a:r>
          </a:p>
          <a:p>
            <a:pPr lvl="0" defTabSz="900838">
              <a:defRPr/>
            </a:pPr>
            <a:r>
              <a:rPr lang="en-US" sz="1400">
                <a:solidFill>
                  <a:schemeClr val="tx1"/>
                </a:solidFill>
                <a:cs typeface="Calibri" panose="020F0502020204030204" pitchFamily="34" charset="0"/>
              </a:rPr>
              <a:t>Learn from pilots currently underway (DHS/OMES), and other states adopting telework. </a:t>
            </a:r>
          </a:p>
          <a:p>
            <a:pPr lvl="0" defTabSz="900838">
              <a:defRPr/>
            </a:pPr>
            <a:r>
              <a:rPr lang="en-US" sz="1400">
                <a:solidFill>
                  <a:schemeClr val="tx1"/>
                </a:solidFill>
                <a:cs typeface="Calibri" panose="020F0502020204030204" pitchFamily="34" charset="0"/>
              </a:rPr>
              <a:t>Retain outside consultant support as needed.</a:t>
            </a:r>
          </a:p>
          <a:p>
            <a:pPr lvl="0" defTabSz="900838">
              <a:defRPr/>
            </a:pPr>
            <a:endParaRPr lang="en-US" sz="1400">
              <a:solidFill>
                <a:schemeClr val="tx1"/>
              </a:solidFill>
              <a:cs typeface="Calibri" panose="020F0502020204030204" pitchFamily="34" charset="0"/>
            </a:endParaRPr>
          </a:p>
        </p:txBody>
      </p:sp>
      <p:cxnSp>
        <p:nvCxnSpPr>
          <p:cNvPr id="13" name="Straight Arrow Connector 12">
            <a:extLst>
              <a:ext uri="{FF2B5EF4-FFF2-40B4-BE49-F238E27FC236}">
                <a16:creationId xmlns:a16="http://schemas.microsoft.com/office/drawing/2014/main" id="{5A8A4F62-0266-4CA7-924C-212C5B5E7CD7}"/>
              </a:ext>
            </a:extLst>
          </p:cNvPr>
          <p:cNvCxnSpPr>
            <a:cxnSpLocks/>
            <a:stCxn id="7" idx="3"/>
            <a:endCxn id="8" idx="1"/>
          </p:cNvCxnSpPr>
          <p:nvPr/>
        </p:nvCxnSpPr>
        <p:spPr>
          <a:xfrm flipV="1">
            <a:off x="4193309" y="2538591"/>
            <a:ext cx="103465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8CBDBE64-DBD4-4885-90F0-19EACAD5CFE4}"/>
              </a:ext>
            </a:extLst>
          </p:cNvPr>
          <p:cNvCxnSpPr>
            <a:cxnSpLocks/>
            <a:stCxn id="8" idx="2"/>
            <a:endCxn id="9" idx="0"/>
          </p:cNvCxnSpPr>
          <p:nvPr/>
        </p:nvCxnSpPr>
        <p:spPr>
          <a:xfrm rot="5400000">
            <a:off x="4467191" y="1553787"/>
            <a:ext cx="497286" cy="461088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5F2220-1094-4679-9D7D-9C604B917229}"/>
              </a:ext>
            </a:extLst>
          </p:cNvPr>
          <p:cNvCxnSpPr>
            <a:cxnSpLocks/>
            <a:stCxn id="9" idx="3"/>
            <a:endCxn id="10" idx="1"/>
          </p:cNvCxnSpPr>
          <p:nvPr/>
        </p:nvCxnSpPr>
        <p:spPr>
          <a:xfrm flipV="1">
            <a:off x="4203700" y="5179867"/>
            <a:ext cx="102426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51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art Placeholder 5">
            <a:extLst>
              <a:ext uri="{FF2B5EF4-FFF2-40B4-BE49-F238E27FC236}">
                <a16:creationId xmlns:a16="http://schemas.microsoft.com/office/drawing/2014/main" id="{2CBFD4D0-80F4-4E71-8120-50DE5C776389}"/>
              </a:ext>
            </a:extLst>
          </p:cNvPr>
          <p:cNvPicPr>
            <a:picLocks noGrp="1" noChangeAspect="1"/>
          </p:cNvPicPr>
          <p:nvPr>
            <p:ph type="chart" sz="quarter" idx="14"/>
          </p:nvPr>
        </p:nvPicPr>
        <p:blipFill rotWithShape="1">
          <a:blip r:embed="rId2">
            <a:extLst>
              <a:ext uri="{28A0092B-C50C-407E-A947-70E740481C1C}">
                <a14:useLocalDpi xmlns:a14="http://schemas.microsoft.com/office/drawing/2010/main" val="0"/>
              </a:ext>
            </a:extLst>
          </a:blip>
          <a:srcRect r="8899" b="9289"/>
          <a:stretch/>
        </p:blipFill>
        <p:spPr>
          <a:xfrm>
            <a:off x="6112376" y="1635352"/>
            <a:ext cx="6231662" cy="4559815"/>
          </a:xfrm>
          <a:ln>
            <a:solidFill>
              <a:schemeClr val="tx1"/>
            </a:solidFill>
          </a:ln>
        </p:spPr>
      </p:pic>
      <p:sp>
        <p:nvSpPr>
          <p:cNvPr id="9" name="Slide Number Placeholder 3">
            <a:extLst>
              <a:ext uri="{FF2B5EF4-FFF2-40B4-BE49-F238E27FC236}">
                <a16:creationId xmlns:a16="http://schemas.microsoft.com/office/drawing/2014/main" id="{6AC27552-2ED2-4B36-AF58-8DFC2425D8D9}"/>
              </a:ext>
            </a:extLst>
          </p:cNvPr>
          <p:cNvSpPr>
            <a:spLocks noGrp="1"/>
          </p:cNvSpPr>
          <p:nvPr>
            <p:ph type="sldNum" sz="quarter" idx="4"/>
          </p:nvPr>
        </p:nvSpPr>
        <p:spPr/>
        <p:txBody>
          <a:bodyPr/>
          <a:lstStyle/>
          <a:p>
            <a:r>
              <a:rPr lang="en-US"/>
              <a:t>7</a:t>
            </a:r>
          </a:p>
        </p:txBody>
      </p:sp>
      <p:sp>
        <p:nvSpPr>
          <p:cNvPr id="2" name="Content Placeholder 1">
            <a:extLst>
              <a:ext uri="{FF2B5EF4-FFF2-40B4-BE49-F238E27FC236}">
                <a16:creationId xmlns:a16="http://schemas.microsoft.com/office/drawing/2014/main" id="{18C11433-1742-4133-8633-805A15147120}"/>
              </a:ext>
            </a:extLst>
          </p:cNvPr>
          <p:cNvSpPr>
            <a:spLocks noGrp="1"/>
          </p:cNvSpPr>
          <p:nvPr>
            <p:ph type="body" sz="quarter" idx="15"/>
          </p:nvPr>
        </p:nvSpPr>
        <p:spPr>
          <a:xfrm>
            <a:off x="420624" y="1289304"/>
            <a:ext cx="3178477" cy="5156200"/>
          </a:xfrm>
        </p:spPr>
        <p:txBody>
          <a:bodyPr/>
          <a:lstStyle/>
          <a:p>
            <a:pPr lvl="2"/>
            <a:r>
              <a:rPr lang="en-US" sz="2000"/>
              <a:t>To illustrate how the sample program can be utilized, a scenario for a 100-employee agency with 50% telework adoption is shown.</a:t>
            </a:r>
          </a:p>
          <a:p>
            <a:pPr lvl="2"/>
            <a:r>
              <a:rPr lang="en-US" sz="2000"/>
              <a:t>The sample program forms the basis of the scenario shown in the following section.</a:t>
            </a:r>
          </a:p>
        </p:txBody>
      </p:sp>
      <p:pic>
        <p:nvPicPr>
          <p:cNvPr id="7" name="Picture 6">
            <a:extLst>
              <a:ext uri="{FF2B5EF4-FFF2-40B4-BE49-F238E27FC236}">
                <a16:creationId xmlns:a16="http://schemas.microsoft.com/office/drawing/2014/main" id="{39903AC1-E5AC-4986-A535-E4AABDFB29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562" y="4217128"/>
            <a:ext cx="2858076" cy="2121905"/>
          </a:xfrm>
          <a:prstGeom prst="rect">
            <a:avLst/>
          </a:prstGeom>
        </p:spPr>
      </p:pic>
      <p:sp>
        <p:nvSpPr>
          <p:cNvPr id="8" name="Rectangle 7">
            <a:extLst>
              <a:ext uri="{FF2B5EF4-FFF2-40B4-BE49-F238E27FC236}">
                <a16:creationId xmlns:a16="http://schemas.microsoft.com/office/drawing/2014/main" id="{63771DED-7472-4603-A07B-CDFC6DA51299}"/>
              </a:ext>
            </a:extLst>
          </p:cNvPr>
          <p:cNvSpPr/>
          <p:nvPr/>
        </p:nvSpPr>
        <p:spPr>
          <a:xfrm>
            <a:off x="6081448" y="1224104"/>
            <a:ext cx="6299528" cy="400110"/>
          </a:xfrm>
          <a:prstGeom prst="rect">
            <a:avLst/>
          </a:prstGeom>
        </p:spPr>
        <p:txBody>
          <a:bodyPr wrap="square">
            <a:spAutoFit/>
          </a:bodyPr>
          <a:lstStyle/>
          <a:p>
            <a:pPr algn="ctr"/>
            <a:r>
              <a:rPr lang="en-US" sz="2000">
                <a:solidFill>
                  <a:srgbClr val="616468"/>
                </a:solidFill>
              </a:rPr>
              <a:t>Illustrative Scenario at 50% Telework Adoption</a:t>
            </a:r>
          </a:p>
        </p:txBody>
      </p:sp>
      <p:sp>
        <p:nvSpPr>
          <p:cNvPr id="16" name="Text Placeholder 2">
            <a:extLst>
              <a:ext uri="{FF2B5EF4-FFF2-40B4-BE49-F238E27FC236}">
                <a16:creationId xmlns:a16="http://schemas.microsoft.com/office/drawing/2014/main" id="{389794C7-189F-49BF-8586-7CBEEAC4DCD7}"/>
              </a:ext>
            </a:extLst>
          </p:cNvPr>
          <p:cNvSpPr>
            <a:spLocks noGrp="1"/>
          </p:cNvSpPr>
          <p:nvPr>
            <p:ph type="body" sz="quarter" idx="11"/>
          </p:nvPr>
        </p:nvSpPr>
        <p:spPr>
          <a:xfrm>
            <a:off x="417513" y="808038"/>
            <a:ext cx="5796251" cy="330200"/>
          </a:xfrm>
        </p:spPr>
        <p:txBody>
          <a:bodyPr/>
          <a:lstStyle/>
          <a:p>
            <a:pPr algn="l"/>
            <a:r>
              <a:rPr lang="en-US" sz="2000"/>
              <a:t>Illustrative Scenario</a:t>
            </a:r>
          </a:p>
        </p:txBody>
      </p:sp>
      <p:grpSp>
        <p:nvGrpSpPr>
          <p:cNvPr id="17" name="Group 16">
            <a:extLst>
              <a:ext uri="{FF2B5EF4-FFF2-40B4-BE49-F238E27FC236}">
                <a16:creationId xmlns:a16="http://schemas.microsoft.com/office/drawing/2014/main" id="{9E2148FF-555A-46FF-96EF-FE7E2CDFC695}"/>
              </a:ext>
            </a:extLst>
          </p:cNvPr>
          <p:cNvGrpSpPr/>
          <p:nvPr/>
        </p:nvGrpSpPr>
        <p:grpSpPr>
          <a:xfrm>
            <a:off x="3599101" y="1634490"/>
            <a:ext cx="2332121" cy="4114800"/>
            <a:chOff x="6665808" y="1926339"/>
            <a:chExt cx="2332121" cy="4114800"/>
          </a:xfrm>
        </p:grpSpPr>
        <p:graphicFrame>
          <p:nvGraphicFramePr>
            <p:cNvPr id="18" name="Chart 17">
              <a:extLst>
                <a:ext uri="{FF2B5EF4-FFF2-40B4-BE49-F238E27FC236}">
                  <a16:creationId xmlns:a16="http://schemas.microsoft.com/office/drawing/2014/main" id="{102516B3-DD34-4AB1-B36B-FE5099479400}"/>
                </a:ext>
              </a:extLst>
            </p:cNvPr>
            <p:cNvGraphicFramePr/>
            <p:nvPr>
              <p:extLst>
                <p:ext uri="{D42A27DB-BD31-4B8C-83A1-F6EECF244321}">
                  <p14:modId xmlns:p14="http://schemas.microsoft.com/office/powerpoint/2010/main" val="449945049"/>
                </p:ext>
              </p:extLst>
            </p:nvPr>
          </p:nvGraphicFramePr>
          <p:xfrm>
            <a:off x="6684528" y="2111487"/>
            <a:ext cx="2293321" cy="3124990"/>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a:extLst>
                <a:ext uri="{FF2B5EF4-FFF2-40B4-BE49-F238E27FC236}">
                  <a16:creationId xmlns:a16="http://schemas.microsoft.com/office/drawing/2014/main" id="{061ECE3D-F91F-4419-B5D9-E0C246459E9A}"/>
                </a:ext>
              </a:extLst>
            </p:cNvPr>
            <p:cNvGrpSpPr/>
            <p:nvPr/>
          </p:nvGrpSpPr>
          <p:grpSpPr>
            <a:xfrm>
              <a:off x="6665808" y="1926339"/>
              <a:ext cx="2332121" cy="4114800"/>
              <a:chOff x="7135484" y="2202811"/>
              <a:chExt cx="2332121" cy="4114800"/>
            </a:xfrm>
          </p:grpSpPr>
          <p:sp>
            <p:nvSpPr>
              <p:cNvPr id="20" name="Rectangle 19">
                <a:extLst>
                  <a:ext uri="{FF2B5EF4-FFF2-40B4-BE49-F238E27FC236}">
                    <a16:creationId xmlns:a16="http://schemas.microsoft.com/office/drawing/2014/main" id="{02AB18CB-BACF-4EAE-93B9-638CE03BCF6B}"/>
                  </a:ext>
                </a:extLst>
              </p:cNvPr>
              <p:cNvSpPr>
                <a:spLocks/>
              </p:cNvSpPr>
              <p:nvPr/>
            </p:nvSpPr>
            <p:spPr>
              <a:xfrm>
                <a:off x="7167384" y="2202811"/>
                <a:ext cx="2286000" cy="4114800"/>
              </a:xfrm>
              <a:prstGeom prst="rect">
                <a:avLst/>
              </a:prstGeom>
              <a:noFill/>
              <a:ln w="12700">
                <a:solidFill>
                  <a:srgbClr val="6264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a:solidFill>
                      <a:srgbClr val="626468"/>
                    </a:solidFill>
                  </a:rPr>
                  <a:t>Scenario 3 </a:t>
                </a:r>
              </a:p>
              <a:p>
                <a:pPr algn="ctr"/>
                <a:r>
                  <a:rPr lang="en-US" sz="1000" b="1">
                    <a:solidFill>
                      <a:srgbClr val="626468"/>
                    </a:solidFill>
                  </a:rPr>
                  <a:t>50% Telework</a:t>
                </a: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endParaRPr lang="en-US" sz="1000">
                  <a:solidFill>
                    <a:srgbClr val="626468"/>
                  </a:solidFill>
                </a:endParaRPr>
              </a:p>
              <a:p>
                <a:pPr algn="ctr"/>
                <a:r>
                  <a:rPr lang="en-US" sz="1000">
                    <a:solidFill>
                      <a:srgbClr val="626468"/>
                    </a:solidFill>
                  </a:rPr>
                  <a:t>8 workstations for every 10 people</a:t>
                </a:r>
              </a:p>
            </p:txBody>
          </p:sp>
          <p:sp>
            <p:nvSpPr>
              <p:cNvPr id="21" name="TextBox 20">
                <a:extLst>
                  <a:ext uri="{FF2B5EF4-FFF2-40B4-BE49-F238E27FC236}">
                    <a16:creationId xmlns:a16="http://schemas.microsoft.com/office/drawing/2014/main" id="{4874DF6D-AA1C-4E6B-90E6-BE9621FF0F5B}"/>
                  </a:ext>
                </a:extLst>
              </p:cNvPr>
              <p:cNvSpPr txBox="1"/>
              <p:nvPr/>
            </p:nvSpPr>
            <p:spPr>
              <a:xfrm>
                <a:off x="7559976" y="3354060"/>
                <a:ext cx="1488721" cy="830997"/>
              </a:xfrm>
              <a:prstGeom prst="rect">
                <a:avLst/>
              </a:prstGeom>
              <a:noFill/>
            </p:spPr>
            <p:txBody>
              <a:bodyPr wrap="square" rtlCol="0">
                <a:spAutoFit/>
              </a:bodyPr>
              <a:lstStyle/>
              <a:p>
                <a:pPr algn="ctr"/>
                <a:r>
                  <a:rPr lang="en-US" sz="1600" b="1">
                    <a:solidFill>
                      <a:srgbClr val="626468"/>
                    </a:solidFill>
                  </a:rPr>
                  <a:t>79 Seats</a:t>
                </a:r>
              </a:p>
              <a:p>
                <a:pPr algn="ctr"/>
                <a:r>
                  <a:rPr lang="en-US" sz="1600" b="1">
                    <a:solidFill>
                      <a:srgbClr val="626468"/>
                    </a:solidFill>
                  </a:rPr>
                  <a:t>181 RSF / FTE</a:t>
                </a:r>
              </a:p>
              <a:p>
                <a:pPr algn="ctr"/>
                <a:r>
                  <a:rPr lang="en-US" sz="1600" b="1">
                    <a:solidFill>
                      <a:srgbClr val="626468"/>
                    </a:solidFill>
                  </a:rPr>
                  <a:t>18,067 RSF</a:t>
                </a:r>
              </a:p>
            </p:txBody>
          </p:sp>
          <p:grpSp>
            <p:nvGrpSpPr>
              <p:cNvPr id="22" name="Group 21">
                <a:extLst>
                  <a:ext uri="{FF2B5EF4-FFF2-40B4-BE49-F238E27FC236}">
                    <a16:creationId xmlns:a16="http://schemas.microsoft.com/office/drawing/2014/main" id="{E5615357-F9D3-454E-BD74-BA61C560914D}"/>
                  </a:ext>
                </a:extLst>
              </p:cNvPr>
              <p:cNvGrpSpPr/>
              <p:nvPr/>
            </p:nvGrpSpPr>
            <p:grpSpPr>
              <a:xfrm>
                <a:off x="7212903" y="5811477"/>
                <a:ext cx="2194961" cy="228600"/>
                <a:chOff x="8603928" y="5023154"/>
                <a:chExt cx="2194961" cy="228600"/>
              </a:xfrm>
            </p:grpSpPr>
            <p:pic>
              <p:nvPicPr>
                <p:cNvPr id="34" name="Picture 33" descr="Icon&#10;&#10;Description automatically generated">
                  <a:extLst>
                    <a:ext uri="{FF2B5EF4-FFF2-40B4-BE49-F238E27FC236}">
                      <a16:creationId xmlns:a16="http://schemas.microsoft.com/office/drawing/2014/main" id="{5311B23D-6CD8-45D4-9BE1-450D31456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3928" y="5023154"/>
                  <a:ext cx="228600" cy="228600"/>
                </a:xfrm>
                <a:prstGeom prst="rect">
                  <a:avLst/>
                </a:prstGeom>
              </p:spPr>
            </p:pic>
            <p:pic>
              <p:nvPicPr>
                <p:cNvPr id="35" name="Picture 34" descr="Icon&#10;&#10;Description automatically generated">
                  <a:extLst>
                    <a:ext uri="{FF2B5EF4-FFF2-40B4-BE49-F238E27FC236}">
                      <a16:creationId xmlns:a16="http://schemas.microsoft.com/office/drawing/2014/main" id="{DBD6599C-8740-430E-9B31-1CD808D353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5022" y="5023154"/>
                  <a:ext cx="228600" cy="228600"/>
                </a:xfrm>
                <a:prstGeom prst="rect">
                  <a:avLst/>
                </a:prstGeom>
              </p:spPr>
            </p:pic>
            <p:pic>
              <p:nvPicPr>
                <p:cNvPr id="36" name="Picture 35" descr="Icon&#10;&#10;Description automatically generated">
                  <a:extLst>
                    <a:ext uri="{FF2B5EF4-FFF2-40B4-BE49-F238E27FC236}">
                      <a16:creationId xmlns:a16="http://schemas.microsoft.com/office/drawing/2014/main" id="{27098663-4524-41B4-9997-28D96E6337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4207" y="5023154"/>
                  <a:ext cx="228600" cy="228600"/>
                </a:xfrm>
                <a:prstGeom prst="rect">
                  <a:avLst/>
                </a:prstGeom>
              </p:spPr>
            </p:pic>
            <p:pic>
              <p:nvPicPr>
                <p:cNvPr id="37" name="Picture 36" descr="Icon&#10;&#10;Description automatically generated">
                  <a:extLst>
                    <a:ext uri="{FF2B5EF4-FFF2-40B4-BE49-F238E27FC236}">
                      <a16:creationId xmlns:a16="http://schemas.microsoft.com/office/drawing/2014/main" id="{FBFCF476-C2AB-479E-B741-30E52014A7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4743" y="5023154"/>
                  <a:ext cx="228600" cy="228600"/>
                </a:xfrm>
                <a:prstGeom prst="rect">
                  <a:avLst/>
                </a:prstGeom>
              </p:spPr>
            </p:pic>
            <p:pic>
              <p:nvPicPr>
                <p:cNvPr id="38" name="Picture 37" descr="Icon&#10;&#10;Description automatically generated">
                  <a:extLst>
                    <a:ext uri="{FF2B5EF4-FFF2-40B4-BE49-F238E27FC236}">
                      <a16:creationId xmlns:a16="http://schemas.microsoft.com/office/drawing/2014/main" id="{BF26CE58-442A-4734-9100-6BC1B54D78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701" y="5023154"/>
                  <a:ext cx="228600" cy="228600"/>
                </a:xfrm>
                <a:prstGeom prst="rect">
                  <a:avLst/>
                </a:prstGeom>
              </p:spPr>
            </p:pic>
            <p:pic>
              <p:nvPicPr>
                <p:cNvPr id="39" name="Picture 38" descr="Icon&#10;&#10;Description automatically generated">
                  <a:extLst>
                    <a:ext uri="{FF2B5EF4-FFF2-40B4-BE49-F238E27FC236}">
                      <a16:creationId xmlns:a16="http://schemas.microsoft.com/office/drawing/2014/main" id="{B76B82FF-7637-4D4F-9024-5B3A4100B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516" y="5023154"/>
                  <a:ext cx="228600" cy="228600"/>
                </a:xfrm>
                <a:prstGeom prst="rect">
                  <a:avLst/>
                </a:prstGeom>
              </p:spPr>
            </p:pic>
            <p:pic>
              <p:nvPicPr>
                <p:cNvPr id="40" name="Picture 39" descr="Icon&#10;&#10;Description automatically generated">
                  <a:extLst>
                    <a:ext uri="{FF2B5EF4-FFF2-40B4-BE49-F238E27FC236}">
                      <a16:creationId xmlns:a16="http://schemas.microsoft.com/office/drawing/2014/main" id="{8FE5A02C-4FC5-433E-BA7D-2ED38AC30C51}"/>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358610" y="5023154"/>
                  <a:ext cx="228600" cy="228600"/>
                </a:xfrm>
                <a:prstGeom prst="rect">
                  <a:avLst/>
                </a:prstGeom>
              </p:spPr>
            </p:pic>
            <p:pic>
              <p:nvPicPr>
                <p:cNvPr id="41" name="Picture 40" descr="Icon&#10;&#10;Description automatically generated">
                  <a:extLst>
                    <a:ext uri="{FF2B5EF4-FFF2-40B4-BE49-F238E27FC236}">
                      <a16:creationId xmlns:a16="http://schemas.microsoft.com/office/drawing/2014/main" id="{EEA44CFA-F77E-4F39-86B3-C0F651CE5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7795" y="5023154"/>
                  <a:ext cx="228600" cy="228600"/>
                </a:xfrm>
                <a:prstGeom prst="rect">
                  <a:avLst/>
                </a:prstGeom>
              </p:spPr>
            </p:pic>
            <p:pic>
              <p:nvPicPr>
                <p:cNvPr id="42" name="Picture 41" descr="Icon&#10;&#10;Description automatically generated">
                  <a:extLst>
                    <a:ext uri="{FF2B5EF4-FFF2-40B4-BE49-F238E27FC236}">
                      <a16:creationId xmlns:a16="http://schemas.microsoft.com/office/drawing/2014/main" id="{460973E1-1951-497E-A851-400312C62A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8331" y="5023154"/>
                  <a:ext cx="228600" cy="228600"/>
                </a:xfrm>
                <a:prstGeom prst="rect">
                  <a:avLst/>
                </a:prstGeom>
              </p:spPr>
            </p:pic>
            <p:pic>
              <p:nvPicPr>
                <p:cNvPr id="43" name="Picture 42" descr="Icon&#10;&#10;Description automatically generated">
                  <a:extLst>
                    <a:ext uri="{FF2B5EF4-FFF2-40B4-BE49-F238E27FC236}">
                      <a16:creationId xmlns:a16="http://schemas.microsoft.com/office/drawing/2014/main" id="{92849612-B67F-4BD7-8BBB-48876F84C4C1}"/>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570289" y="5023154"/>
                  <a:ext cx="228600" cy="228600"/>
                </a:xfrm>
                <a:prstGeom prst="rect">
                  <a:avLst/>
                </a:prstGeom>
              </p:spPr>
            </p:pic>
          </p:grpSp>
          <p:grpSp>
            <p:nvGrpSpPr>
              <p:cNvPr id="23" name="Group 22">
                <a:extLst>
                  <a:ext uri="{FF2B5EF4-FFF2-40B4-BE49-F238E27FC236}">
                    <a16:creationId xmlns:a16="http://schemas.microsoft.com/office/drawing/2014/main" id="{CC1AE4A8-97CA-4E3F-B60F-9C6D8F95729E}"/>
                  </a:ext>
                </a:extLst>
              </p:cNvPr>
              <p:cNvGrpSpPr/>
              <p:nvPr/>
            </p:nvGrpSpPr>
            <p:grpSpPr>
              <a:xfrm>
                <a:off x="7135484" y="5415316"/>
                <a:ext cx="2332121" cy="365760"/>
                <a:chOff x="8519442" y="4522632"/>
                <a:chExt cx="2332121" cy="365760"/>
              </a:xfrm>
            </p:grpSpPr>
            <p:pic>
              <p:nvPicPr>
                <p:cNvPr id="24" name="Graphic 23" descr="Man">
                  <a:extLst>
                    <a:ext uri="{FF2B5EF4-FFF2-40B4-BE49-F238E27FC236}">
                      <a16:creationId xmlns:a16="http://schemas.microsoft.com/office/drawing/2014/main" id="{4820587E-A3E0-4282-A5DA-D2123F6C32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519442" y="4522632"/>
                  <a:ext cx="365760" cy="365760"/>
                </a:xfrm>
                <a:prstGeom prst="rect">
                  <a:avLst/>
                </a:prstGeom>
              </p:spPr>
            </p:pic>
            <p:pic>
              <p:nvPicPr>
                <p:cNvPr id="25" name="Graphic 24" descr="Man">
                  <a:extLst>
                    <a:ext uri="{FF2B5EF4-FFF2-40B4-BE49-F238E27FC236}">
                      <a16:creationId xmlns:a16="http://schemas.microsoft.com/office/drawing/2014/main" id="{8F1DBEB7-5609-4807-B7FB-E6B1DAEA33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736648" y="4522632"/>
                  <a:ext cx="365760" cy="365760"/>
                </a:xfrm>
                <a:prstGeom prst="rect">
                  <a:avLst/>
                </a:prstGeom>
              </p:spPr>
            </p:pic>
            <p:pic>
              <p:nvPicPr>
                <p:cNvPr id="26" name="Graphic 25" descr="Man">
                  <a:extLst>
                    <a:ext uri="{FF2B5EF4-FFF2-40B4-BE49-F238E27FC236}">
                      <a16:creationId xmlns:a16="http://schemas.microsoft.com/office/drawing/2014/main" id="{EE51E55E-3137-4D5B-BEE2-AFD3C97968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62756" y="4522632"/>
                  <a:ext cx="365760" cy="365760"/>
                </a:xfrm>
                <a:prstGeom prst="rect">
                  <a:avLst/>
                </a:prstGeom>
              </p:spPr>
            </p:pic>
            <p:pic>
              <p:nvPicPr>
                <p:cNvPr id="27" name="Graphic 26" descr="Man">
                  <a:extLst>
                    <a:ext uri="{FF2B5EF4-FFF2-40B4-BE49-F238E27FC236}">
                      <a16:creationId xmlns:a16="http://schemas.microsoft.com/office/drawing/2014/main" id="{96A7CDED-D8E6-4318-876B-1A240054E80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182077" y="4522632"/>
                  <a:ext cx="365760" cy="365760"/>
                </a:xfrm>
                <a:prstGeom prst="rect">
                  <a:avLst/>
                </a:prstGeom>
              </p:spPr>
            </p:pic>
            <p:pic>
              <p:nvPicPr>
                <p:cNvPr id="28" name="Graphic 27" descr="Man">
                  <a:extLst>
                    <a:ext uri="{FF2B5EF4-FFF2-40B4-BE49-F238E27FC236}">
                      <a16:creationId xmlns:a16="http://schemas.microsoft.com/office/drawing/2014/main" id="{BEA74953-75A2-4B79-AB0A-44141F6972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392215" y="4522632"/>
                  <a:ext cx="365760" cy="365760"/>
                </a:xfrm>
                <a:prstGeom prst="rect">
                  <a:avLst/>
                </a:prstGeom>
              </p:spPr>
            </p:pic>
            <p:pic>
              <p:nvPicPr>
                <p:cNvPr id="29" name="Graphic 28" descr="Man">
                  <a:extLst>
                    <a:ext uri="{FF2B5EF4-FFF2-40B4-BE49-F238E27FC236}">
                      <a16:creationId xmlns:a16="http://schemas.microsoft.com/office/drawing/2014/main" id="{5B74ADA5-CCA3-46F1-BED9-CB763DD3141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13030" y="4522632"/>
                  <a:ext cx="365760" cy="365760"/>
                </a:xfrm>
                <a:prstGeom prst="rect">
                  <a:avLst/>
                </a:prstGeom>
              </p:spPr>
            </p:pic>
            <p:pic>
              <p:nvPicPr>
                <p:cNvPr id="30" name="Graphic 29" descr="Man">
                  <a:extLst>
                    <a:ext uri="{FF2B5EF4-FFF2-40B4-BE49-F238E27FC236}">
                      <a16:creationId xmlns:a16="http://schemas.microsoft.com/office/drawing/2014/main" id="{89431294-E019-4E4B-B014-EC646A19BF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834185" y="4522632"/>
                  <a:ext cx="365760" cy="365760"/>
                </a:xfrm>
                <a:prstGeom prst="rect">
                  <a:avLst/>
                </a:prstGeom>
              </p:spPr>
            </p:pic>
            <p:pic>
              <p:nvPicPr>
                <p:cNvPr id="31" name="Graphic 30" descr="Man">
                  <a:extLst>
                    <a:ext uri="{FF2B5EF4-FFF2-40B4-BE49-F238E27FC236}">
                      <a16:creationId xmlns:a16="http://schemas.microsoft.com/office/drawing/2014/main" id="{09FB4AFC-672F-48B8-8FFE-70E37344FB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051391" y="4522632"/>
                  <a:ext cx="365760" cy="365760"/>
                </a:xfrm>
                <a:prstGeom prst="rect">
                  <a:avLst/>
                </a:prstGeom>
              </p:spPr>
            </p:pic>
            <p:pic>
              <p:nvPicPr>
                <p:cNvPr id="32" name="Graphic 31" descr="Man">
                  <a:extLst>
                    <a:ext uri="{FF2B5EF4-FFF2-40B4-BE49-F238E27FC236}">
                      <a16:creationId xmlns:a16="http://schemas.microsoft.com/office/drawing/2014/main" id="{FF715346-AB26-4325-9B91-A48672E12A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268597" y="4522632"/>
                  <a:ext cx="365760" cy="365760"/>
                </a:xfrm>
                <a:prstGeom prst="rect">
                  <a:avLst/>
                </a:prstGeom>
              </p:spPr>
            </p:pic>
            <p:pic>
              <p:nvPicPr>
                <p:cNvPr id="33" name="Graphic 32" descr="Man">
                  <a:extLst>
                    <a:ext uri="{FF2B5EF4-FFF2-40B4-BE49-F238E27FC236}">
                      <a16:creationId xmlns:a16="http://schemas.microsoft.com/office/drawing/2014/main" id="{94E35D6B-6712-4756-BD44-F3D5CAE0DD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485803" y="4522632"/>
                  <a:ext cx="365760" cy="365760"/>
                </a:xfrm>
                <a:prstGeom prst="rect">
                  <a:avLst/>
                </a:prstGeom>
              </p:spPr>
            </p:pic>
          </p:grpSp>
        </p:grpSp>
      </p:grpSp>
    </p:spTree>
    <p:extLst>
      <p:ext uri="{BB962C8B-B14F-4D97-AF65-F5344CB8AC3E}">
        <p14:creationId xmlns:p14="http://schemas.microsoft.com/office/powerpoint/2010/main" val="50641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FD3CC-B134-4A8A-B27A-FE5A8234D17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Slide Number Placeholder 3">
            <a:extLst>
              <a:ext uri="{FF2B5EF4-FFF2-40B4-BE49-F238E27FC236}">
                <a16:creationId xmlns:a16="http://schemas.microsoft.com/office/drawing/2014/main" id="{058E342D-369E-4AAE-8F5C-BE5FD2D1FA3E}"/>
              </a:ext>
            </a:extLst>
          </p:cNvPr>
          <p:cNvSpPr>
            <a:spLocks noGrp="1"/>
          </p:cNvSpPr>
          <p:nvPr>
            <p:ph type="sldNum" sz="quarter" idx="4"/>
          </p:nvPr>
        </p:nvSpPr>
        <p:spPr>
          <a:xfrm>
            <a:off x="10632439" y="7304414"/>
            <a:ext cx="1764664" cy="187713"/>
          </a:xfrm>
        </p:spPr>
        <p:txBody>
          <a:bodyPr/>
          <a:lstStyle/>
          <a:p>
            <a:fld id="{070699AE-AEDB-4070-8274-39529066D617}" type="slidenum">
              <a:rPr lang="en-US" smtClean="0"/>
              <a:pPr/>
              <a:t>8</a:t>
            </a:fld>
            <a:endParaRPr lang="en-US"/>
          </a:p>
        </p:txBody>
      </p:sp>
      <p:sp>
        <p:nvSpPr>
          <p:cNvPr id="9" name="Content Placeholder 3">
            <a:extLst>
              <a:ext uri="{FF2B5EF4-FFF2-40B4-BE49-F238E27FC236}">
                <a16:creationId xmlns:a16="http://schemas.microsoft.com/office/drawing/2014/main" id="{9A056D5F-E4C3-45C9-86EC-F2149514554C}"/>
              </a:ext>
            </a:extLst>
          </p:cNvPr>
          <p:cNvSpPr txBox="1">
            <a:spLocks/>
          </p:cNvSpPr>
          <p:nvPr/>
        </p:nvSpPr>
        <p:spPr>
          <a:xfrm>
            <a:off x="417512" y="1284288"/>
            <a:ext cx="10440987" cy="1180302"/>
          </a:xfrm>
          <a:prstGeom prst="rect">
            <a:avLst/>
          </a:prstGeom>
        </p:spPr>
        <p:txBody>
          <a:bodyPr/>
          <a:lstStyle>
            <a:lvl1pPr marL="0" indent="0" algn="l" defTabSz="900838" rtl="0" eaLnBrk="1" latinLnBrk="0" hangingPunct="1">
              <a:lnSpc>
                <a:spcPct val="95000"/>
              </a:lnSpc>
              <a:spcBef>
                <a:spcPts val="1281"/>
              </a:spcBef>
              <a:spcAft>
                <a:spcPts val="0"/>
              </a:spcAft>
              <a:buFontTx/>
              <a:buNone/>
              <a:defRPr lang="en-US" sz="2000" b="0" i="0" kern="1200" dirty="0">
                <a:solidFill>
                  <a:srgbClr val="616468"/>
                </a:solidFill>
                <a:latin typeface="+mj-lt"/>
                <a:ea typeface="Times New Roman" charset="0"/>
                <a:cs typeface="Times New Roman" charset="0"/>
              </a:defRPr>
            </a:lvl1pPr>
            <a:lvl2pPr marL="0" indent="0" algn="l" defTabSz="900838" rtl="0" eaLnBrk="1" latinLnBrk="0" hangingPunct="1">
              <a:lnSpc>
                <a:spcPct val="95000"/>
              </a:lnSpc>
              <a:spcBef>
                <a:spcPts val="1281"/>
              </a:spcBef>
              <a:buFontTx/>
              <a:buNone/>
              <a:defRPr sz="2000" b="0" kern="1200">
                <a:solidFill>
                  <a:srgbClr val="616468"/>
                </a:solidFill>
                <a:latin typeface="+mn-lt"/>
                <a:ea typeface="+mn-ea"/>
                <a:cs typeface="+mn-cs"/>
              </a:defRPr>
            </a:lvl2pPr>
            <a:lvl3pPr marL="0" indent="0" algn="l" defTabSz="900838" rtl="0" eaLnBrk="1" latinLnBrk="0" hangingPunct="1">
              <a:lnSpc>
                <a:spcPct val="95000"/>
              </a:lnSpc>
              <a:spcBef>
                <a:spcPts val="1281"/>
              </a:spcBef>
              <a:buFont typeface="Arial" charset="0"/>
              <a:buNone/>
              <a:defRPr sz="1800" kern="1200">
                <a:solidFill>
                  <a:srgbClr val="616468"/>
                </a:solidFill>
                <a:latin typeface="+mn-lt"/>
                <a:ea typeface="+mn-ea"/>
                <a:cs typeface="+mn-cs"/>
              </a:defRPr>
            </a:lvl3pPr>
            <a:lvl4pPr marL="390136" indent="-212802" algn="l" defTabSz="900838" rtl="0" eaLnBrk="1" latinLnBrk="0" hangingPunct="1">
              <a:lnSpc>
                <a:spcPct val="95000"/>
              </a:lnSpc>
              <a:spcBef>
                <a:spcPts val="0"/>
              </a:spcBef>
              <a:buClrTx/>
              <a:buFont typeface=".HelveticaNeueDeskInterface-Regular" charset="-120"/>
              <a:buChar char="–"/>
              <a:defRPr lang="en-US" sz="1800" b="0" kern="1200" dirty="0" smtClean="0">
                <a:solidFill>
                  <a:srgbClr val="616468"/>
                </a:solidFill>
                <a:latin typeface="+mn-lt"/>
                <a:ea typeface="+mn-ea"/>
                <a:cs typeface="+mn-cs"/>
              </a:defRPr>
            </a:lvl4pPr>
            <a:lvl5pPr marL="602938" indent="-212802" algn="l" defTabSz="900838" rtl="0" eaLnBrk="1" latinLnBrk="0" hangingPunct="1">
              <a:lnSpc>
                <a:spcPct val="95000"/>
              </a:lnSpc>
              <a:spcBef>
                <a:spcPts val="591"/>
              </a:spcBef>
              <a:buClrTx/>
              <a:buFont typeface=".HelveticaNeueDeskInterface-Regular" charset="-120"/>
              <a:buChar char="–"/>
              <a:defRPr lang="en-US" sz="1800" b="0" kern="1200" dirty="0">
                <a:solidFill>
                  <a:srgbClr val="616468"/>
                </a:solidFill>
                <a:latin typeface="+mn-lt"/>
                <a:ea typeface="+mn-ea"/>
                <a:cs typeface="+mn-cs"/>
              </a:defRPr>
            </a:lvl5pPr>
            <a:lvl6pPr marL="2477303"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6pPr>
            <a:lvl7pPr marL="2927722"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7pPr>
            <a:lvl8pPr marL="3378140"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8pPr>
            <a:lvl9pPr marL="3828559" indent="-225209" algn="l" defTabSz="900838" rtl="0" eaLnBrk="1" latinLnBrk="0" hangingPunct="1">
              <a:lnSpc>
                <a:spcPct val="90000"/>
              </a:lnSpc>
              <a:spcBef>
                <a:spcPts val="493"/>
              </a:spcBef>
              <a:buFont typeface="Arial" panose="020B0604020202020204" pitchFamily="34" charset="0"/>
              <a:buChar char="•"/>
              <a:defRPr sz="1773" kern="1200">
                <a:solidFill>
                  <a:schemeClr val="tx1"/>
                </a:solidFill>
                <a:latin typeface="+mn-lt"/>
                <a:ea typeface="+mn-ea"/>
                <a:cs typeface="+mn-cs"/>
              </a:defRPr>
            </a:lvl9pPr>
          </a:lstStyle>
          <a:p>
            <a:r>
              <a:rPr lang="en-US"/>
              <a:t>To illustrate the physical and financial impact of telework, JLL modeled a scenario where the State exits out of leases and adopts 50% telework. Findings include:</a:t>
            </a:r>
          </a:p>
        </p:txBody>
      </p:sp>
      <p:sp>
        <p:nvSpPr>
          <p:cNvPr id="12" name="TextBox 11">
            <a:extLst>
              <a:ext uri="{FF2B5EF4-FFF2-40B4-BE49-F238E27FC236}">
                <a16:creationId xmlns:a16="http://schemas.microsoft.com/office/drawing/2014/main" id="{64137E1F-588D-4157-8DA4-C8CA81ED63D9}"/>
              </a:ext>
            </a:extLst>
          </p:cNvPr>
          <p:cNvSpPr txBox="1"/>
          <p:nvPr/>
        </p:nvSpPr>
        <p:spPr>
          <a:xfrm>
            <a:off x="0" y="2047308"/>
            <a:ext cx="2890393" cy="1077218"/>
          </a:xfrm>
          <a:prstGeom prst="rect">
            <a:avLst/>
          </a:prstGeom>
          <a:noFill/>
        </p:spPr>
        <p:txBody>
          <a:bodyPr wrap="square" rtlCol="0">
            <a:spAutoFit/>
          </a:bodyPr>
          <a:lstStyle/>
          <a:p>
            <a:pPr algn="ctr"/>
            <a:r>
              <a:rPr lang="en-US" sz="4800" b="1">
                <a:solidFill>
                  <a:srgbClr val="E30613"/>
                </a:solidFill>
                <a:latin typeface="+mj-lt"/>
              </a:rPr>
              <a:t>31</a:t>
            </a:r>
            <a:endParaRPr lang="en-US" sz="1600"/>
          </a:p>
          <a:p>
            <a:pPr algn="ctr"/>
            <a:r>
              <a:rPr lang="en-US" sz="1600"/>
              <a:t>Total leases exited</a:t>
            </a:r>
            <a:endParaRPr lang="en-US"/>
          </a:p>
        </p:txBody>
      </p:sp>
      <p:sp>
        <p:nvSpPr>
          <p:cNvPr id="13" name="TextBox 12">
            <a:extLst>
              <a:ext uri="{FF2B5EF4-FFF2-40B4-BE49-F238E27FC236}">
                <a16:creationId xmlns:a16="http://schemas.microsoft.com/office/drawing/2014/main" id="{F8A7DBCF-938E-43CF-BFE6-7111B414B3B0}"/>
              </a:ext>
            </a:extLst>
          </p:cNvPr>
          <p:cNvSpPr txBox="1"/>
          <p:nvPr/>
        </p:nvSpPr>
        <p:spPr>
          <a:xfrm>
            <a:off x="3031865" y="3449971"/>
            <a:ext cx="2890393" cy="1077218"/>
          </a:xfrm>
          <a:prstGeom prst="rect">
            <a:avLst/>
          </a:prstGeom>
          <a:noFill/>
        </p:spPr>
        <p:txBody>
          <a:bodyPr wrap="square" rtlCol="0">
            <a:spAutoFit/>
          </a:bodyPr>
          <a:lstStyle/>
          <a:p>
            <a:pPr algn="ctr"/>
            <a:r>
              <a:rPr lang="en-US" sz="4800" b="1">
                <a:solidFill>
                  <a:srgbClr val="E30613"/>
                </a:solidFill>
                <a:latin typeface="+mj-lt"/>
              </a:rPr>
              <a:t>123,000</a:t>
            </a:r>
            <a:r>
              <a:rPr lang="en-US" sz="1600"/>
              <a:t> </a:t>
            </a:r>
          </a:p>
          <a:p>
            <a:pPr algn="ctr"/>
            <a:r>
              <a:rPr lang="en-US" sz="1600"/>
              <a:t>SF exited out of owned buildings</a:t>
            </a:r>
            <a:endParaRPr lang="en-US"/>
          </a:p>
        </p:txBody>
      </p:sp>
      <p:sp>
        <p:nvSpPr>
          <p:cNvPr id="14" name="TextBox 13">
            <a:extLst>
              <a:ext uri="{FF2B5EF4-FFF2-40B4-BE49-F238E27FC236}">
                <a16:creationId xmlns:a16="http://schemas.microsoft.com/office/drawing/2014/main" id="{9AC005F6-86DF-4030-A788-18BCCE6C3C65}"/>
              </a:ext>
            </a:extLst>
          </p:cNvPr>
          <p:cNvSpPr txBox="1"/>
          <p:nvPr/>
        </p:nvSpPr>
        <p:spPr>
          <a:xfrm>
            <a:off x="3031865" y="2047308"/>
            <a:ext cx="2890393" cy="1376402"/>
          </a:xfrm>
          <a:prstGeom prst="rect">
            <a:avLst/>
          </a:prstGeom>
          <a:noFill/>
        </p:spPr>
        <p:txBody>
          <a:bodyPr wrap="square" rtlCol="0">
            <a:spAutoFit/>
          </a:bodyPr>
          <a:lstStyle/>
          <a:p>
            <a:pPr algn="ctr"/>
            <a:r>
              <a:rPr lang="en-US" sz="4800" b="1">
                <a:solidFill>
                  <a:srgbClr val="E30613"/>
                </a:solidFill>
                <a:latin typeface="+mj-lt"/>
              </a:rPr>
              <a:t>217,000</a:t>
            </a:r>
            <a:r>
              <a:rPr lang="en-US" sz="1600"/>
              <a:t> </a:t>
            </a:r>
          </a:p>
          <a:p>
            <a:pPr algn="ctr"/>
            <a:r>
              <a:rPr lang="en-US" sz="1600"/>
              <a:t>Total SF of exited leases</a:t>
            </a:r>
          </a:p>
          <a:p>
            <a:endParaRPr lang="en-US"/>
          </a:p>
        </p:txBody>
      </p:sp>
      <p:sp>
        <p:nvSpPr>
          <p:cNvPr id="15" name="TextBox 14">
            <a:extLst>
              <a:ext uri="{FF2B5EF4-FFF2-40B4-BE49-F238E27FC236}">
                <a16:creationId xmlns:a16="http://schemas.microsoft.com/office/drawing/2014/main" id="{773841DE-D3AD-45A6-BD9D-268B0BC4646A}"/>
              </a:ext>
            </a:extLst>
          </p:cNvPr>
          <p:cNvSpPr txBox="1"/>
          <p:nvPr/>
        </p:nvSpPr>
        <p:spPr>
          <a:xfrm>
            <a:off x="0" y="3449971"/>
            <a:ext cx="2890393" cy="1077218"/>
          </a:xfrm>
          <a:prstGeom prst="rect">
            <a:avLst/>
          </a:prstGeom>
          <a:noFill/>
        </p:spPr>
        <p:txBody>
          <a:bodyPr wrap="square" rtlCol="0">
            <a:spAutoFit/>
          </a:bodyPr>
          <a:lstStyle/>
          <a:p>
            <a:pPr algn="ctr"/>
            <a:r>
              <a:rPr lang="en-US" sz="4800" b="1">
                <a:solidFill>
                  <a:srgbClr val="E30613"/>
                </a:solidFill>
                <a:latin typeface="+mj-lt"/>
              </a:rPr>
              <a:t>5</a:t>
            </a:r>
            <a:endParaRPr lang="en-US" sz="1600"/>
          </a:p>
          <a:p>
            <a:pPr algn="ctr"/>
            <a:r>
              <a:rPr lang="en-US" sz="1600"/>
              <a:t>Total owned buildings exited</a:t>
            </a:r>
            <a:endParaRPr lang="en-US"/>
          </a:p>
        </p:txBody>
      </p:sp>
      <p:pic>
        <p:nvPicPr>
          <p:cNvPr id="16" name="Picture 15">
            <a:extLst>
              <a:ext uri="{FF2B5EF4-FFF2-40B4-BE49-F238E27FC236}">
                <a16:creationId xmlns:a16="http://schemas.microsoft.com/office/drawing/2014/main" id="{49C8F762-BC61-4B7D-8A52-F2FD0E4A0D1B}"/>
              </a:ext>
            </a:extLst>
          </p:cNvPr>
          <p:cNvPicPr>
            <a:picLocks noChangeAspect="1"/>
          </p:cNvPicPr>
          <p:nvPr/>
        </p:nvPicPr>
        <p:blipFill rotWithShape="1">
          <a:blip r:embed="rId3">
            <a:extLst>
              <a:ext uri="{28A0092B-C50C-407E-A947-70E740481C1C}">
                <a14:useLocalDpi xmlns:a14="http://schemas.microsoft.com/office/drawing/2010/main" val="0"/>
              </a:ext>
            </a:extLst>
          </a:blip>
          <a:srcRect r="18471"/>
          <a:stretch/>
        </p:blipFill>
        <p:spPr>
          <a:xfrm>
            <a:off x="6738958" y="2047308"/>
            <a:ext cx="5127462" cy="1946917"/>
          </a:xfrm>
          <a:prstGeom prst="rect">
            <a:avLst/>
          </a:prstGeom>
        </p:spPr>
      </p:pic>
      <p:pic>
        <p:nvPicPr>
          <p:cNvPr id="17" name="Picture 16">
            <a:extLst>
              <a:ext uri="{FF2B5EF4-FFF2-40B4-BE49-F238E27FC236}">
                <a16:creationId xmlns:a16="http://schemas.microsoft.com/office/drawing/2014/main" id="{1B1556D8-270E-4EE0-8D61-A24C6FCAD33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9447646" y="4158111"/>
            <a:ext cx="2925619" cy="825486"/>
          </a:xfrm>
          <a:prstGeom prst="rect">
            <a:avLst/>
          </a:prstGeom>
        </p:spPr>
      </p:pic>
      <p:pic>
        <p:nvPicPr>
          <p:cNvPr id="18" name="Picture 17">
            <a:extLst>
              <a:ext uri="{FF2B5EF4-FFF2-40B4-BE49-F238E27FC236}">
                <a16:creationId xmlns:a16="http://schemas.microsoft.com/office/drawing/2014/main" id="{12FD1978-E273-40C6-ADE1-EA3C5193DD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63730" y="4176949"/>
            <a:ext cx="3078152" cy="1241091"/>
          </a:xfrm>
          <a:prstGeom prst="rect">
            <a:avLst/>
          </a:prstGeom>
        </p:spPr>
      </p:pic>
      <p:sp>
        <p:nvSpPr>
          <p:cNvPr id="19" name="TextBox 18">
            <a:extLst>
              <a:ext uri="{FF2B5EF4-FFF2-40B4-BE49-F238E27FC236}">
                <a16:creationId xmlns:a16="http://schemas.microsoft.com/office/drawing/2014/main" id="{2BF9ED82-7B8C-4A6E-8398-7D3BAE48BA9F}"/>
              </a:ext>
            </a:extLst>
          </p:cNvPr>
          <p:cNvSpPr txBox="1"/>
          <p:nvPr/>
        </p:nvSpPr>
        <p:spPr>
          <a:xfrm>
            <a:off x="141472" y="4820003"/>
            <a:ext cx="2890393" cy="1622624"/>
          </a:xfrm>
          <a:prstGeom prst="rect">
            <a:avLst/>
          </a:prstGeom>
          <a:noFill/>
        </p:spPr>
        <p:txBody>
          <a:bodyPr wrap="square" rtlCol="0">
            <a:spAutoFit/>
          </a:bodyPr>
          <a:lstStyle/>
          <a:p>
            <a:pPr algn="ctr"/>
            <a:r>
              <a:rPr lang="en-US" sz="4800" b="1">
                <a:solidFill>
                  <a:srgbClr val="E30613"/>
                </a:solidFill>
                <a:latin typeface="+mj-lt"/>
              </a:rPr>
              <a:t>308</a:t>
            </a:r>
            <a:r>
              <a:rPr lang="en-US" sz="4800">
                <a:solidFill>
                  <a:srgbClr val="E30613"/>
                </a:solidFill>
                <a:latin typeface="+mj-lt"/>
                <a:sym typeface="Wingdings" panose="05000000000000000000" pitchFamily="2" charset="2"/>
              </a:rPr>
              <a:t></a:t>
            </a:r>
            <a:r>
              <a:rPr lang="en-US" sz="4800" b="1">
                <a:solidFill>
                  <a:srgbClr val="E30613"/>
                </a:solidFill>
                <a:latin typeface="+mj-lt"/>
                <a:sym typeface="Wingdings" panose="05000000000000000000" pitchFamily="2" charset="2"/>
              </a:rPr>
              <a:t>165</a:t>
            </a:r>
            <a:endParaRPr lang="en-US" sz="5400" b="1">
              <a:solidFill>
                <a:srgbClr val="E30613"/>
              </a:solidFill>
              <a:latin typeface="+mj-lt"/>
            </a:endParaRPr>
          </a:p>
          <a:p>
            <a:pPr algn="ctr"/>
            <a:r>
              <a:rPr lang="en-US" sz="1600"/>
              <a:t>RSF/FTE reduction with 50% telework adoption </a:t>
            </a:r>
          </a:p>
          <a:p>
            <a:endParaRPr lang="en-US"/>
          </a:p>
        </p:txBody>
      </p:sp>
      <p:sp>
        <p:nvSpPr>
          <p:cNvPr id="20" name="TextBox 19">
            <a:extLst>
              <a:ext uri="{FF2B5EF4-FFF2-40B4-BE49-F238E27FC236}">
                <a16:creationId xmlns:a16="http://schemas.microsoft.com/office/drawing/2014/main" id="{10800460-E9EE-4158-9FA6-E02D4D166A33}"/>
              </a:ext>
            </a:extLst>
          </p:cNvPr>
          <p:cNvSpPr txBox="1"/>
          <p:nvPr/>
        </p:nvSpPr>
        <p:spPr>
          <a:xfrm>
            <a:off x="6501851" y="5365409"/>
            <a:ext cx="2890393" cy="1077218"/>
          </a:xfrm>
          <a:prstGeom prst="rect">
            <a:avLst/>
          </a:prstGeom>
          <a:noFill/>
        </p:spPr>
        <p:txBody>
          <a:bodyPr wrap="square" rtlCol="0">
            <a:spAutoFit/>
          </a:bodyPr>
          <a:lstStyle/>
          <a:p>
            <a:pPr algn="ctr"/>
            <a:r>
              <a:rPr lang="en-US" sz="4800" b="1">
                <a:solidFill>
                  <a:srgbClr val="E30613"/>
                </a:solidFill>
                <a:latin typeface="+mj-lt"/>
              </a:rPr>
              <a:t>$39.2m</a:t>
            </a:r>
            <a:endParaRPr lang="en-US" sz="1600"/>
          </a:p>
          <a:p>
            <a:pPr algn="ctr"/>
            <a:r>
              <a:rPr lang="en-US" sz="1600"/>
              <a:t>33-year NPV</a:t>
            </a:r>
            <a:endParaRPr lang="en-US"/>
          </a:p>
        </p:txBody>
      </p:sp>
      <p:sp>
        <p:nvSpPr>
          <p:cNvPr id="21" name="TextBox 20">
            <a:extLst>
              <a:ext uri="{FF2B5EF4-FFF2-40B4-BE49-F238E27FC236}">
                <a16:creationId xmlns:a16="http://schemas.microsoft.com/office/drawing/2014/main" id="{7832D4A3-E08D-40D2-B576-9BC42897367F}"/>
              </a:ext>
            </a:extLst>
          </p:cNvPr>
          <p:cNvSpPr txBox="1"/>
          <p:nvPr/>
        </p:nvSpPr>
        <p:spPr>
          <a:xfrm>
            <a:off x="9413302" y="5365409"/>
            <a:ext cx="2890393" cy="1077218"/>
          </a:xfrm>
          <a:prstGeom prst="rect">
            <a:avLst/>
          </a:prstGeom>
          <a:noFill/>
        </p:spPr>
        <p:txBody>
          <a:bodyPr wrap="square" rtlCol="0">
            <a:spAutoFit/>
          </a:bodyPr>
          <a:lstStyle/>
          <a:p>
            <a:pPr algn="ctr"/>
            <a:r>
              <a:rPr lang="en-US" sz="4800" b="1">
                <a:solidFill>
                  <a:srgbClr val="E30613"/>
                </a:solidFill>
                <a:latin typeface="+mj-lt"/>
              </a:rPr>
              <a:t>$75.6m</a:t>
            </a:r>
            <a:endParaRPr lang="en-US" sz="1600"/>
          </a:p>
          <a:p>
            <a:pPr algn="ctr"/>
            <a:r>
              <a:rPr lang="en-US" sz="1600"/>
              <a:t>Net financial impact</a:t>
            </a:r>
            <a:endParaRPr lang="en-US"/>
          </a:p>
        </p:txBody>
      </p:sp>
      <p:sp>
        <p:nvSpPr>
          <p:cNvPr id="6" name="Text Placeholder 5">
            <a:extLst>
              <a:ext uri="{FF2B5EF4-FFF2-40B4-BE49-F238E27FC236}">
                <a16:creationId xmlns:a16="http://schemas.microsoft.com/office/drawing/2014/main" id="{DDD842B9-BB03-4124-A928-F8B08C052588}"/>
              </a:ext>
            </a:extLst>
          </p:cNvPr>
          <p:cNvSpPr>
            <a:spLocks noGrp="1"/>
          </p:cNvSpPr>
          <p:nvPr>
            <p:ph type="body" sz="quarter" idx="11"/>
          </p:nvPr>
        </p:nvSpPr>
        <p:spPr>
          <a:xfrm>
            <a:off x="417513" y="807396"/>
            <a:ext cx="4964978" cy="330740"/>
          </a:xfrm>
        </p:spPr>
        <p:txBody>
          <a:bodyPr/>
          <a:lstStyle/>
          <a:p>
            <a:r>
              <a:rPr lang="en-US"/>
              <a:t>Impact of 50% Telework Adoption Scenario</a:t>
            </a:r>
          </a:p>
        </p:txBody>
      </p:sp>
    </p:spTree>
    <p:extLst>
      <p:ext uri="{BB962C8B-B14F-4D97-AF65-F5344CB8AC3E}">
        <p14:creationId xmlns:p14="http://schemas.microsoft.com/office/powerpoint/2010/main" val="4242222815"/>
      </p:ext>
    </p:extLst>
  </p:cSld>
  <p:clrMapOvr>
    <a:masterClrMapping/>
  </p:clrMapOvr>
</p:sld>
</file>

<file path=ppt/theme/theme1.xml><?xml version="1.0" encoding="utf-8"?>
<a:theme xmlns:a="http://schemas.openxmlformats.org/drawingml/2006/main" name="1_Main Layout: Stone Colour">
  <a:themeElements>
    <a:clrScheme name="JLL_Dec2016">
      <a:dk1>
        <a:srgbClr val="000000"/>
      </a:dk1>
      <a:lt1>
        <a:srgbClr val="FFFFFF"/>
      </a:lt1>
      <a:dk2>
        <a:srgbClr val="9A0549"/>
      </a:dk2>
      <a:lt2>
        <a:srgbClr val="602376"/>
      </a:lt2>
      <a:accent1>
        <a:srgbClr val="E30613"/>
      </a:accent1>
      <a:accent2>
        <a:srgbClr val="000000"/>
      </a:accent2>
      <a:accent3>
        <a:srgbClr val="616468"/>
      </a:accent3>
      <a:accent4>
        <a:srgbClr val="B1B2B3"/>
      </a:accent4>
      <a:accent5>
        <a:srgbClr val="DBD6C7"/>
      </a:accent5>
      <a:accent6>
        <a:srgbClr val="7874B5"/>
      </a:accent6>
      <a:hlink>
        <a:srgbClr val="E30613"/>
      </a:hlink>
      <a:folHlink>
        <a:srgbClr val="616468"/>
      </a:folHlink>
    </a:clrScheme>
    <a:fontScheme name="JLL">
      <a:majorFont>
        <a:latin typeface="Source Sans Pro"/>
        <a:ea typeface=""/>
        <a:cs typeface=""/>
      </a:majorFont>
      <a:minorFont>
        <a:latin typeface="Source Sans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JLL Red">
      <a:srgbClr val="E30613"/>
    </a:custClr>
    <a:custClr name="White">
      <a:srgbClr val="FFFFFF"/>
    </a:custClr>
    <a:custClr name="Black">
      <a:srgbClr val="000000"/>
    </a:custClr>
    <a:custClr name="Steel">
      <a:srgbClr val="626468"/>
    </a:custClr>
    <a:custClr name="Concrete">
      <a:srgbClr val="B1B2B4"/>
    </a:custClr>
    <a:custClr name="Stone">
      <a:srgbClr val="DBD6C7"/>
    </a:custClr>
    <a:custClr name="Violet">
      <a:srgbClr val="7874B5"/>
    </a:custClr>
    <a:custClr name="Purple">
      <a:srgbClr val="602376"/>
    </a:custClr>
    <a:custClr name="Raspberry">
      <a:srgbClr val="9A054A"/>
    </a:custClr>
    <a:custClr name="Orange">
      <a:srgbClr val="ED700A"/>
    </a:custClr>
  </a:custClrLst>
  <a:extLst>
    <a:ext uri="{05A4C25C-085E-4340-85A3-A5531E510DB2}">
      <thm15:themeFamily xmlns:thm15="http://schemas.microsoft.com/office/thememl/2012/main" name="Standard PowerPoint_JLL_Light_Template" id="{8FDF6F79-CD3E-5C49-B299-15A5AADA23B0}" vid="{2D995B9A-C17F-8C4D-9A4B-64D112B48F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070F327CA71B41A20B0982E03DB760" ma:contentTypeVersion="14" ma:contentTypeDescription="Create a new document." ma:contentTypeScope="" ma:versionID="e307bf1f8af8411ae6aed4f0467f8241">
  <xsd:schema xmlns:xsd="http://www.w3.org/2001/XMLSchema" xmlns:xs="http://www.w3.org/2001/XMLSchema" xmlns:p="http://schemas.microsoft.com/office/2006/metadata/properties" xmlns:ns1="http://schemas.microsoft.com/sharepoint/v3" xmlns:ns2="3e4ad43f-ba04-44d1-9869-85018acda24e" xmlns:ns3="f16311eb-7282-4699-ae6c-8f2ca9eb9493" targetNamespace="http://schemas.microsoft.com/office/2006/metadata/properties" ma:root="true" ma:fieldsID="75ab4313051f86eb7df3e66ffe0d4747" ns1:_="" ns2:_="" ns3:_="">
    <xsd:import namespace="http://schemas.microsoft.com/sharepoint/v3"/>
    <xsd:import namespace="3e4ad43f-ba04-44d1-9869-85018acda24e"/>
    <xsd:import namespace="f16311eb-7282-4699-ae6c-8f2ca9eb94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4ad43f-ba04-44d1-9869-85018acda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6311eb-7282-4699-ae6c-8f2ca9eb94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16311eb-7282-4699-ae6c-8f2ca9eb9493">
      <UserInfo>
        <DisplayName>Carroll, BrianC</DisplayName>
        <AccountId>13</AccountId>
        <AccountType/>
      </UserInfo>
      <UserInfo>
        <DisplayName>Hunt, Bob</DisplayName>
        <AccountId>10</AccountId>
        <AccountType/>
      </UserInfo>
      <UserInfo>
        <DisplayName>Kashef, Omar</DisplayName>
        <AccountId>11</AccountId>
        <AccountType/>
      </UserInfo>
      <UserInfo>
        <DisplayName>Kurtz, Aaron</DisplayName>
        <AccountId>3</AccountId>
        <AccountType/>
      </UserInfo>
      <UserInfo>
        <DisplayName>Gabel, Nicholas</DisplayName>
        <AccountId>18</AccountId>
        <AccountType/>
      </UserInfo>
      <UserInfo>
        <DisplayName>Rhodes, Heidi</DisplayName>
        <AccountId>24</AccountId>
        <AccountType/>
      </UserInfo>
      <UserInfo>
        <DisplayName>Barlow, Jim</DisplayName>
        <AccountId>26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CCD9730-0A36-48BB-96A6-1295E57B5502}">
  <ds:schemaRefs>
    <ds:schemaRef ds:uri="http://schemas.microsoft.com/sharepoint/v3/contenttype/forms"/>
  </ds:schemaRefs>
</ds:datastoreItem>
</file>

<file path=customXml/itemProps2.xml><?xml version="1.0" encoding="utf-8"?>
<ds:datastoreItem xmlns:ds="http://schemas.openxmlformats.org/officeDocument/2006/customXml" ds:itemID="{C5781B65-931D-4D3E-A801-1B1AD5CCD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4ad43f-ba04-44d1-9869-85018acda24e"/>
    <ds:schemaRef ds:uri="f16311eb-7282-4699-ae6c-8f2ca9eb9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8C7109-5F5A-4D33-80A5-7A605F96112B}">
  <ds:schemaRefs>
    <ds:schemaRef ds:uri="http://purl.org/dc/terms/"/>
    <ds:schemaRef ds:uri="f16311eb-7282-4699-ae6c-8f2ca9eb9493"/>
    <ds:schemaRef ds:uri="3e4ad43f-ba04-44d1-9869-85018acda24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microsoft.com/sharepoint/v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1912</Words>
  <Application>Microsoft Office PowerPoint</Application>
  <PresentationFormat>Custom</PresentationFormat>
  <Paragraphs>270</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MS PGothic</vt:lpstr>
      <vt:lpstr>.HelveticaNeueDeskInterface-Regular</vt:lpstr>
      <vt:lpstr>Arial</vt:lpstr>
      <vt:lpstr>Calibri</vt:lpstr>
      <vt:lpstr>JLL Hand</vt:lpstr>
      <vt:lpstr>Source Sans Pro</vt:lpstr>
      <vt:lpstr>Source Sans Pro Light</vt:lpstr>
      <vt:lpstr>Times New Roman</vt:lpstr>
      <vt:lpstr>Wingdings</vt:lpstr>
      <vt:lpstr>1_Main Layout: Stone Colour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Kurtz, Aaron</dc:creator>
  <cp:lastModifiedBy>Jake Lowrey</cp:lastModifiedBy>
  <cp:revision>2</cp:revision>
  <cp:lastPrinted>1601-01-01T00:00:00Z</cp:lastPrinted>
  <dcterms:created xsi:type="dcterms:W3CDTF">2020-12-14T17:06:07Z</dcterms:created>
  <dcterms:modified xsi:type="dcterms:W3CDTF">2021-04-21T14:47:11Z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0x010100A6070F327CA71B41A20B0982E03DB760</vt:lpwstr>
  </property>
</Properties>
</file>