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6"/>
  </p:notesMasterIdLst>
  <p:sldIdLst>
    <p:sldId id="280" r:id="rId5"/>
    <p:sldId id="284" r:id="rId6"/>
    <p:sldId id="283" r:id="rId7"/>
    <p:sldId id="282" r:id="rId8"/>
    <p:sldId id="286" r:id="rId9"/>
    <p:sldId id="285" r:id="rId10"/>
    <p:sldId id="281" r:id="rId11"/>
    <p:sldId id="289" r:id="rId12"/>
    <p:sldId id="288" r:id="rId13"/>
    <p:sldId id="287" r:id="rId14"/>
    <p:sldId id="292"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nise White" initials="DW" lastIdx="1" clrIdx="0">
    <p:extLst>
      <p:ext uri="{19B8F6BF-5375-455C-9EA6-DF929625EA0E}">
        <p15:presenceInfo xmlns:p15="http://schemas.microsoft.com/office/powerpoint/2012/main" userId="S-1-5-21-3105621484-1315669831-298050114-2340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284"/>
    <p:restoredTop sz="63953" autoAdjust="0"/>
  </p:normalViewPr>
  <p:slideViewPr>
    <p:cSldViewPr snapToGrid="0" snapToObjects="1">
      <p:cViewPr varScale="1">
        <p:scale>
          <a:sx n="73" d="100"/>
          <a:sy n="73" d="100"/>
        </p:scale>
        <p:origin x="2946"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C22E5A-D218-422E-8C81-90E9FD4E6908}" type="datetimeFigureOut">
              <a:rPr lang="en-US" smtClean="0"/>
              <a:t>6/5/2020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7A4799-BC26-4735-BEC5-4AC79174CF41}" type="slidenum">
              <a:rPr lang="en-US" smtClean="0"/>
              <a:t>‹#›</a:t>
            </a:fld>
            <a:endParaRPr lang="en-US"/>
          </a:p>
        </p:txBody>
      </p:sp>
    </p:spTree>
    <p:extLst>
      <p:ext uri="{BB962C8B-B14F-4D97-AF65-F5344CB8AC3E}">
        <p14:creationId xmlns:p14="http://schemas.microsoft.com/office/powerpoint/2010/main" val="28209080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27A4799-BC26-4735-BEC5-4AC79174CF41}" type="slidenum">
              <a:rPr lang="en-US" smtClean="0"/>
              <a:t>11</a:t>
            </a:fld>
            <a:endParaRPr lang="en-US"/>
          </a:p>
        </p:txBody>
      </p:sp>
    </p:spTree>
    <p:extLst>
      <p:ext uri="{BB962C8B-B14F-4D97-AF65-F5344CB8AC3E}">
        <p14:creationId xmlns:p14="http://schemas.microsoft.com/office/powerpoint/2010/main" val="24202105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B69D8A0-9EDE-FD46-909A-894B0187F891}" type="datetimeFigureOut">
              <a:rPr lang="en-US" smtClean="0"/>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D33214-9A81-EF46-B25A-2A41F1463DF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B69D8A0-9EDE-FD46-909A-894B0187F891}" type="datetimeFigureOut">
              <a:rPr lang="en-US" smtClean="0"/>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D33214-9A81-EF46-B25A-2A41F1463DF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B69D8A0-9EDE-FD46-909A-894B0187F891}" type="datetimeFigureOut">
              <a:rPr lang="en-US" smtClean="0"/>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D33214-9A81-EF46-B25A-2A41F1463DF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B69D8A0-9EDE-FD46-909A-894B0187F891}" type="datetimeFigureOut">
              <a:rPr lang="en-US" smtClean="0"/>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D33214-9A81-EF46-B25A-2A41F1463DF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B69D8A0-9EDE-FD46-909A-894B0187F891}" type="datetimeFigureOut">
              <a:rPr lang="en-US" smtClean="0"/>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D33214-9A81-EF46-B25A-2A41F1463DF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B69D8A0-9EDE-FD46-909A-894B0187F891}" type="datetimeFigureOut">
              <a:rPr lang="en-US" smtClean="0"/>
              <a:t>6/5/2020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D33214-9A81-EF46-B25A-2A41F1463DF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B69D8A0-9EDE-FD46-909A-894B0187F891}" type="datetimeFigureOut">
              <a:rPr lang="en-US" smtClean="0"/>
              <a:t>6/5/2020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D33214-9A81-EF46-B25A-2A41F1463DF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B69D8A0-9EDE-FD46-909A-894B0187F891}" type="datetimeFigureOut">
              <a:rPr lang="en-US" smtClean="0"/>
              <a:t>6/5/2020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D33214-9A81-EF46-B25A-2A41F1463DF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69D8A0-9EDE-FD46-909A-894B0187F891}" type="datetimeFigureOut">
              <a:rPr lang="en-US" smtClean="0"/>
              <a:t>6/5/2020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D33214-9A81-EF46-B25A-2A41F1463DF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69D8A0-9EDE-FD46-909A-894B0187F891}" type="datetimeFigureOut">
              <a:rPr lang="en-US" smtClean="0"/>
              <a:t>6/5/2020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D33214-9A81-EF46-B25A-2A41F1463DF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69D8A0-9EDE-FD46-909A-894B0187F891}" type="datetimeFigureOut">
              <a:rPr lang="en-US" smtClean="0"/>
              <a:t>6/5/2020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D33214-9A81-EF46-B25A-2A41F1463DF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69D8A0-9EDE-FD46-909A-894B0187F891}" type="datetimeFigureOut">
              <a:rPr lang="en-US" smtClean="0"/>
              <a:t>6/5/2020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D33214-9A81-EF46-B25A-2A41F1463DF3}" type="slidenum">
              <a:rPr lang="en-US" smtClean="0"/>
              <a:t>‹#›</a:t>
            </a:fld>
            <a:endParaRPr lang="en-US"/>
          </a:p>
        </p:txBody>
      </p:sp>
    </p:spTree>
    <p:extLst>
      <p:ext uri="{BB962C8B-B14F-4D97-AF65-F5344CB8AC3E}">
        <p14:creationId xmlns:p14="http://schemas.microsoft.com/office/powerpoint/2010/main" val="4760600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65409"/>
            <a:ext cx="7772400" cy="2435485"/>
          </a:xfrm>
        </p:spPr>
        <p:txBody>
          <a:bodyPr>
            <a:normAutofit/>
          </a:bodyPr>
          <a:lstStyle/>
          <a:p>
            <a:r>
              <a:rPr lang="en-US" altLang="en-US" sz="4400" b="1" dirty="0"/>
              <a:t>Office of Management and Enterprise Services</a:t>
            </a:r>
            <a:endParaRPr lang="en-US" sz="4400" b="1" dirty="0"/>
          </a:p>
        </p:txBody>
      </p:sp>
      <p:sp>
        <p:nvSpPr>
          <p:cNvPr id="3" name="Subtitle 2"/>
          <p:cNvSpPr>
            <a:spLocks noGrp="1"/>
          </p:cNvSpPr>
          <p:nvPr>
            <p:ph type="subTitle" idx="1"/>
          </p:nvPr>
        </p:nvSpPr>
        <p:spPr/>
        <p:txBody>
          <a:bodyPr>
            <a:normAutofit/>
          </a:bodyPr>
          <a:lstStyle/>
          <a:p>
            <a:r>
              <a:rPr lang="en-US" altLang="en-US" sz="4400" dirty="0"/>
              <a:t>Modernized Solicitation Template</a:t>
            </a:r>
            <a:endParaRPr lang="en-US" sz="4400" dirty="0"/>
          </a:p>
        </p:txBody>
      </p:sp>
    </p:spTree>
    <p:extLst>
      <p:ext uri="{BB962C8B-B14F-4D97-AF65-F5344CB8AC3E}">
        <p14:creationId xmlns:p14="http://schemas.microsoft.com/office/powerpoint/2010/main" val="12781024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9382"/>
            <a:ext cx="7772400" cy="1230283"/>
          </a:xfrm>
        </p:spPr>
        <p:txBody>
          <a:bodyPr>
            <a:normAutofit fontScale="90000"/>
          </a:bodyPr>
          <a:lstStyle/>
          <a:p>
            <a:r>
              <a:rPr lang="en-US" sz="4400" dirty="0">
                <a:solidFill>
                  <a:prstClr val="black"/>
                </a:solidFill>
                <a:latin typeface="Calibri"/>
              </a:rPr>
              <a:t>Deduplication of </a:t>
            </a:r>
            <a:br>
              <a:rPr lang="en-US" sz="4400" dirty="0">
                <a:solidFill>
                  <a:prstClr val="black"/>
                </a:solidFill>
                <a:latin typeface="Calibri"/>
              </a:rPr>
            </a:br>
            <a:r>
              <a:rPr lang="en-US" sz="4400" dirty="0">
                <a:solidFill>
                  <a:prstClr val="black"/>
                </a:solidFill>
                <a:latin typeface="Calibri"/>
              </a:rPr>
              <a:t>agency-specific terms</a:t>
            </a:r>
            <a:endParaRPr lang="en-US" dirty="0"/>
          </a:p>
        </p:txBody>
      </p:sp>
      <p:sp>
        <p:nvSpPr>
          <p:cNvPr id="3" name="Subtitle 2"/>
          <p:cNvSpPr>
            <a:spLocks noGrp="1"/>
          </p:cNvSpPr>
          <p:nvPr>
            <p:ph type="subTitle" idx="1"/>
          </p:nvPr>
        </p:nvSpPr>
        <p:spPr>
          <a:xfrm>
            <a:off x="556953" y="1770611"/>
            <a:ext cx="8188035" cy="3882044"/>
          </a:xfrm>
        </p:spPr>
        <p:txBody>
          <a:bodyPr>
            <a:normAutofit lnSpcReduction="10000"/>
          </a:bodyPr>
          <a:lstStyle/>
          <a:p>
            <a:pPr lvl="0" algn="l" eaLnBrk="0" fontAlgn="base" hangingPunct="0">
              <a:lnSpc>
                <a:spcPct val="100000"/>
              </a:lnSpc>
              <a:spcBef>
                <a:spcPct val="20000"/>
              </a:spcBef>
              <a:spcAft>
                <a:spcPct val="0"/>
              </a:spcAft>
            </a:pPr>
            <a:r>
              <a:rPr lang="en-US" sz="2000" dirty="0">
                <a:solidFill>
                  <a:prstClr val="black"/>
                </a:solidFill>
              </a:rPr>
              <a:t>Only an agency has appropriate context for relevant or preferred terms particular to that agency. </a:t>
            </a:r>
          </a:p>
          <a:p>
            <a:pPr lvl="0" algn="l" eaLnBrk="0" fontAlgn="base" hangingPunct="0">
              <a:lnSpc>
                <a:spcPct val="100000"/>
              </a:lnSpc>
              <a:spcBef>
                <a:spcPct val="20000"/>
              </a:spcBef>
              <a:spcAft>
                <a:spcPct val="0"/>
              </a:spcAft>
            </a:pPr>
            <a:endParaRPr lang="en-US" sz="2000" dirty="0">
              <a:solidFill>
                <a:prstClr val="black"/>
              </a:solidFill>
            </a:endParaRPr>
          </a:p>
          <a:p>
            <a:pPr lvl="0" algn="l" eaLnBrk="0" fontAlgn="base" hangingPunct="0">
              <a:lnSpc>
                <a:spcPct val="100000"/>
              </a:lnSpc>
              <a:spcBef>
                <a:spcPct val="20000"/>
              </a:spcBef>
              <a:spcAft>
                <a:spcPct val="0"/>
              </a:spcAft>
            </a:pPr>
            <a:r>
              <a:rPr lang="en-US" sz="2000" dirty="0">
                <a:solidFill>
                  <a:prstClr val="black"/>
                </a:solidFill>
              </a:rPr>
              <a:t>Each agency is in the best position to determine terms it prefers instead of, or in addition to, the state’s general terms. </a:t>
            </a:r>
          </a:p>
          <a:p>
            <a:pPr marL="342900" lvl="0" indent="-342900" algn="l" eaLnBrk="0" fontAlgn="base" hangingPunct="0">
              <a:lnSpc>
                <a:spcPct val="100000"/>
              </a:lnSpc>
              <a:spcBef>
                <a:spcPct val="20000"/>
              </a:spcBef>
              <a:spcAft>
                <a:spcPct val="0"/>
              </a:spcAft>
              <a:buFont typeface="Arial" panose="020B0604020202020204" pitchFamily="34" charset="0"/>
              <a:buChar char="•"/>
            </a:pPr>
            <a:endParaRPr lang="en-US" sz="2000" dirty="0">
              <a:solidFill>
                <a:prstClr val="black"/>
              </a:solidFill>
            </a:endParaRPr>
          </a:p>
          <a:p>
            <a:pPr lvl="0" algn="l" eaLnBrk="0" fontAlgn="base" hangingPunct="0">
              <a:lnSpc>
                <a:spcPct val="100000"/>
              </a:lnSpc>
              <a:spcBef>
                <a:spcPct val="20000"/>
              </a:spcBef>
              <a:spcAft>
                <a:spcPct val="0"/>
              </a:spcAft>
            </a:pPr>
            <a:r>
              <a:rPr lang="en-US" sz="2000" dirty="0">
                <a:solidFill>
                  <a:prstClr val="black"/>
                </a:solidFill>
              </a:rPr>
              <a:t>OMES Central Purchasing does not have this context for each agency and the risk of error increases if the agency does not </a:t>
            </a:r>
            <a:r>
              <a:rPr lang="en-US" sz="2000" dirty="0" err="1">
                <a:solidFill>
                  <a:prstClr val="black"/>
                </a:solidFill>
              </a:rPr>
              <a:t>deduplicate</a:t>
            </a:r>
            <a:r>
              <a:rPr lang="en-US" sz="2000" dirty="0">
                <a:solidFill>
                  <a:prstClr val="black"/>
                </a:solidFill>
              </a:rPr>
              <a:t> agency-specific terms. </a:t>
            </a:r>
          </a:p>
          <a:p>
            <a:pPr marL="342900" lvl="0" indent="-342900" algn="l" eaLnBrk="0" fontAlgn="base" hangingPunct="0">
              <a:lnSpc>
                <a:spcPct val="100000"/>
              </a:lnSpc>
              <a:spcBef>
                <a:spcPct val="20000"/>
              </a:spcBef>
              <a:spcAft>
                <a:spcPct val="0"/>
              </a:spcAft>
              <a:buFont typeface="Arial" panose="020B0604020202020204" pitchFamily="34" charset="0"/>
              <a:buChar char="•"/>
            </a:pPr>
            <a:endParaRPr lang="en-US" sz="2000" dirty="0">
              <a:solidFill>
                <a:prstClr val="black"/>
              </a:solidFill>
            </a:endParaRPr>
          </a:p>
          <a:p>
            <a:pPr lvl="0" algn="l" eaLnBrk="0" fontAlgn="base" hangingPunct="0">
              <a:lnSpc>
                <a:spcPct val="100000"/>
              </a:lnSpc>
              <a:spcBef>
                <a:spcPct val="20000"/>
              </a:spcBef>
              <a:spcAft>
                <a:spcPct val="0"/>
              </a:spcAft>
            </a:pPr>
            <a:r>
              <a:rPr lang="en-US" sz="2000" dirty="0">
                <a:solidFill>
                  <a:prstClr val="black"/>
                </a:solidFill>
              </a:rPr>
              <a:t>The new contract structure does not include the sentence, “Section B terms prevail over Section A terms in event of a conflict.”</a:t>
            </a:r>
          </a:p>
          <a:p>
            <a:endParaRPr lang="en-US" dirty="0"/>
          </a:p>
        </p:txBody>
      </p:sp>
    </p:spTree>
    <p:extLst>
      <p:ext uri="{BB962C8B-B14F-4D97-AF65-F5344CB8AC3E}">
        <p14:creationId xmlns:p14="http://schemas.microsoft.com/office/powerpoint/2010/main" val="25210418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6007"/>
            <a:ext cx="7772400" cy="1105593"/>
          </a:xfrm>
        </p:spPr>
        <p:txBody>
          <a:bodyPr>
            <a:normAutofit fontScale="90000"/>
          </a:bodyPr>
          <a:lstStyle/>
          <a:p>
            <a:r>
              <a:rPr lang="en-US" sz="4400" dirty="0">
                <a:solidFill>
                  <a:prstClr val="black"/>
                </a:solidFill>
                <a:latin typeface="Calibri"/>
              </a:rPr>
              <a:t>Deduplication of </a:t>
            </a:r>
            <a:br>
              <a:rPr lang="en-US" sz="4400" dirty="0">
                <a:solidFill>
                  <a:prstClr val="black"/>
                </a:solidFill>
                <a:latin typeface="Calibri"/>
              </a:rPr>
            </a:br>
            <a:r>
              <a:rPr lang="en-US" sz="4400" dirty="0">
                <a:solidFill>
                  <a:prstClr val="black"/>
                </a:solidFill>
                <a:latin typeface="Calibri"/>
              </a:rPr>
              <a:t>agency-specific terms</a:t>
            </a:r>
            <a:endParaRPr lang="en-US" dirty="0"/>
          </a:p>
        </p:txBody>
      </p:sp>
      <p:sp>
        <p:nvSpPr>
          <p:cNvPr id="3" name="Subtitle 2"/>
          <p:cNvSpPr>
            <a:spLocks noGrp="1"/>
          </p:cNvSpPr>
          <p:nvPr>
            <p:ph type="subTitle" idx="1"/>
          </p:nvPr>
        </p:nvSpPr>
        <p:spPr>
          <a:xfrm>
            <a:off x="1143000" y="1579418"/>
            <a:ext cx="6858000" cy="4023360"/>
          </a:xfrm>
        </p:spPr>
        <p:txBody>
          <a:bodyPr/>
          <a:lstStyle/>
          <a:p>
            <a:pPr lvl="0" algn="l" eaLnBrk="0" fontAlgn="base" hangingPunct="0">
              <a:lnSpc>
                <a:spcPct val="100000"/>
              </a:lnSpc>
              <a:spcBef>
                <a:spcPct val="20000"/>
              </a:spcBef>
              <a:spcAft>
                <a:spcPct val="0"/>
              </a:spcAft>
            </a:pPr>
            <a:r>
              <a:rPr lang="en-US" sz="2200" dirty="0">
                <a:solidFill>
                  <a:prstClr val="black"/>
                </a:solidFill>
              </a:rPr>
              <a:t>Examples:</a:t>
            </a:r>
          </a:p>
          <a:p>
            <a:pPr marL="742950" lvl="1" indent="-285750" algn="l" eaLnBrk="0" fontAlgn="base" hangingPunct="0">
              <a:lnSpc>
                <a:spcPct val="100000"/>
              </a:lnSpc>
              <a:spcBef>
                <a:spcPct val="20000"/>
              </a:spcBef>
              <a:spcAft>
                <a:spcPct val="0"/>
              </a:spcAft>
              <a:buFont typeface="Arial" panose="020B0604020202020204" pitchFamily="34" charset="0"/>
              <a:buChar char="•"/>
            </a:pPr>
            <a:r>
              <a:rPr lang="en-US" sz="2200" dirty="0">
                <a:solidFill>
                  <a:prstClr val="black"/>
                </a:solidFill>
              </a:rPr>
              <a:t>Federal funding requirements that result in a stricter audit clause than contained in the general terms.</a:t>
            </a:r>
          </a:p>
          <a:p>
            <a:pPr marL="742950" lvl="1" indent="-285750" algn="l" eaLnBrk="0" fontAlgn="base" hangingPunct="0">
              <a:lnSpc>
                <a:spcPct val="100000"/>
              </a:lnSpc>
              <a:spcBef>
                <a:spcPct val="20000"/>
              </a:spcBef>
              <a:spcAft>
                <a:spcPct val="0"/>
              </a:spcAft>
              <a:buFont typeface="Arial" panose="020B0604020202020204" pitchFamily="34" charset="0"/>
              <a:buChar char="•"/>
            </a:pPr>
            <a:r>
              <a:rPr lang="en-US" sz="2200" dirty="0">
                <a:solidFill>
                  <a:prstClr val="black"/>
                </a:solidFill>
              </a:rPr>
              <a:t>Stricter termination for cause provision.</a:t>
            </a:r>
          </a:p>
          <a:p>
            <a:pPr marL="742950" lvl="1" indent="-285750" algn="l" eaLnBrk="0" fontAlgn="base" hangingPunct="0">
              <a:lnSpc>
                <a:spcPct val="100000"/>
              </a:lnSpc>
              <a:spcBef>
                <a:spcPct val="20000"/>
              </a:spcBef>
              <a:spcAft>
                <a:spcPct val="0"/>
              </a:spcAft>
              <a:buFont typeface="Arial" panose="020B0604020202020204" pitchFamily="34" charset="0"/>
              <a:buChar char="•"/>
            </a:pPr>
            <a:r>
              <a:rPr lang="en-US" sz="2200" dirty="0">
                <a:solidFill>
                  <a:prstClr val="black"/>
                </a:solidFill>
              </a:rPr>
              <a:t>Increased insurance coverage requirements.</a:t>
            </a:r>
          </a:p>
          <a:p>
            <a:pPr marL="742950" lvl="1" indent="-285750" algn="l" eaLnBrk="0" fontAlgn="base" hangingPunct="0">
              <a:lnSpc>
                <a:spcPct val="100000"/>
              </a:lnSpc>
              <a:spcBef>
                <a:spcPct val="20000"/>
              </a:spcBef>
              <a:spcAft>
                <a:spcPct val="0"/>
              </a:spcAft>
              <a:buFont typeface="Arial" panose="020B0604020202020204" pitchFamily="34" charset="0"/>
              <a:buChar char="•"/>
            </a:pPr>
            <a:r>
              <a:rPr lang="en-US" sz="2200" dirty="0">
                <a:solidFill>
                  <a:prstClr val="black"/>
                </a:solidFill>
              </a:rPr>
              <a:t>Heightened security requirements, e.g., at prison facilities.</a:t>
            </a:r>
          </a:p>
          <a:p>
            <a:pPr marL="742950" lvl="1" indent="-285750" algn="l" eaLnBrk="0" fontAlgn="base" hangingPunct="0">
              <a:lnSpc>
                <a:spcPct val="100000"/>
              </a:lnSpc>
              <a:spcBef>
                <a:spcPct val="20000"/>
              </a:spcBef>
              <a:spcAft>
                <a:spcPct val="0"/>
              </a:spcAft>
              <a:buFont typeface="Arial" panose="020B0604020202020204" pitchFamily="34" charset="0"/>
              <a:buChar char="•"/>
            </a:pPr>
            <a:r>
              <a:rPr lang="en-US" sz="2200" dirty="0">
                <a:solidFill>
                  <a:prstClr val="black"/>
                </a:solidFill>
              </a:rPr>
              <a:t>Sensitive data terms, e.g., IRS Publication 1075 re: Federal Tax Information.</a:t>
            </a:r>
          </a:p>
          <a:p>
            <a:endParaRPr lang="en-US" dirty="0"/>
          </a:p>
        </p:txBody>
      </p:sp>
    </p:spTree>
    <p:extLst>
      <p:ext uri="{BB962C8B-B14F-4D97-AF65-F5344CB8AC3E}">
        <p14:creationId xmlns:p14="http://schemas.microsoft.com/office/powerpoint/2010/main" val="2321188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6829"/>
            <a:ext cx="7772400" cy="748146"/>
          </a:xfrm>
        </p:spPr>
        <p:txBody>
          <a:bodyPr>
            <a:normAutofit/>
          </a:bodyPr>
          <a:lstStyle/>
          <a:p>
            <a:r>
              <a:rPr lang="en-US" sz="4400" b="1" dirty="0"/>
              <a:t>Current state</a:t>
            </a:r>
          </a:p>
        </p:txBody>
      </p:sp>
      <p:sp>
        <p:nvSpPr>
          <p:cNvPr id="3" name="Subtitle 2"/>
          <p:cNvSpPr>
            <a:spLocks noGrp="1"/>
          </p:cNvSpPr>
          <p:nvPr>
            <p:ph type="subTitle" idx="1"/>
          </p:nvPr>
        </p:nvSpPr>
        <p:spPr>
          <a:xfrm>
            <a:off x="1143000" y="1637607"/>
            <a:ext cx="6858000" cy="3620193"/>
          </a:xfrm>
        </p:spPr>
        <p:txBody>
          <a:bodyPr>
            <a:normAutofit fontScale="92500" lnSpcReduction="10000"/>
          </a:bodyPr>
          <a:lstStyle/>
          <a:p>
            <a:pPr lvl="0" algn="l"/>
            <a:r>
              <a:rPr lang="en-US" dirty="0"/>
              <a:t>Multiple templates of state terms exist, which cause confusion, are duplicative and burdensome to maintain and increase the risk of mistakes.</a:t>
            </a:r>
          </a:p>
          <a:p>
            <a:pPr lvl="0" algn="l"/>
            <a:endParaRPr lang="en-US" dirty="0"/>
          </a:p>
          <a:p>
            <a:pPr lvl="0" algn="l"/>
            <a:r>
              <a:rPr lang="en-US" dirty="0"/>
              <a:t>The procurement file contains many documents, but it is unclear which are contract documents versus documentation for the file.</a:t>
            </a:r>
          </a:p>
          <a:p>
            <a:pPr lvl="0" algn="l"/>
            <a:endParaRPr lang="en-US" dirty="0"/>
          </a:p>
          <a:p>
            <a:pPr lvl="0" algn="l"/>
            <a:r>
              <a:rPr lang="en-US" dirty="0"/>
              <a:t>Request for proposal templates </a:t>
            </a:r>
            <a:r>
              <a:rPr lang="en-US" dirty="0" smtClean="0"/>
              <a:t>contain </a:t>
            </a:r>
            <a:r>
              <a:rPr lang="en-US" dirty="0"/>
              <a:t>bidder instructions in various sections and clauses, unnecessarily increasing the burden on bidders to catch everything required.</a:t>
            </a:r>
          </a:p>
        </p:txBody>
      </p:sp>
    </p:spTree>
    <p:extLst>
      <p:ext uri="{BB962C8B-B14F-4D97-AF65-F5344CB8AC3E}">
        <p14:creationId xmlns:p14="http://schemas.microsoft.com/office/powerpoint/2010/main" val="1832404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40966"/>
            <a:ext cx="7772400" cy="1038947"/>
          </a:xfrm>
        </p:spPr>
        <p:txBody>
          <a:bodyPr>
            <a:normAutofit/>
          </a:bodyPr>
          <a:lstStyle/>
          <a:p>
            <a:r>
              <a:rPr lang="en-US" sz="4400" b="1" dirty="0"/>
              <a:t>The why</a:t>
            </a:r>
          </a:p>
        </p:txBody>
      </p:sp>
      <p:pic>
        <p:nvPicPr>
          <p:cNvPr id="4" name="Picture 3"/>
          <p:cNvPicPr>
            <a:picLocks noChangeAspect="1"/>
          </p:cNvPicPr>
          <p:nvPr/>
        </p:nvPicPr>
        <p:blipFill>
          <a:blip r:embed="rId3"/>
          <a:stretch>
            <a:fillRect/>
          </a:stretch>
        </p:blipFill>
        <p:spPr>
          <a:xfrm>
            <a:off x="1143000" y="1579418"/>
            <a:ext cx="6858000" cy="3678382"/>
          </a:xfrm>
          <a:prstGeom prst="rect">
            <a:avLst/>
          </a:prstGeom>
        </p:spPr>
      </p:pic>
      <p:sp>
        <p:nvSpPr>
          <p:cNvPr id="3" name="Subtitle 2"/>
          <p:cNvSpPr>
            <a:spLocks noGrp="1"/>
          </p:cNvSpPr>
          <p:nvPr>
            <p:ph type="subTitle" idx="1"/>
          </p:nvPr>
        </p:nvSpPr>
        <p:spPr>
          <a:xfrm>
            <a:off x="12277898" y="2103120"/>
            <a:ext cx="586048" cy="224444"/>
          </a:xfrm>
        </p:spPr>
        <p:txBody>
          <a:bodyPr>
            <a:normAutofit fontScale="47500" lnSpcReduction="20000"/>
          </a:bodyPr>
          <a:lstStyle/>
          <a:p>
            <a:endParaRPr lang="en-US" dirty="0"/>
          </a:p>
        </p:txBody>
      </p:sp>
    </p:spTree>
    <p:extLst>
      <p:ext uri="{BB962C8B-B14F-4D97-AF65-F5344CB8AC3E}">
        <p14:creationId xmlns:p14="http://schemas.microsoft.com/office/powerpoint/2010/main" val="3409990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57695"/>
            <a:ext cx="7772400" cy="964276"/>
          </a:xfrm>
        </p:spPr>
        <p:txBody>
          <a:bodyPr>
            <a:normAutofit/>
          </a:bodyPr>
          <a:lstStyle/>
          <a:p>
            <a:r>
              <a:rPr lang="en-US" sz="4400" b="1" dirty="0"/>
              <a:t>New contract structure</a:t>
            </a:r>
          </a:p>
        </p:txBody>
      </p:sp>
      <p:pic>
        <p:nvPicPr>
          <p:cNvPr id="5" name="Picture 4"/>
          <p:cNvPicPr>
            <a:picLocks noChangeAspect="1"/>
          </p:cNvPicPr>
          <p:nvPr/>
        </p:nvPicPr>
        <p:blipFill>
          <a:blip r:embed="rId3"/>
          <a:stretch>
            <a:fillRect/>
          </a:stretch>
        </p:blipFill>
        <p:spPr>
          <a:xfrm>
            <a:off x="5937163" y="2352929"/>
            <a:ext cx="1481456" cy="2914141"/>
          </a:xfrm>
          <a:prstGeom prst="rect">
            <a:avLst/>
          </a:prstGeom>
        </p:spPr>
      </p:pic>
      <p:sp>
        <p:nvSpPr>
          <p:cNvPr id="4" name="Content Placeholder 5">
            <a:extLst>
              <a:ext uri="{FF2B5EF4-FFF2-40B4-BE49-F238E27FC236}">
                <a16:creationId xmlns:a16="http://schemas.microsoft.com/office/drawing/2014/main" id="{6245D533-42A6-46DD-B6EF-397DBF30E63A}"/>
              </a:ext>
            </a:extLst>
          </p:cNvPr>
          <p:cNvSpPr txBox="1">
            <a:spLocks/>
          </p:cNvSpPr>
          <p:nvPr/>
        </p:nvSpPr>
        <p:spPr bwMode="auto">
          <a:xfrm>
            <a:off x="762000" y="1447800"/>
            <a:ext cx="4191000" cy="4213166"/>
          </a:xfrm>
          <a:prstGeom prst="rect">
            <a:avLst/>
          </a:prstGeom>
          <a:solidFill>
            <a:srgbClr val="92D050">
              <a:alpha val="75000"/>
            </a:srgbClr>
          </a:solidFill>
          <a:ln w="18000" cap="flat" cmpd="sng" algn="ctr">
            <a:solidFill>
              <a:srgbClr val="008C3A"/>
            </a:solidFill>
            <a:prstDash val="solid"/>
            <a:miter lim="800000"/>
          </a:ln>
          <a:effectLst/>
          <a:extLst/>
        </p:spPr>
        <p:txBody>
          <a:bodyPr rot="0" spcFirstLastPara="0" vert="horz" wrap="square" lIns="91440" tIns="45720" rIns="91440" bIns="45720" numCol="1" spcCol="0" rtlCol="0" fromWordArt="0" anchor="ctr" anchorCtr="0" forceAA="0" compatLnSpc="1">
            <a:prstTxWarp prst="textNoShape">
              <a:avLst/>
            </a:prstTxWarp>
            <a:no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eaLnBrk="1" fontAlgn="auto" hangingPunct="1">
              <a:lnSpc>
                <a:spcPct val="107000"/>
              </a:lnSpc>
              <a:spcBef>
                <a:spcPts val="0"/>
              </a:spcBef>
              <a:spcAft>
                <a:spcPts val="800"/>
              </a:spcAft>
              <a:buFontTx/>
              <a:buNone/>
              <a:defRPr/>
            </a:pPr>
            <a:r>
              <a:rPr lang="en-US" sz="1200" b="1" kern="0" dirty="0" smtClean="0">
                <a:solidFill>
                  <a:srgbClr val="000000"/>
                </a:solidFill>
                <a:ea typeface="Calibri" panose="020F0502020204030204" pitchFamily="34" charset="0"/>
                <a:cs typeface="Times New Roman" panose="02020603050405020304" pitchFamily="18" charset="0"/>
              </a:rPr>
              <a:t>Signed contract:</a:t>
            </a:r>
            <a:endParaRPr lang="en-US" sz="1200" kern="0" dirty="0" smtClean="0">
              <a:solidFill>
                <a:sysClr val="window" lastClr="FFFFFF"/>
              </a:solidFill>
              <a:ea typeface="Calibri" panose="020F0502020204030204" pitchFamily="34" charset="0"/>
              <a:cs typeface="Times New Roman" panose="02020603050405020304" pitchFamily="18" charset="0"/>
            </a:endParaRPr>
          </a:p>
          <a:p>
            <a:pPr eaLnBrk="1" fontAlgn="auto" hangingPunct="1">
              <a:lnSpc>
                <a:spcPct val="107000"/>
              </a:lnSpc>
              <a:spcBef>
                <a:spcPts val="0"/>
              </a:spcBef>
              <a:spcAft>
                <a:spcPts val="0"/>
              </a:spcAft>
              <a:buFont typeface="Wingdings" panose="05000000000000000000" pitchFamily="2" charset="2"/>
              <a:buChar char=""/>
              <a:defRPr/>
            </a:pPr>
            <a:r>
              <a:rPr lang="en-US" sz="1200" b="1" kern="0" dirty="0" smtClean="0">
                <a:solidFill>
                  <a:srgbClr val="000000"/>
                </a:solidFill>
                <a:ea typeface="Calibri" panose="020F0502020204030204" pitchFamily="34" charset="0"/>
                <a:cs typeface="Times New Roman" panose="02020603050405020304" pitchFamily="18" charset="0"/>
              </a:rPr>
              <a:t>Memorialize, as applicable:</a:t>
            </a:r>
            <a:endParaRPr lang="en-US" sz="1200" kern="0" dirty="0" smtClean="0">
              <a:solidFill>
                <a:sysClr val="window" lastClr="FFFFFF"/>
              </a:solidFill>
              <a:ea typeface="Calibri" panose="020F0502020204030204" pitchFamily="34" charset="0"/>
              <a:cs typeface="Times New Roman" panose="02020603050405020304" pitchFamily="18" charset="0"/>
            </a:endParaRPr>
          </a:p>
          <a:p>
            <a:pPr lvl="1" eaLnBrk="1" fontAlgn="auto" hangingPunct="1">
              <a:lnSpc>
                <a:spcPct val="107000"/>
              </a:lnSpc>
              <a:spcBef>
                <a:spcPts val="0"/>
              </a:spcBef>
              <a:spcAft>
                <a:spcPts val="0"/>
              </a:spcAft>
              <a:buFont typeface="Wingdings" panose="05000000000000000000" pitchFamily="2" charset="2"/>
              <a:buChar char=""/>
              <a:defRPr/>
            </a:pPr>
            <a:r>
              <a:rPr lang="en-US" sz="1200" kern="0" dirty="0" smtClean="0">
                <a:solidFill>
                  <a:srgbClr val="000000"/>
                </a:solidFill>
                <a:ea typeface="Calibri" panose="020F0502020204030204" pitchFamily="34" charset="0"/>
                <a:cs typeface="Times New Roman" panose="02020603050405020304" pitchFamily="18" charset="0"/>
              </a:rPr>
              <a:t>Negotiated exceptions/master terms.</a:t>
            </a:r>
            <a:endParaRPr lang="en-US" sz="1200" kern="0" dirty="0" smtClean="0">
              <a:solidFill>
                <a:sysClr val="window" lastClr="FFFFFF"/>
              </a:solidFill>
              <a:ea typeface="Calibri" panose="020F0502020204030204" pitchFamily="34" charset="0"/>
              <a:cs typeface="Times New Roman" panose="02020603050405020304" pitchFamily="18" charset="0"/>
            </a:endParaRPr>
          </a:p>
          <a:p>
            <a:pPr lvl="1" eaLnBrk="1" fontAlgn="auto" hangingPunct="1">
              <a:lnSpc>
                <a:spcPct val="107000"/>
              </a:lnSpc>
              <a:spcBef>
                <a:spcPts val="0"/>
              </a:spcBef>
              <a:spcAft>
                <a:spcPts val="0"/>
              </a:spcAft>
              <a:buFont typeface="Wingdings" panose="05000000000000000000" pitchFamily="2" charset="2"/>
              <a:buChar char=""/>
              <a:defRPr/>
            </a:pPr>
            <a:r>
              <a:rPr lang="en-US" sz="1200" kern="0" dirty="0" smtClean="0">
                <a:solidFill>
                  <a:srgbClr val="000000"/>
                </a:solidFill>
                <a:ea typeface="Calibri" panose="020F0502020204030204" pitchFamily="34" charset="0"/>
                <a:cs typeface="Times New Roman" panose="02020603050405020304" pitchFamily="18" charset="0"/>
              </a:rPr>
              <a:t>BAFO.</a:t>
            </a:r>
            <a:endParaRPr lang="en-US" sz="1200" kern="0" dirty="0" smtClean="0">
              <a:solidFill>
                <a:sysClr val="window" lastClr="FFFFFF"/>
              </a:solidFill>
              <a:ea typeface="Calibri" panose="020F0502020204030204" pitchFamily="34" charset="0"/>
              <a:cs typeface="Times New Roman" panose="02020603050405020304" pitchFamily="18" charset="0"/>
            </a:endParaRPr>
          </a:p>
          <a:p>
            <a:pPr lvl="1" eaLnBrk="1" fontAlgn="auto" hangingPunct="1">
              <a:lnSpc>
                <a:spcPct val="107000"/>
              </a:lnSpc>
              <a:spcBef>
                <a:spcPts val="0"/>
              </a:spcBef>
              <a:spcAft>
                <a:spcPts val="0"/>
              </a:spcAft>
              <a:buFont typeface="Wingdings" panose="05000000000000000000" pitchFamily="2" charset="2"/>
              <a:buChar char=""/>
              <a:defRPr/>
            </a:pPr>
            <a:r>
              <a:rPr lang="en-US" sz="1200" kern="0" dirty="0" smtClean="0">
                <a:solidFill>
                  <a:srgbClr val="000000"/>
                </a:solidFill>
                <a:ea typeface="Calibri" panose="020F0502020204030204" pitchFamily="34" charset="0"/>
                <a:cs typeface="Times New Roman" panose="02020603050405020304" pitchFamily="18" charset="0"/>
              </a:rPr>
              <a:t>Negotiated supplier terms.</a:t>
            </a:r>
            <a:endParaRPr lang="en-US" sz="1200" kern="0" dirty="0" smtClean="0">
              <a:solidFill>
                <a:sysClr val="window" lastClr="FFFFFF"/>
              </a:solidFill>
              <a:ea typeface="Calibri" panose="020F0502020204030204" pitchFamily="34" charset="0"/>
              <a:cs typeface="Times New Roman" panose="02020603050405020304" pitchFamily="18" charset="0"/>
            </a:endParaRPr>
          </a:p>
          <a:p>
            <a:pPr lvl="1" eaLnBrk="1" fontAlgn="auto" hangingPunct="1">
              <a:lnSpc>
                <a:spcPct val="107000"/>
              </a:lnSpc>
              <a:spcBef>
                <a:spcPts val="0"/>
              </a:spcBef>
              <a:spcAft>
                <a:spcPts val="0"/>
              </a:spcAft>
              <a:buFont typeface="Wingdings" panose="05000000000000000000" pitchFamily="2" charset="2"/>
              <a:buChar char=""/>
              <a:defRPr/>
            </a:pPr>
            <a:r>
              <a:rPr lang="en-US" sz="1200" kern="0" dirty="0" smtClean="0">
                <a:solidFill>
                  <a:srgbClr val="000000"/>
                </a:solidFill>
                <a:ea typeface="Calibri" panose="020F0502020204030204" pitchFamily="34" charset="0"/>
                <a:cs typeface="Times New Roman" panose="02020603050405020304" pitchFamily="18" charset="0"/>
              </a:rPr>
              <a:t>Bid confidentiality.</a:t>
            </a:r>
            <a:endParaRPr lang="en-US" sz="1200" kern="0" dirty="0" smtClean="0">
              <a:solidFill>
                <a:sysClr val="window" lastClr="FFFFFF"/>
              </a:solidFill>
              <a:ea typeface="Calibri" panose="020F0502020204030204" pitchFamily="34" charset="0"/>
              <a:cs typeface="Times New Roman" panose="02020603050405020304" pitchFamily="18" charset="0"/>
            </a:endParaRPr>
          </a:p>
          <a:p>
            <a:pPr lvl="1" eaLnBrk="1" fontAlgn="auto" hangingPunct="1">
              <a:lnSpc>
                <a:spcPct val="107000"/>
              </a:lnSpc>
              <a:spcBef>
                <a:spcPts val="0"/>
              </a:spcBef>
              <a:spcAft>
                <a:spcPts val="0"/>
              </a:spcAft>
              <a:buFont typeface="Wingdings" panose="05000000000000000000" pitchFamily="2" charset="2"/>
              <a:buChar char=""/>
              <a:defRPr/>
            </a:pPr>
            <a:r>
              <a:rPr lang="en-US" sz="1200" kern="0" dirty="0" smtClean="0">
                <a:solidFill>
                  <a:srgbClr val="000000"/>
                </a:solidFill>
                <a:ea typeface="Calibri" panose="020F0502020204030204" pitchFamily="34" charset="0"/>
                <a:cs typeface="Times New Roman" panose="02020603050405020304" pitchFamily="18" charset="0"/>
              </a:rPr>
              <a:t>Incorporate attachments.</a:t>
            </a:r>
            <a:endParaRPr lang="en-US" sz="1200" kern="0" dirty="0" smtClean="0">
              <a:solidFill>
                <a:sysClr val="window" lastClr="FFFFFF"/>
              </a:solidFill>
              <a:ea typeface="Calibri" panose="020F0502020204030204" pitchFamily="34" charset="0"/>
              <a:cs typeface="Times New Roman" panose="02020603050405020304" pitchFamily="18" charset="0"/>
            </a:endParaRPr>
          </a:p>
          <a:p>
            <a:pPr marL="514350" indent="0" eaLnBrk="1" fontAlgn="auto" hangingPunct="1">
              <a:lnSpc>
                <a:spcPct val="107000"/>
              </a:lnSpc>
              <a:spcBef>
                <a:spcPts val="0"/>
              </a:spcBef>
              <a:spcAft>
                <a:spcPts val="0"/>
              </a:spcAft>
              <a:buFontTx/>
              <a:buNone/>
              <a:defRPr/>
            </a:pPr>
            <a:r>
              <a:rPr lang="en-US" sz="1200" kern="0" dirty="0" smtClean="0">
                <a:solidFill>
                  <a:srgbClr val="000000"/>
                </a:solidFill>
                <a:ea typeface="Calibri" panose="020F0502020204030204" pitchFamily="34" charset="0"/>
                <a:cs typeface="Times New Roman" panose="02020603050405020304" pitchFamily="18" charset="0"/>
              </a:rPr>
              <a:t> </a:t>
            </a:r>
            <a:endParaRPr lang="en-US" sz="1200" kern="0" dirty="0" smtClean="0">
              <a:solidFill>
                <a:sysClr val="window" lastClr="FFFFFF"/>
              </a:solidFill>
              <a:ea typeface="Calibri" panose="020F0502020204030204" pitchFamily="34" charset="0"/>
              <a:cs typeface="Times New Roman" panose="02020603050405020304" pitchFamily="18" charset="0"/>
            </a:endParaRPr>
          </a:p>
          <a:p>
            <a:pPr eaLnBrk="1" fontAlgn="auto" hangingPunct="1">
              <a:lnSpc>
                <a:spcPct val="107000"/>
              </a:lnSpc>
              <a:spcBef>
                <a:spcPts val="0"/>
              </a:spcBef>
              <a:spcAft>
                <a:spcPts val="0"/>
              </a:spcAft>
              <a:buFont typeface="Wingdings" panose="05000000000000000000" pitchFamily="2" charset="2"/>
              <a:buChar char=""/>
              <a:defRPr/>
            </a:pPr>
            <a:r>
              <a:rPr lang="en-US" sz="1200" b="1" kern="0" dirty="0" smtClean="0">
                <a:solidFill>
                  <a:srgbClr val="000000"/>
                </a:solidFill>
                <a:ea typeface="Calibri" panose="020F0502020204030204" pitchFamily="34" charset="0"/>
                <a:cs typeface="Times New Roman" panose="02020603050405020304" pitchFamily="18" charset="0"/>
              </a:rPr>
              <a:t>Attachments:</a:t>
            </a:r>
            <a:endParaRPr lang="en-US" sz="1200" kern="0" dirty="0" smtClean="0">
              <a:solidFill>
                <a:sysClr val="window" lastClr="FFFFFF"/>
              </a:solidFill>
              <a:ea typeface="Calibri" panose="020F0502020204030204" pitchFamily="34" charset="0"/>
              <a:cs typeface="Times New Roman" panose="02020603050405020304" pitchFamily="18" charset="0"/>
            </a:endParaRPr>
          </a:p>
          <a:p>
            <a:pPr lvl="1" eaLnBrk="1" fontAlgn="auto" hangingPunct="1">
              <a:lnSpc>
                <a:spcPct val="107000"/>
              </a:lnSpc>
              <a:spcBef>
                <a:spcPts val="0"/>
              </a:spcBef>
              <a:spcAft>
                <a:spcPts val="0"/>
              </a:spcAft>
              <a:buFont typeface="Wingdings" panose="05000000000000000000" pitchFamily="2" charset="2"/>
              <a:buChar char=""/>
              <a:defRPr/>
            </a:pPr>
            <a:r>
              <a:rPr lang="en-US" sz="1200" kern="0" dirty="0" smtClean="0">
                <a:solidFill>
                  <a:srgbClr val="000000"/>
                </a:solidFill>
                <a:ea typeface="Calibri" panose="020F0502020204030204" pitchFamily="34" charset="0"/>
                <a:cs typeface="Times New Roman" panose="02020603050405020304" pitchFamily="18" charset="0"/>
              </a:rPr>
              <a:t>RFP.</a:t>
            </a:r>
          </a:p>
          <a:p>
            <a:pPr lvl="1" eaLnBrk="1" fontAlgn="auto" hangingPunct="1">
              <a:lnSpc>
                <a:spcPct val="107000"/>
              </a:lnSpc>
              <a:spcBef>
                <a:spcPts val="0"/>
              </a:spcBef>
              <a:spcAft>
                <a:spcPts val="0"/>
              </a:spcAft>
              <a:buFont typeface="Wingdings" panose="05000000000000000000" pitchFamily="2" charset="2"/>
              <a:buChar char=""/>
              <a:defRPr/>
            </a:pPr>
            <a:r>
              <a:rPr lang="en-US" sz="1200" kern="0" dirty="0" smtClean="0">
                <a:solidFill>
                  <a:srgbClr val="000000"/>
                </a:solidFill>
                <a:ea typeface="Calibri" panose="020F0502020204030204" pitchFamily="34" charset="0"/>
                <a:cs typeface="Times New Roman" panose="02020603050405020304" pitchFamily="18" charset="0"/>
              </a:rPr>
              <a:t>General terms.</a:t>
            </a:r>
            <a:endParaRPr lang="en-US" sz="1200" kern="0" dirty="0" smtClean="0">
              <a:solidFill>
                <a:sysClr val="window" lastClr="FFFFFF"/>
              </a:solidFill>
              <a:ea typeface="Calibri" panose="020F0502020204030204" pitchFamily="34" charset="0"/>
              <a:cs typeface="Times New Roman" panose="02020603050405020304" pitchFamily="18" charset="0"/>
            </a:endParaRPr>
          </a:p>
          <a:p>
            <a:pPr lvl="1" eaLnBrk="1" fontAlgn="auto" hangingPunct="1">
              <a:lnSpc>
                <a:spcPct val="107000"/>
              </a:lnSpc>
              <a:spcBef>
                <a:spcPts val="0"/>
              </a:spcBef>
              <a:spcAft>
                <a:spcPts val="0"/>
              </a:spcAft>
              <a:buFont typeface="Wingdings" panose="05000000000000000000" pitchFamily="2" charset="2"/>
              <a:buChar char=""/>
              <a:defRPr/>
            </a:pPr>
            <a:r>
              <a:rPr lang="en-US" sz="1200" kern="0" dirty="0" smtClean="0">
                <a:solidFill>
                  <a:srgbClr val="000000"/>
                </a:solidFill>
                <a:ea typeface="Calibri" panose="020F0502020204030204" pitchFamily="34" charset="0"/>
                <a:cs typeface="Times New Roman" panose="02020603050405020304" pitchFamily="18" charset="0"/>
              </a:rPr>
              <a:t>As applicable:</a:t>
            </a:r>
            <a:endParaRPr lang="en-US" sz="1200" kern="0" dirty="0" smtClean="0">
              <a:solidFill>
                <a:sysClr val="window" lastClr="FFFFFF"/>
              </a:solidFill>
              <a:ea typeface="Calibri" panose="020F0502020204030204" pitchFamily="34" charset="0"/>
              <a:cs typeface="Times New Roman" panose="02020603050405020304" pitchFamily="18" charset="0"/>
            </a:endParaRPr>
          </a:p>
          <a:p>
            <a:pPr lvl="2" eaLnBrk="1" fontAlgn="auto" hangingPunct="1">
              <a:lnSpc>
                <a:spcPct val="107000"/>
              </a:lnSpc>
              <a:spcBef>
                <a:spcPts val="0"/>
              </a:spcBef>
              <a:spcAft>
                <a:spcPts val="0"/>
              </a:spcAft>
              <a:buFont typeface="Wingdings" panose="05000000000000000000" pitchFamily="2" charset="2"/>
              <a:buChar char=""/>
              <a:defRPr/>
            </a:pPr>
            <a:r>
              <a:rPr lang="en-US" sz="1200" kern="0" dirty="0" smtClean="0">
                <a:solidFill>
                  <a:srgbClr val="000000"/>
                </a:solidFill>
                <a:ea typeface="Calibri" panose="020F0502020204030204" pitchFamily="34" charset="0"/>
                <a:cs typeface="Times New Roman" panose="02020603050405020304" pitchFamily="18" charset="0"/>
              </a:rPr>
              <a:t>IT terms.</a:t>
            </a:r>
            <a:endParaRPr lang="en-US" sz="1200" kern="0" dirty="0" smtClean="0">
              <a:solidFill>
                <a:sysClr val="window" lastClr="FFFFFF"/>
              </a:solidFill>
              <a:ea typeface="Calibri" panose="020F0502020204030204" pitchFamily="34" charset="0"/>
              <a:cs typeface="Times New Roman" panose="02020603050405020304" pitchFamily="18" charset="0"/>
            </a:endParaRPr>
          </a:p>
          <a:p>
            <a:pPr lvl="2" eaLnBrk="1" fontAlgn="auto" hangingPunct="1">
              <a:lnSpc>
                <a:spcPct val="107000"/>
              </a:lnSpc>
              <a:spcBef>
                <a:spcPts val="0"/>
              </a:spcBef>
              <a:spcAft>
                <a:spcPts val="0"/>
              </a:spcAft>
              <a:buFont typeface="Wingdings" panose="05000000000000000000" pitchFamily="2" charset="2"/>
              <a:buChar char=""/>
              <a:defRPr/>
            </a:pPr>
            <a:r>
              <a:rPr lang="en-US" sz="1200" kern="0" dirty="0" smtClean="0">
                <a:solidFill>
                  <a:srgbClr val="000000"/>
                </a:solidFill>
                <a:ea typeface="Calibri" panose="020F0502020204030204" pitchFamily="34" charset="0"/>
                <a:cs typeface="Times New Roman" panose="02020603050405020304" pitchFamily="18" charset="0"/>
              </a:rPr>
              <a:t>Statewide terms.</a:t>
            </a:r>
            <a:endParaRPr lang="en-US" sz="1200" kern="0" dirty="0" smtClean="0">
              <a:solidFill>
                <a:sysClr val="window" lastClr="FFFFFF"/>
              </a:solidFill>
              <a:ea typeface="Calibri" panose="020F0502020204030204" pitchFamily="34" charset="0"/>
              <a:cs typeface="Times New Roman" panose="02020603050405020304" pitchFamily="18" charset="0"/>
            </a:endParaRPr>
          </a:p>
          <a:p>
            <a:pPr lvl="2" eaLnBrk="1" fontAlgn="auto" hangingPunct="1">
              <a:lnSpc>
                <a:spcPct val="107000"/>
              </a:lnSpc>
              <a:spcBef>
                <a:spcPts val="0"/>
              </a:spcBef>
              <a:spcAft>
                <a:spcPts val="0"/>
              </a:spcAft>
              <a:buFont typeface="Wingdings" panose="05000000000000000000" pitchFamily="2" charset="2"/>
              <a:buChar char=""/>
              <a:defRPr/>
            </a:pPr>
            <a:r>
              <a:rPr lang="en-US" sz="1200" kern="0" dirty="0" smtClean="0">
                <a:solidFill>
                  <a:srgbClr val="000000"/>
                </a:solidFill>
                <a:ea typeface="Calibri" panose="020F0502020204030204" pitchFamily="34" charset="0"/>
                <a:cs typeface="Times New Roman" panose="02020603050405020304" pitchFamily="18" charset="0"/>
              </a:rPr>
              <a:t>Agency terms.</a:t>
            </a:r>
          </a:p>
          <a:p>
            <a:pPr lvl="2" eaLnBrk="1" fontAlgn="auto" hangingPunct="1">
              <a:lnSpc>
                <a:spcPct val="107000"/>
              </a:lnSpc>
              <a:spcBef>
                <a:spcPts val="0"/>
              </a:spcBef>
              <a:spcAft>
                <a:spcPts val="0"/>
              </a:spcAft>
              <a:buFont typeface="Wingdings" panose="05000000000000000000" pitchFamily="2" charset="2"/>
              <a:buChar char=""/>
              <a:defRPr/>
            </a:pPr>
            <a:r>
              <a:rPr lang="en-US" sz="1200" kern="0" dirty="0" smtClean="0">
                <a:solidFill>
                  <a:srgbClr val="000000"/>
                </a:solidFill>
                <a:ea typeface="Calibri" panose="020F0502020204030204" pitchFamily="34" charset="0"/>
                <a:cs typeface="Times New Roman" panose="02020603050405020304" pitchFamily="18" charset="0"/>
              </a:rPr>
              <a:t>Exceptions.</a:t>
            </a:r>
            <a:endParaRPr lang="en-US" sz="1200" kern="0" dirty="0" smtClean="0">
              <a:solidFill>
                <a:sysClr val="window" lastClr="FFFFFF"/>
              </a:solidFill>
              <a:ea typeface="Calibri" panose="020F0502020204030204" pitchFamily="34" charset="0"/>
              <a:cs typeface="Times New Roman" panose="02020603050405020304" pitchFamily="18" charset="0"/>
            </a:endParaRPr>
          </a:p>
          <a:p>
            <a:pPr lvl="1" eaLnBrk="1" fontAlgn="auto" hangingPunct="1">
              <a:lnSpc>
                <a:spcPct val="107000"/>
              </a:lnSpc>
              <a:spcBef>
                <a:spcPts val="0"/>
              </a:spcBef>
              <a:spcAft>
                <a:spcPts val="0"/>
              </a:spcAft>
              <a:buFont typeface="Wingdings" panose="05000000000000000000" pitchFamily="2" charset="2"/>
              <a:buChar char=""/>
              <a:defRPr/>
            </a:pPr>
            <a:r>
              <a:rPr lang="en-US" sz="1200" kern="0" dirty="0" smtClean="0">
                <a:solidFill>
                  <a:srgbClr val="000000"/>
                </a:solidFill>
                <a:ea typeface="Calibri" panose="020F0502020204030204" pitchFamily="34" charset="0"/>
                <a:cs typeface="Times New Roman" panose="02020603050405020304" pitchFamily="18" charset="0"/>
              </a:rPr>
              <a:t>Bid including as applicable:</a:t>
            </a:r>
            <a:endParaRPr lang="en-US" sz="1200" kern="0" dirty="0" smtClean="0">
              <a:solidFill>
                <a:sysClr val="window" lastClr="FFFFFF"/>
              </a:solidFill>
              <a:ea typeface="Calibri" panose="020F0502020204030204" pitchFamily="34" charset="0"/>
              <a:cs typeface="Times New Roman" panose="02020603050405020304" pitchFamily="18" charset="0"/>
            </a:endParaRPr>
          </a:p>
          <a:p>
            <a:pPr lvl="2" eaLnBrk="1" fontAlgn="auto" hangingPunct="1">
              <a:lnSpc>
                <a:spcPct val="107000"/>
              </a:lnSpc>
              <a:spcBef>
                <a:spcPts val="0"/>
              </a:spcBef>
              <a:spcAft>
                <a:spcPts val="0"/>
              </a:spcAft>
              <a:buFont typeface="Wingdings" panose="05000000000000000000" pitchFamily="2" charset="2"/>
              <a:buChar char=""/>
              <a:defRPr/>
            </a:pPr>
            <a:r>
              <a:rPr lang="en-US" sz="1200" kern="0" dirty="0" smtClean="0">
                <a:solidFill>
                  <a:srgbClr val="000000"/>
                </a:solidFill>
                <a:ea typeface="Calibri" panose="020F0502020204030204" pitchFamily="34" charset="0"/>
                <a:cs typeface="Times New Roman" panose="02020603050405020304" pitchFamily="18" charset="0"/>
              </a:rPr>
              <a:t>Supplier terms.</a:t>
            </a:r>
          </a:p>
          <a:p>
            <a:pPr lvl="2" eaLnBrk="1" fontAlgn="auto" hangingPunct="1">
              <a:lnSpc>
                <a:spcPct val="107000"/>
              </a:lnSpc>
              <a:spcBef>
                <a:spcPts val="0"/>
              </a:spcBef>
              <a:spcAft>
                <a:spcPts val="800"/>
              </a:spcAft>
              <a:buFont typeface="Wingdings" panose="05000000000000000000" pitchFamily="2" charset="2"/>
              <a:buChar char=""/>
              <a:defRPr/>
            </a:pPr>
            <a:r>
              <a:rPr lang="en-US" sz="1200" kern="0" dirty="0" smtClean="0">
                <a:solidFill>
                  <a:srgbClr val="000000"/>
                </a:solidFill>
                <a:ea typeface="Calibri" panose="020F0502020204030204" pitchFamily="34" charset="0"/>
                <a:cs typeface="Times New Roman" panose="02020603050405020304" pitchFamily="18" charset="0"/>
              </a:rPr>
              <a:t>BAFO.</a:t>
            </a:r>
          </a:p>
          <a:p>
            <a:pPr lvl="2" eaLnBrk="1" fontAlgn="auto" hangingPunct="1">
              <a:lnSpc>
                <a:spcPct val="107000"/>
              </a:lnSpc>
              <a:spcBef>
                <a:spcPts val="0"/>
              </a:spcBef>
              <a:spcAft>
                <a:spcPts val="800"/>
              </a:spcAft>
              <a:buFont typeface="Wingdings" panose="05000000000000000000" pitchFamily="2" charset="2"/>
              <a:buChar char=""/>
              <a:defRPr/>
            </a:pPr>
            <a:endParaRPr lang="en-US" sz="1200" kern="0" dirty="0">
              <a:solidFill>
                <a:sysClr val="window" lastClr="FFFFFF"/>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567811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74321"/>
            <a:ext cx="7772400" cy="739832"/>
          </a:xfrm>
        </p:spPr>
        <p:txBody>
          <a:bodyPr>
            <a:normAutofit fontScale="90000"/>
          </a:bodyPr>
          <a:lstStyle/>
          <a:p>
            <a:r>
              <a:rPr lang="en-US" sz="4400" dirty="0">
                <a:solidFill>
                  <a:prstClr val="black"/>
                </a:solidFill>
                <a:latin typeface="Calibri"/>
              </a:rPr>
              <a:t>Crosswalk to current RFP sections</a:t>
            </a:r>
            <a:endParaRPr lang="en-US" dirty="0"/>
          </a:p>
        </p:txBody>
      </p:sp>
      <p:sp>
        <p:nvSpPr>
          <p:cNvPr id="6" name="Rectangle 5"/>
          <p:cNvSpPr/>
          <p:nvPr/>
        </p:nvSpPr>
        <p:spPr>
          <a:xfrm>
            <a:off x="1143000" y="1280161"/>
            <a:ext cx="6858000" cy="4555374"/>
          </a:xfrm>
          <a:prstGeom prst="rect">
            <a:avLst/>
          </a:prstGeom>
        </p:spPr>
        <p:txBody>
          <a:bodyPr/>
          <a:lstStyle/>
          <a:p>
            <a:pPr lvl="1">
              <a:buChar char="•"/>
            </a:pP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3034509502"/>
              </p:ext>
            </p:extLst>
          </p:nvPr>
        </p:nvGraphicFramePr>
        <p:xfrm>
          <a:off x="1657002" y="1211157"/>
          <a:ext cx="5192686" cy="4654615"/>
        </p:xfrm>
        <a:graphic>
          <a:graphicData uri="http://schemas.openxmlformats.org/drawingml/2006/table">
            <a:tbl>
              <a:tblPr firstRow="1" bandRow="1">
                <a:tableStyleId>{5C22544A-7EE6-4342-B048-85BDC9FD1C3A}</a:tableStyleId>
              </a:tblPr>
              <a:tblGrid>
                <a:gridCol w="2596343">
                  <a:extLst>
                    <a:ext uri="{9D8B030D-6E8A-4147-A177-3AD203B41FA5}">
                      <a16:colId xmlns:a16="http://schemas.microsoft.com/office/drawing/2014/main" val="3966763513"/>
                    </a:ext>
                  </a:extLst>
                </a:gridCol>
                <a:gridCol w="2596343">
                  <a:extLst>
                    <a:ext uri="{9D8B030D-6E8A-4147-A177-3AD203B41FA5}">
                      <a16:colId xmlns:a16="http://schemas.microsoft.com/office/drawing/2014/main" val="448688822"/>
                    </a:ext>
                  </a:extLst>
                </a:gridCol>
              </a:tblGrid>
              <a:tr h="330270">
                <a:tc>
                  <a:txBody>
                    <a:bodyPr/>
                    <a:lstStyle/>
                    <a:p>
                      <a:pPr algn="ctr"/>
                      <a:r>
                        <a:rPr lang="en-US" dirty="0" smtClean="0">
                          <a:solidFill>
                            <a:schemeClr val="tx1"/>
                          </a:solidFill>
                          <a:effectLst/>
                        </a:rPr>
                        <a:t>Current</a:t>
                      </a:r>
                      <a:endParaRPr lang="en-US" dirty="0">
                        <a:solidFill>
                          <a:schemeClr val="tx1"/>
                        </a:solidFill>
                        <a:effectLst/>
                      </a:endParaRPr>
                    </a:p>
                  </a:txBody>
                  <a:tcPr>
                    <a:solidFill>
                      <a:schemeClr val="accent6">
                        <a:lumMod val="40000"/>
                        <a:lumOff val="60000"/>
                      </a:schemeClr>
                    </a:solidFill>
                  </a:tcPr>
                </a:tc>
                <a:tc>
                  <a:txBody>
                    <a:bodyPr/>
                    <a:lstStyle/>
                    <a:p>
                      <a:pPr algn="ctr"/>
                      <a:r>
                        <a:rPr lang="en-US" dirty="0" smtClean="0">
                          <a:solidFill>
                            <a:schemeClr val="tx1"/>
                          </a:solidFill>
                          <a:effectLst/>
                        </a:rPr>
                        <a:t>New</a:t>
                      </a:r>
                    </a:p>
                  </a:txBody>
                  <a:tcPr>
                    <a:solidFill>
                      <a:schemeClr val="accent6">
                        <a:lumMod val="40000"/>
                        <a:lumOff val="60000"/>
                      </a:schemeClr>
                    </a:solidFill>
                  </a:tcPr>
                </a:tc>
                <a:extLst>
                  <a:ext uri="{0D108BD9-81ED-4DB2-BD59-A6C34878D82A}">
                    <a16:rowId xmlns:a16="http://schemas.microsoft.com/office/drawing/2014/main" val="1814922335"/>
                  </a:ext>
                </a:extLst>
              </a:tr>
              <a:tr h="317699">
                <a:tc>
                  <a:txBody>
                    <a:bodyPr/>
                    <a:lstStyle/>
                    <a:p>
                      <a:pPr marL="0" marR="0">
                        <a:lnSpc>
                          <a:spcPct val="107000"/>
                        </a:lnSpc>
                        <a:spcBef>
                          <a:spcPts val="0"/>
                        </a:spcBef>
                        <a:spcAft>
                          <a:spcPts val="0"/>
                        </a:spcAft>
                      </a:pPr>
                      <a:r>
                        <a:rPr lang="en-US" sz="1100" b="1" dirty="0">
                          <a:solidFill>
                            <a:schemeClr val="tx1"/>
                          </a:solidFill>
                          <a:effectLst/>
                        </a:rPr>
                        <a:t>Section A general provisions</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912" marR="59912" marT="0" marB="0">
                    <a:solidFill>
                      <a:schemeClr val="accent6">
                        <a:lumMod val="40000"/>
                        <a:lumOff val="60000"/>
                      </a:schemeClr>
                    </a:solidFill>
                  </a:tcPr>
                </a:tc>
                <a:tc>
                  <a:txBody>
                    <a:bodyPr/>
                    <a:lstStyle/>
                    <a:p>
                      <a:pPr marL="0" marR="0">
                        <a:lnSpc>
                          <a:spcPct val="107000"/>
                        </a:lnSpc>
                        <a:spcBef>
                          <a:spcPts val="0"/>
                        </a:spcBef>
                        <a:spcAft>
                          <a:spcPts val="0"/>
                        </a:spcAft>
                      </a:pPr>
                      <a:r>
                        <a:rPr lang="en-US" sz="1100" b="1" dirty="0">
                          <a:effectLst/>
                        </a:rPr>
                        <a:t>General </a:t>
                      </a:r>
                      <a:r>
                        <a:rPr lang="en-US" sz="1100" b="1" dirty="0" smtClean="0">
                          <a:effectLst/>
                        </a:rPr>
                        <a:t>terms</a:t>
                      </a:r>
                      <a:endParaRPr lang="en-US" sz="1100" b="1" dirty="0">
                        <a:effectLst/>
                      </a:endParaRPr>
                    </a:p>
                    <a:p>
                      <a:pPr marL="0" marR="0">
                        <a:lnSpc>
                          <a:spcPct val="107000"/>
                        </a:lnSpc>
                        <a:spcBef>
                          <a:spcPts val="0"/>
                        </a:spcBef>
                        <a:spcAft>
                          <a:spcPts val="0"/>
                        </a:spcAft>
                      </a:pPr>
                      <a:r>
                        <a:rPr lang="en-US" sz="1000" b="1" dirty="0">
                          <a:effectLst/>
                        </a:rPr>
                        <a:t> </a:t>
                      </a:r>
                      <a:endParaRPr lang="en-US"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912" marR="59912" marT="0" marB="0">
                    <a:solidFill>
                      <a:schemeClr val="accent6">
                        <a:lumMod val="40000"/>
                        <a:lumOff val="60000"/>
                      </a:schemeClr>
                    </a:solidFill>
                  </a:tcPr>
                </a:tc>
                <a:extLst>
                  <a:ext uri="{0D108BD9-81ED-4DB2-BD59-A6C34878D82A}">
                    <a16:rowId xmlns:a16="http://schemas.microsoft.com/office/drawing/2014/main" val="1937296018"/>
                  </a:ext>
                </a:extLst>
              </a:tr>
              <a:tr h="1260529">
                <a:tc>
                  <a:txBody>
                    <a:bodyPr/>
                    <a:lstStyle/>
                    <a:p>
                      <a:pPr marL="0" marR="0">
                        <a:lnSpc>
                          <a:spcPct val="107000"/>
                        </a:lnSpc>
                        <a:spcBef>
                          <a:spcPts val="0"/>
                        </a:spcBef>
                        <a:spcAft>
                          <a:spcPts val="0"/>
                        </a:spcAft>
                      </a:pPr>
                      <a:r>
                        <a:rPr lang="en-US" sz="1100" b="1" dirty="0">
                          <a:solidFill>
                            <a:schemeClr val="tx1"/>
                          </a:solidFill>
                          <a:effectLst/>
                        </a:rPr>
                        <a:t>Section B special provisions</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912" marR="59912" marT="0" marB="0">
                    <a:solidFill>
                      <a:schemeClr val="accent6">
                        <a:lumMod val="40000"/>
                        <a:lumOff val="60000"/>
                      </a:schemeClr>
                    </a:solidFill>
                  </a:tcPr>
                </a:tc>
                <a:tc>
                  <a:txBody>
                    <a:bodyPr/>
                    <a:lstStyle/>
                    <a:p>
                      <a:pPr marL="0" marR="0">
                        <a:lnSpc>
                          <a:spcPct val="107000"/>
                        </a:lnSpc>
                        <a:spcBef>
                          <a:spcPts val="0"/>
                        </a:spcBef>
                        <a:spcAft>
                          <a:spcPts val="0"/>
                        </a:spcAft>
                      </a:pPr>
                      <a:r>
                        <a:rPr lang="en-US" sz="1100" b="1" dirty="0">
                          <a:effectLst/>
                        </a:rPr>
                        <a:t>Acquisition-specific terms</a:t>
                      </a:r>
                    </a:p>
                    <a:p>
                      <a:pPr marL="0" marR="0">
                        <a:lnSpc>
                          <a:spcPct val="107000"/>
                        </a:lnSpc>
                        <a:spcBef>
                          <a:spcPts val="0"/>
                        </a:spcBef>
                        <a:spcAft>
                          <a:spcPts val="0"/>
                        </a:spcAft>
                      </a:pPr>
                      <a:r>
                        <a:rPr lang="en-US" sz="1100" b="1" dirty="0">
                          <a:effectLst/>
                        </a:rPr>
                        <a:t> </a:t>
                      </a:r>
                    </a:p>
                    <a:p>
                      <a:pPr marL="342900" marR="0" lvl="0" indent="-342900">
                        <a:lnSpc>
                          <a:spcPct val="107000"/>
                        </a:lnSpc>
                        <a:spcBef>
                          <a:spcPts val="0"/>
                        </a:spcBef>
                        <a:spcAft>
                          <a:spcPts val="0"/>
                        </a:spcAft>
                        <a:buFont typeface="Symbol" panose="05050102010706020507" pitchFamily="18" charset="2"/>
                        <a:buChar char=""/>
                      </a:pPr>
                      <a:r>
                        <a:rPr lang="en-US" sz="1100" b="1" dirty="0">
                          <a:effectLst/>
                        </a:rPr>
                        <a:t>Agency terms </a:t>
                      </a:r>
                    </a:p>
                    <a:p>
                      <a:pPr marL="341313" marR="0" lvl="0" indent="0">
                        <a:lnSpc>
                          <a:spcPct val="107000"/>
                        </a:lnSpc>
                        <a:spcBef>
                          <a:spcPts val="0"/>
                        </a:spcBef>
                        <a:spcAft>
                          <a:spcPts val="0"/>
                        </a:spcAft>
                        <a:buFont typeface="Symbol" panose="05050102010706020507" pitchFamily="18" charset="2"/>
                        <a:buNone/>
                      </a:pPr>
                      <a:r>
                        <a:rPr lang="en-US" sz="1100" b="1" dirty="0">
                          <a:effectLst/>
                        </a:rPr>
                        <a:t>(including BAA, federal-required terms, statement of work, etc.).</a:t>
                      </a:r>
                    </a:p>
                    <a:p>
                      <a:pPr marL="342900" marR="0" lvl="0" indent="-342900">
                        <a:lnSpc>
                          <a:spcPct val="107000"/>
                        </a:lnSpc>
                        <a:spcBef>
                          <a:spcPts val="0"/>
                        </a:spcBef>
                        <a:spcAft>
                          <a:spcPts val="0"/>
                        </a:spcAft>
                        <a:buFont typeface="Symbol" panose="05050102010706020507" pitchFamily="18" charset="2"/>
                        <a:buChar char=""/>
                      </a:pPr>
                      <a:r>
                        <a:rPr lang="en-US" sz="1100" b="1" dirty="0">
                          <a:effectLst/>
                        </a:rPr>
                        <a:t>Statewide terms.</a:t>
                      </a:r>
                    </a:p>
                    <a:p>
                      <a:pPr marL="342900" marR="0" lvl="0" indent="-342900">
                        <a:lnSpc>
                          <a:spcPct val="107000"/>
                        </a:lnSpc>
                        <a:spcBef>
                          <a:spcPts val="0"/>
                        </a:spcBef>
                        <a:spcAft>
                          <a:spcPts val="0"/>
                        </a:spcAft>
                        <a:buFont typeface="Symbol" panose="05050102010706020507" pitchFamily="18" charset="2"/>
                        <a:buChar char=""/>
                      </a:pPr>
                      <a:r>
                        <a:rPr lang="en-US" sz="1100" b="1" dirty="0">
                          <a:effectLst/>
                        </a:rPr>
                        <a:t>IT terms.</a:t>
                      </a:r>
                    </a:p>
                    <a:p>
                      <a:pPr marL="457200" marR="0">
                        <a:lnSpc>
                          <a:spcPct val="107000"/>
                        </a:lnSpc>
                        <a:spcBef>
                          <a:spcPts val="0"/>
                        </a:spcBef>
                        <a:spcAft>
                          <a:spcPts val="0"/>
                        </a:spcAft>
                      </a:pPr>
                      <a:r>
                        <a:rPr lang="en-US" sz="900" b="1" dirty="0">
                          <a:effectLst/>
                        </a:rPr>
                        <a:t> </a:t>
                      </a:r>
                      <a:endParaRPr lang="en-US"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912" marR="59912" marT="0" marB="0">
                    <a:solidFill>
                      <a:schemeClr val="accent6">
                        <a:lumMod val="40000"/>
                        <a:lumOff val="60000"/>
                      </a:schemeClr>
                    </a:solidFill>
                  </a:tcPr>
                </a:tc>
                <a:extLst>
                  <a:ext uri="{0D108BD9-81ED-4DB2-BD59-A6C34878D82A}">
                    <a16:rowId xmlns:a16="http://schemas.microsoft.com/office/drawing/2014/main" val="4111811759"/>
                  </a:ext>
                </a:extLst>
              </a:tr>
              <a:tr h="1098549">
                <a:tc>
                  <a:txBody>
                    <a:bodyPr/>
                    <a:lstStyle/>
                    <a:p>
                      <a:pPr marL="0" marR="0">
                        <a:lnSpc>
                          <a:spcPct val="107000"/>
                        </a:lnSpc>
                        <a:spcBef>
                          <a:spcPts val="0"/>
                        </a:spcBef>
                        <a:spcAft>
                          <a:spcPts val="0"/>
                        </a:spcAft>
                      </a:pPr>
                      <a:r>
                        <a:rPr lang="en-US" sz="1100" b="1" dirty="0">
                          <a:solidFill>
                            <a:schemeClr val="tx1"/>
                          </a:solidFill>
                          <a:effectLst/>
                        </a:rPr>
                        <a:t>Section C solicitation specifications</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912" marR="59912" marT="0" marB="0">
                    <a:solidFill>
                      <a:schemeClr val="accent6">
                        <a:lumMod val="40000"/>
                        <a:lumOff val="60000"/>
                      </a:schemeClr>
                    </a:solidFill>
                  </a:tcPr>
                </a:tc>
                <a:tc>
                  <a:txBody>
                    <a:bodyPr/>
                    <a:lstStyle/>
                    <a:p>
                      <a:pPr marL="0" marR="0">
                        <a:lnSpc>
                          <a:spcPct val="107000"/>
                        </a:lnSpc>
                        <a:spcBef>
                          <a:spcPts val="0"/>
                        </a:spcBef>
                        <a:spcAft>
                          <a:spcPts val="0"/>
                        </a:spcAft>
                      </a:pPr>
                      <a:r>
                        <a:rPr lang="en-US" sz="1100" b="1" dirty="0">
                          <a:effectLst/>
                        </a:rPr>
                        <a:t>Request for proposal</a:t>
                      </a:r>
                    </a:p>
                    <a:p>
                      <a:pPr marL="0" marR="0">
                        <a:lnSpc>
                          <a:spcPct val="107000"/>
                        </a:lnSpc>
                        <a:spcBef>
                          <a:spcPts val="0"/>
                        </a:spcBef>
                        <a:spcAft>
                          <a:spcPts val="0"/>
                        </a:spcAft>
                      </a:pPr>
                      <a:endParaRPr lang="en-US" sz="1100" b="1" dirty="0">
                        <a:effectLst/>
                      </a:endParaRPr>
                    </a:p>
                    <a:p>
                      <a:pPr marL="342900" marR="0" lvl="0" indent="-342900">
                        <a:lnSpc>
                          <a:spcPct val="107000"/>
                        </a:lnSpc>
                        <a:spcBef>
                          <a:spcPts val="0"/>
                        </a:spcBef>
                        <a:spcAft>
                          <a:spcPts val="0"/>
                        </a:spcAft>
                        <a:buFont typeface="Symbol" panose="05050102010706020507" pitchFamily="18" charset="2"/>
                        <a:buChar char=""/>
                      </a:pPr>
                      <a:r>
                        <a:rPr lang="en-US" sz="1100" b="1" dirty="0">
                          <a:effectLst/>
                        </a:rPr>
                        <a:t>Purpose.</a:t>
                      </a:r>
                    </a:p>
                    <a:p>
                      <a:pPr marL="342900" marR="0" lvl="0" indent="-342900">
                        <a:lnSpc>
                          <a:spcPct val="107000"/>
                        </a:lnSpc>
                        <a:spcBef>
                          <a:spcPts val="0"/>
                        </a:spcBef>
                        <a:spcAft>
                          <a:spcPts val="0"/>
                        </a:spcAft>
                        <a:buFont typeface="Symbol" panose="05050102010706020507" pitchFamily="18" charset="2"/>
                        <a:buChar char=""/>
                      </a:pPr>
                      <a:r>
                        <a:rPr lang="en-US" sz="1100" b="1" dirty="0">
                          <a:effectLst/>
                        </a:rPr>
                        <a:t>Contract term/renewals.</a:t>
                      </a:r>
                    </a:p>
                    <a:p>
                      <a:pPr marL="342900" marR="0" lvl="0" indent="-342900">
                        <a:lnSpc>
                          <a:spcPct val="107000"/>
                        </a:lnSpc>
                        <a:spcBef>
                          <a:spcPts val="0"/>
                        </a:spcBef>
                        <a:spcAft>
                          <a:spcPts val="0"/>
                        </a:spcAft>
                        <a:buFont typeface="Symbol" panose="05050102010706020507" pitchFamily="18" charset="2"/>
                        <a:buChar char=""/>
                      </a:pPr>
                      <a:r>
                        <a:rPr lang="en-US" sz="1100" b="1" dirty="0">
                          <a:effectLst/>
                        </a:rPr>
                        <a:t>Specifications.</a:t>
                      </a:r>
                    </a:p>
                    <a:p>
                      <a:pPr marL="342900" marR="0" lvl="0" indent="-342900">
                        <a:lnSpc>
                          <a:spcPct val="107000"/>
                        </a:lnSpc>
                        <a:spcBef>
                          <a:spcPts val="0"/>
                        </a:spcBef>
                        <a:spcAft>
                          <a:spcPts val="0"/>
                        </a:spcAft>
                        <a:buFont typeface="Symbol" panose="05050102010706020507" pitchFamily="18" charset="2"/>
                        <a:buChar char=""/>
                      </a:pPr>
                      <a:r>
                        <a:rPr lang="en-US" sz="1100" b="1" dirty="0">
                          <a:effectLst/>
                        </a:rPr>
                        <a:t>RFP amendments.</a:t>
                      </a:r>
                    </a:p>
                    <a:p>
                      <a:pPr marL="457200" marR="0">
                        <a:lnSpc>
                          <a:spcPct val="107000"/>
                        </a:lnSpc>
                        <a:spcBef>
                          <a:spcPts val="0"/>
                        </a:spcBef>
                        <a:spcAft>
                          <a:spcPts val="0"/>
                        </a:spcAft>
                      </a:pPr>
                      <a:r>
                        <a:rPr lang="en-US" sz="900" b="1" dirty="0">
                          <a:effectLst/>
                        </a:rPr>
                        <a:t> </a:t>
                      </a:r>
                      <a:endParaRPr lang="en-US"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912" marR="59912" marT="0" marB="0">
                    <a:solidFill>
                      <a:schemeClr val="accent6">
                        <a:lumMod val="40000"/>
                        <a:lumOff val="60000"/>
                      </a:schemeClr>
                    </a:solidFill>
                  </a:tcPr>
                </a:tc>
                <a:extLst>
                  <a:ext uri="{0D108BD9-81ED-4DB2-BD59-A6C34878D82A}">
                    <a16:rowId xmlns:a16="http://schemas.microsoft.com/office/drawing/2014/main" val="2467549808"/>
                  </a:ext>
                </a:extLst>
              </a:tr>
              <a:tr h="317699">
                <a:tc>
                  <a:txBody>
                    <a:bodyPr/>
                    <a:lstStyle/>
                    <a:p>
                      <a:pPr marL="0" marR="0">
                        <a:lnSpc>
                          <a:spcPct val="107000"/>
                        </a:lnSpc>
                        <a:spcBef>
                          <a:spcPts val="0"/>
                        </a:spcBef>
                        <a:spcAft>
                          <a:spcPts val="0"/>
                        </a:spcAft>
                      </a:pPr>
                      <a:r>
                        <a:rPr lang="en-US" sz="1100" b="1" dirty="0">
                          <a:solidFill>
                            <a:schemeClr val="tx1"/>
                          </a:solidFill>
                          <a:effectLst/>
                        </a:rPr>
                        <a:t>Section D evaluation</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912" marR="59912" marT="0" marB="0">
                    <a:solidFill>
                      <a:schemeClr val="accent6">
                        <a:lumMod val="40000"/>
                        <a:lumOff val="60000"/>
                      </a:schemeClr>
                    </a:solidFill>
                  </a:tcPr>
                </a:tc>
                <a:tc>
                  <a:txBody>
                    <a:bodyPr/>
                    <a:lstStyle/>
                    <a:p>
                      <a:pPr marL="0" marR="0">
                        <a:lnSpc>
                          <a:spcPct val="107000"/>
                        </a:lnSpc>
                        <a:spcBef>
                          <a:spcPts val="0"/>
                        </a:spcBef>
                        <a:spcAft>
                          <a:spcPts val="0"/>
                        </a:spcAft>
                      </a:pPr>
                      <a:r>
                        <a:rPr lang="en-US" sz="1100" b="1" dirty="0">
                          <a:effectLst/>
                        </a:rPr>
                        <a:t>Bidder </a:t>
                      </a:r>
                      <a:r>
                        <a:rPr lang="en-US" sz="1100" b="1" dirty="0" smtClean="0">
                          <a:effectLst/>
                        </a:rPr>
                        <a:t>instructions</a:t>
                      </a:r>
                      <a:endParaRPr lang="en-US" sz="1100" b="1" dirty="0">
                        <a:effectLst/>
                      </a:endParaRPr>
                    </a:p>
                    <a:p>
                      <a:pPr marL="0" marR="0">
                        <a:lnSpc>
                          <a:spcPct val="107000"/>
                        </a:lnSpc>
                        <a:spcBef>
                          <a:spcPts val="0"/>
                        </a:spcBef>
                        <a:spcAft>
                          <a:spcPts val="0"/>
                        </a:spcAft>
                      </a:pPr>
                      <a:r>
                        <a:rPr lang="en-US" sz="900" b="1" dirty="0">
                          <a:effectLst/>
                        </a:rPr>
                        <a:t> </a:t>
                      </a:r>
                      <a:endParaRPr lang="en-US"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912" marR="59912" marT="0" marB="0">
                    <a:solidFill>
                      <a:schemeClr val="accent6">
                        <a:lumMod val="40000"/>
                        <a:lumOff val="60000"/>
                      </a:schemeClr>
                    </a:solidFill>
                  </a:tcPr>
                </a:tc>
                <a:extLst>
                  <a:ext uri="{0D108BD9-81ED-4DB2-BD59-A6C34878D82A}">
                    <a16:rowId xmlns:a16="http://schemas.microsoft.com/office/drawing/2014/main" val="2174002486"/>
                  </a:ext>
                </a:extLst>
              </a:tr>
              <a:tr h="317699">
                <a:tc>
                  <a:txBody>
                    <a:bodyPr/>
                    <a:lstStyle/>
                    <a:p>
                      <a:pPr marL="0" marR="0">
                        <a:lnSpc>
                          <a:spcPct val="107000"/>
                        </a:lnSpc>
                        <a:spcBef>
                          <a:spcPts val="0"/>
                        </a:spcBef>
                        <a:spcAft>
                          <a:spcPts val="0"/>
                        </a:spcAft>
                      </a:pPr>
                      <a:r>
                        <a:rPr lang="en-US" sz="1100" b="1" dirty="0">
                          <a:solidFill>
                            <a:schemeClr val="tx1"/>
                          </a:solidFill>
                          <a:effectLst/>
                        </a:rPr>
                        <a:t>Section E instructions to bidder</a:t>
                      </a:r>
                    </a:p>
                    <a:p>
                      <a:pPr marL="0" marR="0">
                        <a:lnSpc>
                          <a:spcPct val="107000"/>
                        </a:lnSpc>
                        <a:spcBef>
                          <a:spcPts val="0"/>
                        </a:spcBef>
                        <a:spcAft>
                          <a:spcPts val="0"/>
                        </a:spcAft>
                      </a:pPr>
                      <a:r>
                        <a:rPr lang="en-US" sz="1000" b="1" dirty="0">
                          <a:effectLst/>
                        </a:rPr>
                        <a:t> </a:t>
                      </a:r>
                      <a:endParaRPr lang="en-US"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912" marR="59912" marT="0" marB="0">
                    <a:solidFill>
                      <a:schemeClr val="accent6">
                        <a:lumMod val="40000"/>
                        <a:lumOff val="60000"/>
                      </a:schemeClr>
                    </a:solidFill>
                  </a:tcPr>
                </a:tc>
                <a:tc>
                  <a:txBody>
                    <a:bodyPr/>
                    <a:lstStyle/>
                    <a:p>
                      <a:pPr marL="0" marR="0">
                        <a:lnSpc>
                          <a:spcPct val="107000"/>
                        </a:lnSpc>
                        <a:spcBef>
                          <a:spcPts val="0"/>
                        </a:spcBef>
                        <a:spcAft>
                          <a:spcPts val="0"/>
                        </a:spcAft>
                      </a:pPr>
                      <a:r>
                        <a:rPr lang="en-US" sz="1100" b="1" dirty="0">
                          <a:effectLst/>
                        </a:rPr>
                        <a:t>Bidder </a:t>
                      </a:r>
                      <a:r>
                        <a:rPr lang="en-US" sz="1100" b="1" dirty="0" smtClean="0">
                          <a:effectLst/>
                        </a:rPr>
                        <a:t>instructions</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912" marR="59912" marT="0" marB="0">
                    <a:solidFill>
                      <a:schemeClr val="accent6">
                        <a:lumMod val="40000"/>
                        <a:lumOff val="60000"/>
                      </a:schemeClr>
                    </a:solidFill>
                  </a:tcPr>
                </a:tc>
                <a:extLst>
                  <a:ext uri="{0D108BD9-81ED-4DB2-BD59-A6C34878D82A}">
                    <a16:rowId xmlns:a16="http://schemas.microsoft.com/office/drawing/2014/main" val="797920471"/>
                  </a:ext>
                </a:extLst>
              </a:tr>
              <a:tr h="317699">
                <a:tc>
                  <a:txBody>
                    <a:bodyPr/>
                    <a:lstStyle/>
                    <a:p>
                      <a:pPr marL="0" marR="0">
                        <a:lnSpc>
                          <a:spcPct val="107000"/>
                        </a:lnSpc>
                        <a:spcBef>
                          <a:spcPts val="0"/>
                        </a:spcBef>
                        <a:spcAft>
                          <a:spcPts val="0"/>
                        </a:spcAft>
                      </a:pPr>
                      <a:r>
                        <a:rPr lang="en-US" sz="1100" b="1" dirty="0">
                          <a:solidFill>
                            <a:schemeClr val="tx1"/>
                          </a:solidFill>
                          <a:effectLst/>
                        </a:rPr>
                        <a:t>Section F checklist and/or schedule</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912" marR="59912" marT="0" marB="0">
                    <a:solidFill>
                      <a:schemeClr val="accent6">
                        <a:lumMod val="40000"/>
                        <a:lumOff val="60000"/>
                      </a:schemeClr>
                    </a:solidFill>
                  </a:tcPr>
                </a:tc>
                <a:tc>
                  <a:txBody>
                    <a:bodyPr/>
                    <a:lstStyle/>
                    <a:p>
                      <a:pPr marL="0" marR="0">
                        <a:lnSpc>
                          <a:spcPct val="107000"/>
                        </a:lnSpc>
                        <a:spcBef>
                          <a:spcPts val="0"/>
                        </a:spcBef>
                        <a:spcAft>
                          <a:spcPts val="0"/>
                        </a:spcAft>
                      </a:pPr>
                      <a:r>
                        <a:rPr lang="en-US" sz="1100" b="1" dirty="0">
                          <a:effectLst/>
                        </a:rPr>
                        <a:t>Bidder </a:t>
                      </a:r>
                      <a:r>
                        <a:rPr lang="en-US" sz="1100" b="1" dirty="0" smtClean="0">
                          <a:effectLst/>
                        </a:rPr>
                        <a:t>instructions</a:t>
                      </a:r>
                      <a:endParaRPr lang="en-US" sz="1100" b="1" dirty="0">
                        <a:effectLst/>
                      </a:endParaRPr>
                    </a:p>
                    <a:p>
                      <a:pPr marL="0" marR="0">
                        <a:lnSpc>
                          <a:spcPct val="107000"/>
                        </a:lnSpc>
                        <a:spcBef>
                          <a:spcPts val="0"/>
                        </a:spcBef>
                        <a:spcAft>
                          <a:spcPts val="0"/>
                        </a:spcAft>
                      </a:pPr>
                      <a:r>
                        <a:rPr lang="en-US" sz="900" b="1" dirty="0">
                          <a:effectLst/>
                        </a:rPr>
                        <a:t> </a:t>
                      </a:r>
                      <a:endParaRPr lang="en-US"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912" marR="59912" marT="0" marB="0">
                    <a:solidFill>
                      <a:schemeClr val="accent6">
                        <a:lumMod val="40000"/>
                        <a:lumOff val="60000"/>
                      </a:schemeClr>
                    </a:solidFill>
                  </a:tcPr>
                </a:tc>
                <a:extLst>
                  <a:ext uri="{0D108BD9-81ED-4DB2-BD59-A6C34878D82A}">
                    <a16:rowId xmlns:a16="http://schemas.microsoft.com/office/drawing/2014/main" val="1551606024"/>
                  </a:ext>
                </a:extLst>
              </a:tr>
              <a:tr h="317699">
                <a:tc>
                  <a:txBody>
                    <a:bodyPr/>
                    <a:lstStyle/>
                    <a:p>
                      <a:pPr marL="0" marR="0">
                        <a:lnSpc>
                          <a:spcPct val="107000"/>
                        </a:lnSpc>
                        <a:spcBef>
                          <a:spcPts val="0"/>
                        </a:spcBef>
                        <a:spcAft>
                          <a:spcPts val="0"/>
                        </a:spcAft>
                      </a:pPr>
                      <a:r>
                        <a:rPr lang="en-US" sz="1100" b="1" dirty="0">
                          <a:solidFill>
                            <a:schemeClr val="tx1"/>
                          </a:solidFill>
                          <a:effectLst/>
                        </a:rPr>
                        <a:t>Sections G and H</a:t>
                      </a:r>
                      <a:r>
                        <a:rPr lang="en-US" sz="1100" b="1" baseline="0" dirty="0">
                          <a:solidFill>
                            <a:schemeClr val="tx1"/>
                          </a:solidFill>
                          <a:effectLst/>
                        </a:rPr>
                        <a:t> o</a:t>
                      </a:r>
                      <a:r>
                        <a:rPr lang="en-US" sz="1100" b="1" dirty="0">
                          <a:solidFill>
                            <a:schemeClr val="tx1"/>
                          </a:solidFill>
                          <a:effectLst/>
                        </a:rPr>
                        <a:t>ther and price and cost</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912" marR="59912" marT="0" marB="0">
                    <a:solidFill>
                      <a:schemeClr val="accent6">
                        <a:lumMod val="40000"/>
                        <a:lumOff val="60000"/>
                      </a:schemeClr>
                    </a:solidFill>
                  </a:tcPr>
                </a:tc>
                <a:tc>
                  <a:txBody>
                    <a:bodyPr/>
                    <a:lstStyle/>
                    <a:p>
                      <a:pPr marL="0" marR="0">
                        <a:lnSpc>
                          <a:spcPct val="107000"/>
                        </a:lnSpc>
                        <a:spcBef>
                          <a:spcPts val="0"/>
                        </a:spcBef>
                        <a:spcAft>
                          <a:spcPts val="0"/>
                        </a:spcAft>
                      </a:pPr>
                      <a:r>
                        <a:rPr lang="en-US" sz="1100" b="1" dirty="0">
                          <a:effectLst/>
                        </a:rPr>
                        <a:t>Bidder </a:t>
                      </a:r>
                      <a:r>
                        <a:rPr lang="en-US" sz="1100" b="1" dirty="0" smtClean="0">
                          <a:effectLst/>
                        </a:rPr>
                        <a:t>instructions</a:t>
                      </a:r>
                      <a:endParaRPr lang="en-US" sz="1100" b="1" dirty="0">
                        <a:effectLst/>
                      </a:endParaRPr>
                    </a:p>
                    <a:p>
                      <a:pPr marL="0" marR="0">
                        <a:lnSpc>
                          <a:spcPct val="107000"/>
                        </a:lnSpc>
                        <a:spcBef>
                          <a:spcPts val="0"/>
                        </a:spcBef>
                        <a:spcAft>
                          <a:spcPts val="0"/>
                        </a:spcAft>
                      </a:pPr>
                      <a:r>
                        <a:rPr lang="en-US" sz="900" b="1" dirty="0">
                          <a:effectLst/>
                        </a:rPr>
                        <a:t> </a:t>
                      </a:r>
                      <a:endParaRPr lang="en-US"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59912" marR="59912" marT="0" marB="0">
                    <a:solidFill>
                      <a:schemeClr val="accent6">
                        <a:lumMod val="40000"/>
                        <a:lumOff val="60000"/>
                      </a:schemeClr>
                    </a:solidFill>
                  </a:tcPr>
                </a:tc>
                <a:extLst>
                  <a:ext uri="{0D108BD9-81ED-4DB2-BD59-A6C34878D82A}">
                    <a16:rowId xmlns:a16="http://schemas.microsoft.com/office/drawing/2014/main" val="1717873806"/>
                  </a:ext>
                </a:extLst>
              </a:tr>
            </a:tbl>
          </a:graphicData>
        </a:graphic>
      </p:graphicFrame>
    </p:spTree>
    <p:extLst>
      <p:ext uri="{BB962C8B-B14F-4D97-AF65-F5344CB8AC3E}">
        <p14:creationId xmlns:p14="http://schemas.microsoft.com/office/powerpoint/2010/main" val="34797310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32756"/>
            <a:ext cx="7772400" cy="1704109"/>
          </a:xfrm>
        </p:spPr>
        <p:txBody>
          <a:bodyPr/>
          <a:lstStyle/>
          <a:p>
            <a:r>
              <a:rPr lang="en-US" sz="4400" dirty="0">
                <a:solidFill>
                  <a:prstClr val="black"/>
                </a:solidFill>
                <a:latin typeface="Calibri"/>
              </a:rPr>
              <a:t>Walkthrough of </a:t>
            </a:r>
            <a:br>
              <a:rPr lang="en-US" sz="4400" dirty="0">
                <a:solidFill>
                  <a:prstClr val="black"/>
                </a:solidFill>
                <a:latin typeface="Calibri"/>
              </a:rPr>
            </a:br>
            <a:r>
              <a:rPr lang="en-US" sz="4400" dirty="0">
                <a:solidFill>
                  <a:prstClr val="black"/>
                </a:solidFill>
                <a:latin typeface="Calibri"/>
              </a:rPr>
              <a:t>RFP and bidder instructions</a:t>
            </a:r>
            <a:endParaRPr lang="en-US" dirty="0"/>
          </a:p>
        </p:txBody>
      </p:sp>
      <p:sp>
        <p:nvSpPr>
          <p:cNvPr id="3" name="Subtitle 2"/>
          <p:cNvSpPr>
            <a:spLocks noGrp="1"/>
          </p:cNvSpPr>
          <p:nvPr>
            <p:ph type="subTitle" idx="1"/>
          </p:nvPr>
        </p:nvSpPr>
        <p:spPr>
          <a:xfrm>
            <a:off x="1143000" y="2202873"/>
            <a:ext cx="6858000" cy="3383280"/>
          </a:xfrm>
        </p:spPr>
        <p:txBody>
          <a:bodyPr/>
          <a:lstStyle/>
          <a:p>
            <a:endParaRPr lang="en-US" dirty="0" smtClean="0"/>
          </a:p>
          <a:p>
            <a:endParaRPr lang="en-US" dirty="0"/>
          </a:p>
          <a:p>
            <a:r>
              <a:rPr lang="en-US" dirty="0" smtClean="0"/>
              <a:t>Walk </a:t>
            </a:r>
            <a:r>
              <a:rPr lang="en-US" dirty="0"/>
              <a:t>through the pilot of the new contract structure to illustrate differences in the request for proposal and bidder </a:t>
            </a:r>
            <a:r>
              <a:rPr lang="en-US" dirty="0" smtClean="0"/>
              <a:t>instructions.</a:t>
            </a:r>
            <a:endParaRPr lang="en-US" dirty="0"/>
          </a:p>
          <a:p>
            <a:endParaRPr lang="en-US" dirty="0"/>
          </a:p>
        </p:txBody>
      </p:sp>
    </p:spTree>
    <p:extLst>
      <p:ext uri="{BB962C8B-B14F-4D97-AF65-F5344CB8AC3E}">
        <p14:creationId xmlns:p14="http://schemas.microsoft.com/office/powerpoint/2010/main" val="24753974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15884"/>
            <a:ext cx="7772400" cy="1047403"/>
          </a:xfrm>
        </p:spPr>
        <p:txBody>
          <a:bodyPr/>
          <a:lstStyle/>
          <a:p>
            <a:r>
              <a:rPr lang="en-US" sz="4400" dirty="0">
                <a:solidFill>
                  <a:prstClr val="black"/>
                </a:solidFill>
                <a:latin typeface="Calibri"/>
              </a:rPr>
              <a:t>Duplicative terms are trouble</a:t>
            </a:r>
            <a:endParaRPr lang="en-US" dirty="0"/>
          </a:p>
        </p:txBody>
      </p:sp>
      <p:sp>
        <p:nvSpPr>
          <p:cNvPr id="3" name="Subtitle 2"/>
          <p:cNvSpPr>
            <a:spLocks noGrp="1"/>
          </p:cNvSpPr>
          <p:nvPr>
            <p:ph type="subTitle" idx="1"/>
          </p:nvPr>
        </p:nvSpPr>
        <p:spPr>
          <a:xfrm>
            <a:off x="1143000" y="1886989"/>
            <a:ext cx="6858000" cy="3370811"/>
          </a:xfrm>
        </p:spPr>
        <p:txBody>
          <a:bodyPr/>
          <a:lstStyle/>
          <a:p>
            <a:pPr lvl="0" algn="l"/>
            <a:r>
              <a:rPr lang="en-US" sz="2600" dirty="0"/>
              <a:t>Similar terms relating to the same subject: </a:t>
            </a:r>
          </a:p>
          <a:p>
            <a:pPr marL="684213" lvl="1" indent="-227013" algn="l">
              <a:buFont typeface="Arial" panose="020B0604020202020204" pitchFamily="34" charset="0"/>
              <a:buChar char="•"/>
            </a:pPr>
            <a:r>
              <a:rPr lang="en-US" sz="2600" dirty="0"/>
              <a:t>How does one determine if the terms are conflicting?</a:t>
            </a:r>
          </a:p>
          <a:p>
            <a:pPr marL="684213" lvl="1" indent="-227013" algn="l">
              <a:buFont typeface="Arial" panose="020B0604020202020204" pitchFamily="34" charset="0"/>
              <a:buChar char="•"/>
            </a:pPr>
            <a:r>
              <a:rPr lang="en-US" sz="2600" dirty="0"/>
              <a:t>Invites various interpretations of the term conflicting.</a:t>
            </a:r>
          </a:p>
          <a:p>
            <a:pPr marL="684213" lvl="1" indent="-227013" algn="l">
              <a:buFont typeface="Arial" panose="020B0604020202020204" pitchFamily="34" charset="0"/>
              <a:buChar char="•"/>
            </a:pPr>
            <a:r>
              <a:rPr lang="en-US" sz="2600" dirty="0"/>
              <a:t>Adds unnecessary risk to the state.</a:t>
            </a:r>
          </a:p>
          <a:p>
            <a:endParaRPr lang="en-US" dirty="0"/>
          </a:p>
        </p:txBody>
      </p:sp>
    </p:spTree>
    <p:extLst>
      <p:ext uri="{BB962C8B-B14F-4D97-AF65-F5344CB8AC3E}">
        <p14:creationId xmlns:p14="http://schemas.microsoft.com/office/powerpoint/2010/main" val="24118564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65761"/>
            <a:ext cx="7772400" cy="1030778"/>
          </a:xfrm>
        </p:spPr>
        <p:txBody>
          <a:bodyPr>
            <a:normAutofit fontScale="90000"/>
          </a:bodyPr>
          <a:lstStyle/>
          <a:p>
            <a:r>
              <a:rPr lang="en-US" sz="4400" dirty="0">
                <a:solidFill>
                  <a:prstClr val="black"/>
                </a:solidFill>
                <a:latin typeface="Calibri"/>
              </a:rPr>
              <a:t>Troublesome duplicative terms examples</a:t>
            </a:r>
            <a:endParaRPr lang="en-US" dirty="0"/>
          </a:p>
        </p:txBody>
      </p:sp>
      <p:sp>
        <p:nvSpPr>
          <p:cNvPr id="3" name="Subtitle 2"/>
          <p:cNvSpPr>
            <a:spLocks noGrp="1"/>
          </p:cNvSpPr>
          <p:nvPr>
            <p:ph type="subTitle" idx="1"/>
          </p:nvPr>
        </p:nvSpPr>
        <p:spPr>
          <a:xfrm>
            <a:off x="901931" y="1886802"/>
            <a:ext cx="3370811" cy="3695007"/>
          </a:xfrm>
        </p:spPr>
        <p:txBody>
          <a:bodyPr/>
          <a:lstStyle/>
          <a:p>
            <a:pPr fontAlgn="t"/>
            <a:r>
              <a:rPr lang="en-US" b="1" dirty="0"/>
              <a:t>Section A:</a:t>
            </a:r>
            <a:endParaRPr lang="en-US" dirty="0"/>
          </a:p>
          <a:p>
            <a:pPr algn="l" fontAlgn="t"/>
            <a:r>
              <a:rPr lang="en-US" dirty="0"/>
              <a:t>The state may terminate the contract, in whole or in part, for default or any other just cause upon a 30-day written notification to supplier.</a:t>
            </a:r>
          </a:p>
          <a:p>
            <a:endParaRPr lang="en-US" dirty="0"/>
          </a:p>
        </p:txBody>
      </p:sp>
      <p:sp>
        <p:nvSpPr>
          <p:cNvPr id="5" name="TextBox 4"/>
          <p:cNvSpPr txBox="1"/>
          <p:nvPr/>
        </p:nvSpPr>
        <p:spPr>
          <a:xfrm>
            <a:off x="4588625" y="1886802"/>
            <a:ext cx="3869575" cy="3046988"/>
          </a:xfrm>
          <a:prstGeom prst="rect">
            <a:avLst/>
          </a:prstGeom>
          <a:noFill/>
        </p:spPr>
        <p:txBody>
          <a:bodyPr wrap="square" rtlCol="0">
            <a:spAutoFit/>
          </a:bodyPr>
          <a:lstStyle/>
          <a:p>
            <a:pPr fontAlgn="t"/>
            <a:r>
              <a:rPr lang="en-US" sz="2400" b="1" dirty="0"/>
              <a:t>Example Section B:</a:t>
            </a:r>
            <a:endParaRPr lang="en-US" sz="2400" dirty="0"/>
          </a:p>
          <a:p>
            <a:pPr fontAlgn="t"/>
            <a:r>
              <a:rPr lang="en-US" sz="2400" dirty="0"/>
              <a:t>Agency may terminate the contract for cause upon giving supplier 60 days’ notice prior to termination. Agency shall provide supplier with a 30-day written notification of termination.</a:t>
            </a:r>
          </a:p>
        </p:txBody>
      </p:sp>
    </p:spTree>
    <p:extLst>
      <p:ext uri="{BB962C8B-B14F-4D97-AF65-F5344CB8AC3E}">
        <p14:creationId xmlns:p14="http://schemas.microsoft.com/office/powerpoint/2010/main" val="34780979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57695"/>
            <a:ext cx="7772400" cy="1072341"/>
          </a:xfrm>
        </p:spPr>
        <p:txBody>
          <a:bodyPr>
            <a:normAutofit fontScale="90000"/>
          </a:bodyPr>
          <a:lstStyle/>
          <a:p>
            <a:r>
              <a:rPr lang="en-US" sz="4400" dirty="0">
                <a:solidFill>
                  <a:prstClr val="black"/>
                </a:solidFill>
                <a:latin typeface="Calibri"/>
              </a:rPr>
              <a:t>Troublesome duplicative terms examples</a:t>
            </a:r>
            <a:endParaRPr lang="en-US" dirty="0"/>
          </a:p>
        </p:txBody>
      </p:sp>
      <p:sp>
        <p:nvSpPr>
          <p:cNvPr id="3" name="Subtitle 2"/>
          <p:cNvSpPr>
            <a:spLocks noGrp="1"/>
          </p:cNvSpPr>
          <p:nvPr>
            <p:ph type="subTitle" idx="1"/>
          </p:nvPr>
        </p:nvSpPr>
        <p:spPr>
          <a:xfrm>
            <a:off x="1143000" y="1725604"/>
            <a:ext cx="3412375" cy="4181302"/>
          </a:xfrm>
        </p:spPr>
        <p:txBody>
          <a:bodyPr>
            <a:normAutofit/>
          </a:bodyPr>
          <a:lstStyle/>
          <a:p>
            <a:pPr algn="l" fontAlgn="t"/>
            <a:r>
              <a:rPr lang="en-US" sz="2000" b="1" dirty="0"/>
              <a:t>Section A:</a:t>
            </a:r>
            <a:endParaRPr lang="en-US" sz="2000" dirty="0"/>
          </a:p>
          <a:p>
            <a:pPr algn="l" fontAlgn="t"/>
            <a:r>
              <a:rPr lang="en-US" sz="2000" dirty="0"/>
              <a:t>Insurance coverage:</a:t>
            </a:r>
          </a:p>
          <a:p>
            <a:pPr algn="l" fontAlgn="t"/>
            <a:r>
              <a:rPr lang="en-US" sz="2000" dirty="0"/>
              <a:t>Security and privacy liability insurance, including coverage for failure to protect confidential information and failure of the security of supplier’s computer systems that results in unauthorized access to customer data with limits of $5 million per claim</a:t>
            </a:r>
            <a:r>
              <a:rPr lang="en-US" sz="2000" dirty="0" smtClean="0"/>
              <a:t>.</a:t>
            </a:r>
            <a:endParaRPr lang="en-US" sz="2000" dirty="0"/>
          </a:p>
        </p:txBody>
      </p:sp>
      <p:sp>
        <p:nvSpPr>
          <p:cNvPr id="5" name="TextBox 4"/>
          <p:cNvSpPr txBox="1"/>
          <p:nvPr/>
        </p:nvSpPr>
        <p:spPr>
          <a:xfrm>
            <a:off x="4804756" y="1725604"/>
            <a:ext cx="3574473" cy="3672800"/>
          </a:xfrm>
          <a:prstGeom prst="rect">
            <a:avLst/>
          </a:prstGeom>
          <a:noFill/>
        </p:spPr>
        <p:txBody>
          <a:bodyPr wrap="square" rtlCol="0">
            <a:spAutoFit/>
          </a:bodyPr>
          <a:lstStyle/>
          <a:p>
            <a:pPr lvl="0" fontAlgn="t">
              <a:lnSpc>
                <a:spcPct val="90000"/>
              </a:lnSpc>
              <a:spcBef>
                <a:spcPts val="1000"/>
              </a:spcBef>
            </a:pPr>
            <a:r>
              <a:rPr lang="en-US" sz="2000" b="1" dirty="0">
                <a:solidFill>
                  <a:prstClr val="black"/>
                </a:solidFill>
              </a:rPr>
              <a:t>Example Section B:</a:t>
            </a:r>
            <a:endParaRPr lang="en-US" sz="2000" dirty="0">
              <a:solidFill>
                <a:prstClr val="black"/>
              </a:solidFill>
            </a:endParaRPr>
          </a:p>
          <a:p>
            <a:pPr lvl="0" fontAlgn="t">
              <a:lnSpc>
                <a:spcPct val="90000"/>
              </a:lnSpc>
              <a:spcBef>
                <a:spcPts val="1000"/>
              </a:spcBef>
            </a:pPr>
            <a:r>
              <a:rPr lang="en-US" sz="2000" dirty="0">
                <a:solidFill>
                  <a:prstClr val="black"/>
                </a:solidFill>
              </a:rPr>
              <a:t>Insurance coverage:</a:t>
            </a:r>
          </a:p>
          <a:p>
            <a:pPr lvl="0" fontAlgn="t">
              <a:lnSpc>
                <a:spcPct val="90000"/>
              </a:lnSpc>
              <a:spcBef>
                <a:spcPts val="1000"/>
              </a:spcBef>
            </a:pPr>
            <a:r>
              <a:rPr lang="en-US" sz="2000" dirty="0">
                <a:solidFill>
                  <a:prstClr val="black"/>
                </a:solidFill>
              </a:rPr>
              <a:t>Security and privacy liability insurance, including coverage for failure to protect confidential information and failure of the security of supplier’s computer systems that results in unauthorized access to customer data with limits of </a:t>
            </a:r>
            <a:r>
              <a:rPr lang="en-US" sz="2000" dirty="0" smtClean="0">
                <a:solidFill>
                  <a:prstClr val="black"/>
                </a:solidFill>
              </a:rPr>
              <a:t>$</a:t>
            </a:r>
            <a:r>
              <a:rPr lang="en-US" sz="2000" dirty="0">
                <a:solidFill>
                  <a:prstClr val="black"/>
                </a:solidFill>
              </a:rPr>
              <a:t>1 million per claim and $2 million annual aggregate.</a:t>
            </a:r>
          </a:p>
        </p:txBody>
      </p:sp>
    </p:spTree>
    <p:extLst>
      <p:ext uri="{BB962C8B-B14F-4D97-AF65-F5344CB8AC3E}">
        <p14:creationId xmlns:p14="http://schemas.microsoft.com/office/powerpoint/2010/main" val="132524516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C132B3286FF8346B22D1DA34C0719AC" ma:contentTypeVersion="15" ma:contentTypeDescription="Create a new document." ma:contentTypeScope="" ma:versionID="5656f20e457efa35fe8b71c94ad17a1e">
  <xsd:schema xmlns:xsd="http://www.w3.org/2001/XMLSchema" xmlns:xs="http://www.w3.org/2001/XMLSchema" xmlns:p="http://schemas.microsoft.com/office/2006/metadata/properties" xmlns:ns1="http://schemas.microsoft.com/sharepoint/v3" xmlns:ns3="2616b61c-01e3-420e-954d-f9606dbef896" xmlns:ns4="aec6b55d-3de3-4884-82c9-9045bd390d40" targetNamespace="http://schemas.microsoft.com/office/2006/metadata/properties" ma:root="true" ma:fieldsID="b75fd959b44630856f70fbac96bd80fc" ns1:_="" ns3:_="" ns4:_="">
    <xsd:import namespace="http://schemas.microsoft.com/sharepoint/v3"/>
    <xsd:import namespace="2616b61c-01e3-420e-954d-f9606dbef896"/>
    <xsd:import namespace="aec6b55d-3de3-4884-82c9-9045bd390d40"/>
    <xsd:element name="properties">
      <xsd:complexType>
        <xsd:sequence>
          <xsd:element name="documentManagement">
            <xsd:complexType>
              <xsd:all>
                <xsd:element ref="ns1:_ip_UnifiedCompliancePolicyProperties" minOccurs="0"/>
                <xsd:element ref="ns1:_ip_UnifiedCompliancePolicyUIAction" minOccurs="0"/>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DateTaken" minOccurs="0"/>
                <xsd:element ref="ns4:MediaServiceLocation" minOccurs="0"/>
                <xsd:element ref="ns4:MediaServiceEventHashCode" minOccurs="0"/>
                <xsd:element ref="ns4:MediaServiceGenerationTim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8" nillable="true" ma:displayName="Unified Compliance Policy Properties" ma:description="" ma:hidden="true" ma:internalName="_ip_UnifiedCompliancePolicyProperties">
      <xsd:simpleType>
        <xsd:restriction base="dms:Note"/>
      </xsd:simpleType>
    </xsd:element>
    <xsd:element name="_ip_UnifiedCompliancePolicyUIAction" ma:index="9"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16b61c-01e3-420e-954d-f9606dbef896" elementFormDefault="qualified">
    <xsd:import namespace="http://schemas.microsoft.com/office/2006/documentManagement/types"/>
    <xsd:import namespace="http://schemas.microsoft.com/office/infopath/2007/PartnerControls"/>
    <xsd:element name="SharedWithUsers" ma:index="1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description="" ma:internalName="SharedWithDetails" ma:readOnly="true">
      <xsd:simpleType>
        <xsd:restriction base="dms:Note">
          <xsd:maxLength value="255"/>
        </xsd:restriction>
      </xsd:simpleType>
    </xsd:element>
    <xsd:element name="SharingHintHash" ma:index="12"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ec6b55d-3de3-4884-82c9-9045bd390d40"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AutoTags" ma:index="15" nillable="true" ma:displayName="MediaServiceAutoTags" ma:internalName="MediaServiceAutoTags"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MediaServiceLocation" ma:internalName="MediaServiceLocation"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4E3086F-E2F5-42EE-8728-DACC3A0EDAE4}">
  <ds:schemaRefs>
    <ds:schemaRef ds:uri="aec6b55d-3de3-4884-82c9-9045bd390d40"/>
    <ds:schemaRef ds:uri="http://purl.org/dc/elements/1.1/"/>
    <ds:schemaRef ds:uri="http://schemas.microsoft.com/office/2006/metadata/properties"/>
    <ds:schemaRef ds:uri="http://schemas.microsoft.com/sharepoint/v3"/>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2616b61c-01e3-420e-954d-f9606dbef896"/>
    <ds:schemaRef ds:uri="http://www.w3.org/XML/1998/namespace"/>
    <ds:schemaRef ds:uri="http://purl.org/dc/dcmitype/"/>
  </ds:schemaRefs>
</ds:datastoreItem>
</file>

<file path=customXml/itemProps2.xml><?xml version="1.0" encoding="utf-8"?>
<ds:datastoreItem xmlns:ds="http://schemas.openxmlformats.org/officeDocument/2006/customXml" ds:itemID="{368BD389-1264-44E3-86AC-002B5CAEAD28}">
  <ds:schemaRefs>
    <ds:schemaRef ds:uri="http://schemas.microsoft.com/sharepoint/v3/contenttype/forms"/>
  </ds:schemaRefs>
</ds:datastoreItem>
</file>

<file path=customXml/itemProps3.xml><?xml version="1.0" encoding="utf-8"?>
<ds:datastoreItem xmlns:ds="http://schemas.openxmlformats.org/officeDocument/2006/customXml" ds:itemID="{8B6C8DE8-0CDB-4F6E-B209-6108C1C7B8F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616b61c-01e3-420e-954d-f9606dbef896"/>
    <ds:schemaRef ds:uri="aec6b55d-3de3-4884-82c9-9045bd390d4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244</TotalTime>
  <Words>631</Words>
  <Application>Microsoft Office PowerPoint</Application>
  <PresentationFormat>On-screen Show (4:3)</PresentationFormat>
  <Paragraphs>100</Paragraphs>
  <Slides>11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Calibri Light</vt:lpstr>
      <vt:lpstr>Symbol</vt:lpstr>
      <vt:lpstr>Times New Roman</vt:lpstr>
      <vt:lpstr>Wingdings</vt:lpstr>
      <vt:lpstr>Office Theme</vt:lpstr>
      <vt:lpstr>Office of Management and Enterprise Services</vt:lpstr>
      <vt:lpstr>Current state</vt:lpstr>
      <vt:lpstr>The why</vt:lpstr>
      <vt:lpstr>New contract structure</vt:lpstr>
      <vt:lpstr>Crosswalk to current RFP sections</vt:lpstr>
      <vt:lpstr>Walkthrough of  RFP and bidder instructions</vt:lpstr>
      <vt:lpstr>Duplicative terms are trouble</vt:lpstr>
      <vt:lpstr>Troublesome duplicative terms examples</vt:lpstr>
      <vt:lpstr>Troublesome duplicative terms examples</vt:lpstr>
      <vt:lpstr>Deduplication of  agency-specific terms</vt:lpstr>
      <vt:lpstr>Deduplication of  agency-specific terms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Contract Structure</dc:title>
  <dc:subject>Presentation on the documents required in submitting a request for proposal to the state of Oklahma.</dc:subject>
  <dc:creator>OMES Purchasing</dc:creator>
  <cp:keywords>contract, structure, template, request, proposal, solicitation</cp:keywords>
  <cp:lastModifiedBy>Jake Lowrey</cp:lastModifiedBy>
  <cp:revision>14</cp:revision>
  <dcterms:created xsi:type="dcterms:W3CDTF">2020-03-04T20:48:14Z</dcterms:created>
  <dcterms:modified xsi:type="dcterms:W3CDTF">2020-06-05T19:41:21Z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0x0101005C132B3286FF8346B22D1DA34C0719AC</vt:lpwstr>
  </property>
  <property fmtid="{D5CDD505-2E9C-101B-9397-08002B2CF9AE}" pid="3" name="Language">
    <vt:lpwstr>English</vt:lpwstr>
  </property>
</Properties>
</file>